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033430-CDD7-4BE6-ADF3-0F40EDF3494A}">
  <a:tblStyle styleId="{45033430-CDD7-4BE6-ADF3-0F40EDF34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7e53a6ca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g187e53a6c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7e53a6ca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g187e53a6ca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a55fe3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a55fe34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8a55fe34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Quilt plot 2. C1 is the catch in kt that would correspond to each CMP</a:t>
            </a:r>
            <a:endParaRPr/>
          </a:p>
        </p:txBody>
      </p:sp>
      <p:sp>
        <p:nvSpPr>
          <p:cNvPr id="229" name="Google Shape;2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87e53a6ca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Quilt plot 2. C1 is the catch in kt that would correspond to each CMP</a:t>
            </a:r>
            <a:endParaRPr/>
          </a:p>
        </p:txBody>
      </p:sp>
      <p:sp>
        <p:nvSpPr>
          <p:cNvPr id="240" name="Google Shape;240;g187e53a6c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4c1ffc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54c1ffcac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154c1ffcac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87e53a6ca6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Projected yields and SSB/dynamic SSB</a:t>
            </a:r>
            <a:r>
              <a:rPr lang="en-US" sz="1000" baseline="-25000"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for recruitment scenarios 1 and 2. The lines are the medians integrated over all operating models and simulations of the reference grid for each recruitment scenario. The shaded areas are the 80% inter-quantile range. For each plot, the starting points are the 2022 TACs and SSB-related statistic for both East and West.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87e53a6c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7e53a6ca6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Same as prior slide but truncated to 2035.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Projected yields and SSB/dynamic SSB</a:t>
            </a:r>
            <a:r>
              <a:rPr lang="en-US" sz="1000" baseline="-25000"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for recruitment scenarios 1 and 2. The lines are the medians integrated over all operating models and simulations of the reference grid for each recruitment scenario. The shaded areas are the 80% inter-quantile range. For each plot, the starting points are the 2022 TACs and SSB-related statistic for both East and West.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87e53a6ca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7e53a6ca6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Projected yields and SSB/dynamic SSB</a:t>
            </a:r>
            <a:r>
              <a:rPr lang="en-US" sz="1000" baseline="-25000"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for recruitment scenarios 1 and 2. The lines are the medians integrated over all operating models and simulations of the reference grid for each recruitment scenario. The shaded areas are the 80% inter-quantile range. For each plot, the starting points are the 2022 TACs and SSB-related statistic for both East and West.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187e53a6ca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87e53a6ca6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Same as prior slide but truncated to 2035.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Projected yields and SSB/dynamic SSB</a:t>
            </a:r>
            <a:r>
              <a:rPr lang="en-US" sz="1000" baseline="-25000"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for recruitment scenarios 1 and 2. The lines are the medians integrated over all operating models and simulations of the reference grid for each recruitment scenario. The shaded areas are the 80% inter-quantile range. For each plot, the starting points are the 2022 TACs and SSB-related statistic for both East and West.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187e53a6ca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7e53a6ca6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87e53a6ca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87e53a6ca6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87e53a6ca6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799821" y="1636012"/>
            <a:ext cx="10782860" cy="444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2"/>
          </p:nvPr>
        </p:nvSpPr>
        <p:spPr>
          <a:xfrm>
            <a:off x="7603192" y="2064684"/>
            <a:ext cx="1079967" cy="14427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asic text">
  <p:cSld name="Title and Basic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99492" y="1641662"/>
            <a:ext cx="10516721" cy="44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94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88"/>
              <a:buChar char="•"/>
              <a:defRPr sz="1588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meetings.iccat.int/index.php/s/hnO1TWppOJi9Nek?path=%2FOctober_meeting" TargetMode="External"/><Relationship Id="rId4" Type="http://schemas.openxmlformats.org/officeDocument/2006/relationships/hyperlink" Target="https://iccat.github.io/abft-m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iccat.int/com2022/ENG/PA2_613_ENG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matterscience.com/" TargetMode="External"/><Relationship Id="rId4" Type="http://schemas.openxmlformats.org/officeDocument/2006/relationships/hyperlink" Target="https://www.iccat.int/gbyp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172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885265" y="2173135"/>
            <a:ext cx="862853" cy="77580"/>
          </a:xfrm>
          <a:prstGeom prst="rect">
            <a:avLst/>
          </a:prstGeom>
          <a:solidFill>
            <a:srgbClr val="D652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endParaRPr sz="158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 rot="10800000">
            <a:off x="1" y="2238002"/>
            <a:ext cx="7426744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12"/>
          <p:cNvCxnSpPr/>
          <p:nvPr/>
        </p:nvCxnSpPr>
        <p:spPr>
          <a:xfrm rot="10800000">
            <a:off x="1" y="5189134"/>
            <a:ext cx="9637985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72355" y="2909875"/>
            <a:ext cx="6615300" cy="192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</a:pPr>
            <a:r>
              <a:rPr lang="en-US" sz="3883"/>
              <a:t>BFT Management Strategy Evaluation (MSE)  </a:t>
            </a:r>
            <a:endParaRPr sz="388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</a:pPr>
            <a:endParaRPr sz="278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</a:pPr>
            <a:r>
              <a:rPr lang="en-US" sz="2900"/>
              <a:t>Panel 2 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</a:pPr>
            <a:r>
              <a:rPr lang="en-US" sz="2900"/>
              <a:t>ICCAT Commission Meeting</a:t>
            </a:r>
            <a:br>
              <a:rPr lang="en-US" sz="2900"/>
            </a:br>
            <a:r>
              <a:rPr lang="en-US" sz="2900"/>
              <a:t>November 2022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</a:pPr>
            <a:endParaRPr sz="3683"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1048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72355" y="5006263"/>
            <a:ext cx="10516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812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AutoNum type="arabicPeriod"/>
            </a:pPr>
            <a:r>
              <a:rPr lang="en-U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Splash Page: 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https://iccat.github.io/abft-mse/</a:t>
            </a: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Shiny Apps and quilt plots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 Guid</a:t>
            </a:r>
            <a:r>
              <a:rPr lang="en-US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(</a:t>
            </a:r>
            <a:r>
              <a:rPr lang="en-US" sz="1400" b="0" i="0" u="sng" strike="noStrike" cap="none">
                <a:solidFill>
                  <a:schemeClr val="hlink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PA2_BFT_MSE_OCT_02_ENG</a:t>
            </a:r>
            <a:r>
              <a:rPr lang="en-US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Atlantic Bluefin Tuna MSE – Final Results &amp; Decision Guide Package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425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812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2"/>
          <p:cNvCxnSpPr/>
          <p:nvPr/>
        </p:nvCxnSpPr>
        <p:spPr>
          <a:xfrm rot="10800000">
            <a:off x="9299158" y="2238002"/>
            <a:ext cx="2892844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2"/>
          <p:cNvCxnSpPr/>
          <p:nvPr/>
        </p:nvCxnSpPr>
        <p:spPr>
          <a:xfrm rot="10800000">
            <a:off x="9749118" y="5189134"/>
            <a:ext cx="2442885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866" y="1866464"/>
            <a:ext cx="4069758" cy="390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69573"/>
            <a:ext cx="3831994" cy="1877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0" y="452200"/>
            <a:ext cx="108066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point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Management procedure: 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 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94400" y="1589725"/>
            <a:ext cx="108066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24 remaining variants, with combinations of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2 CMP types (i.e., BR, FO)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2 options for minimum TAC change (i.e.,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and without)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3 PGK values (i.e., 60%, 65%, 70%)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2 management cycle lengths (i.e., 2-year, 3-year)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2x2x3x2=24 variants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All remaining variants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minimum operational management objectives for Stock Status and Safety but with varying performance on the Yield and Stability tradeoffs.</a:t>
            </a: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0" y="452200"/>
            <a:ext cx="108066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point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procedure: 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 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205400" y="5743375"/>
            <a:ext cx="7087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</a:t>
            </a:r>
            <a:r>
              <a:rPr lang="en-US" sz="17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Annex 1 of PA2-613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full mathematical specifications of BR and FO.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4545"/>
            <a:ext cx="11887201" cy="364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0" y="452200"/>
            <a:ext cx="108066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point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procedure: 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Quilt Plot of remaining 24 CMP variants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75" y="1245426"/>
            <a:ext cx="6451200" cy="547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799492" y="1641662"/>
            <a:ext cx="10516800" cy="440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0" y="989814"/>
            <a:ext cx="11685000" cy="4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63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10 additional performance statistics:	 </a:t>
            </a:r>
            <a:endParaRPr/>
          </a:p>
          <a:p>
            <a:pPr marL="800100" marR="635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Font typeface="Courier New"/>
              <a:buChar char="o"/>
            </a:pPr>
            <a:r>
              <a:rPr lang="en-US" sz="201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Safety:  </a:t>
            </a:r>
            <a:endParaRPr sz="2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635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Char char="•"/>
            </a:pPr>
            <a:r>
              <a:rPr lang="en-US" sz="20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LD* (5%): 5%tile of lowest depletion over years 11-30</a:t>
            </a:r>
            <a:endParaRPr/>
          </a:p>
          <a:p>
            <a:pPr marL="1200150" marR="635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Char char="•"/>
            </a:pPr>
            <a:r>
              <a:rPr lang="en-US" sz="20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LD* (10%) 10%tile of lowest depletion over years 11-30,</a:t>
            </a:r>
            <a:endParaRPr/>
          </a:p>
          <a:p>
            <a:pPr marL="800100" marR="635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Font typeface="Courier New"/>
              <a:buChar char="o"/>
            </a:pPr>
            <a:r>
              <a:rPr lang="en-US" sz="201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Status:  </a:t>
            </a:r>
            <a:endParaRPr sz="2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Br20: Depletion (SSB relative to dynamic SSB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in projection year 20 (50%)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AvgBr: SSB relative to dynamic SSB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projection years 11-30 (50%)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Br30: Depletion (SSB relative to dynamic SSB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in projection year 30 (5%)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POF: Probability of Overfishing (U &gt; U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after 30 projected years (mean)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PNRK: Probability of not Red Kobe (SSB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≥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SSB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U &lt; U</a:t>
            </a:r>
            <a:r>
              <a:rPr lang="en-US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after 30 projected years (mean)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OFT: Overfished trend, SSB trend over projection years 31 - 35 when Br30 &lt; 1</a:t>
            </a:r>
            <a:endParaRPr/>
          </a:p>
          <a:p>
            <a:pPr marL="800100" marR="635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Font typeface="Courier New"/>
              <a:buChar char="o"/>
            </a:pPr>
            <a:r>
              <a:rPr lang="en-US" sz="201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Stability:  </a:t>
            </a:r>
            <a:r>
              <a:rPr lang="en-US" sz="20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endParaRPr/>
          </a:p>
          <a:p>
            <a:pPr marL="800100" marR="635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12"/>
              <a:buFont typeface="Courier New"/>
              <a:buChar char="o"/>
            </a:pPr>
            <a:r>
              <a:rPr lang="en-US" sz="201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01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ield: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C1: catch in the first year of CMP application (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value in kt)</a:t>
            </a:r>
            <a:endParaRPr/>
          </a:p>
          <a:p>
            <a:pPr marL="1200150" marR="635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AvC20: average catch (kt) over years 1-20 (50%tile)</a:t>
            </a:r>
            <a:endParaRPr/>
          </a:p>
          <a:p>
            <a:pPr marL="285750" marR="635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CMPs are ordered the same as in Quilt Plot #1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635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635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635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-19431" y="569792"/>
            <a:ext cx="110388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Displaying Results:  Quilt Plot #2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-19425" y="446428"/>
            <a:ext cx="110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Decision point 4: </a:t>
            </a:r>
            <a:r>
              <a:rPr lang="en-US" sz="2400"/>
              <a:t>Management procedure:  </a:t>
            </a:r>
            <a:r>
              <a:rPr lang="en-US" sz="2400" b="1"/>
              <a:t>FO</a:t>
            </a:r>
            <a:r>
              <a:rPr lang="en-US" sz="2400"/>
              <a:t> or </a:t>
            </a:r>
            <a:r>
              <a:rPr lang="en-US" sz="2400" b="1"/>
              <a:t>BR </a:t>
            </a:r>
            <a:endParaRPr sz="2400" b="1"/>
          </a:p>
        </p:txBody>
      </p:sp>
      <p:sp>
        <p:nvSpPr>
          <p:cNvPr id="235" name="Google Shape;235;p26"/>
          <p:cNvSpPr txBox="1"/>
          <p:nvPr/>
        </p:nvSpPr>
        <p:spPr>
          <a:xfrm>
            <a:off x="93325" y="4960625"/>
            <a:ext cx="2832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CMPs are ordered based on Primary Quilt Tot column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46325" y="807400"/>
            <a:ext cx="30000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Quilt Plot #2 - 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450" y="859351"/>
            <a:ext cx="6735875" cy="590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-19425" y="446428"/>
            <a:ext cx="110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Decision point 4: </a:t>
            </a:r>
            <a:r>
              <a:rPr lang="en-US" sz="2400"/>
              <a:t>Management procedure:  </a:t>
            </a:r>
            <a:r>
              <a:rPr lang="en-US" sz="2400" b="1"/>
              <a:t>FO</a:t>
            </a:r>
            <a:r>
              <a:rPr lang="en-US" sz="2400"/>
              <a:t> or </a:t>
            </a:r>
            <a:r>
              <a:rPr lang="en-US" sz="2400" b="1"/>
              <a:t>BR </a:t>
            </a:r>
            <a:endParaRPr sz="2400" b="1"/>
          </a:p>
        </p:txBody>
      </p:sp>
      <p:sp>
        <p:nvSpPr>
          <p:cNvPr id="246" name="Google Shape;246;p27"/>
          <p:cNvSpPr txBox="1"/>
          <p:nvPr/>
        </p:nvSpPr>
        <p:spPr>
          <a:xfrm>
            <a:off x="93325" y="4960625"/>
            <a:ext cx="2832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CMPs are ordered based on Primary Quilt Tot column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146325" y="807400"/>
            <a:ext cx="30000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Quilt Plot #2 -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625" y="807401"/>
            <a:ext cx="6918668" cy="60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251926" y="5978279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25" y="917475"/>
            <a:ext cx="10714800" cy="58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82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-7175" y="595700"/>
            <a:ext cx="107148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989"/>
              <a:buNone/>
            </a:pPr>
            <a:r>
              <a:rPr lang="en-US" sz="19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CMPs and their variants and their short (C1) and medium (AvC10) yields and variability in yield (VarC).</a:t>
            </a:r>
            <a:r>
              <a:rPr lang="en-US"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/>
              <a:t>  </a:t>
            </a:r>
            <a:endParaRPr sz="3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-7169" y="489363"/>
            <a:ext cx="11081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14097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1"/>
              <a:t>Decisions, revisited</a:t>
            </a:r>
            <a:endParaRPr sz="3700"/>
          </a:p>
        </p:txBody>
      </p:sp>
      <p:sp>
        <p:nvSpPr>
          <p:cNvPr id="266" name="Google Shape;2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0" y="954725"/>
            <a:ext cx="119301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TAC change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 or without; if with, up to 100 t for the West and up to 1000 t for the East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50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management objective for Stock Status: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60%, 65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PGK. 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[This is the most influential decision on the yield vs. status tradeoff.]</a:t>
            </a:r>
            <a:endParaRPr sz="250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cycle length: 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or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-yr TAC setting. 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[Any interval can meet PA2 objectives.]</a:t>
            </a:r>
            <a:endParaRPr sz="25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procedure: 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50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ny of the CMPs meet PA2 objectives and represent robust management procedures.]</a:t>
            </a:r>
            <a:endParaRPr sz="25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172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0" y="177613"/>
            <a:ext cx="10515600" cy="99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Acknowledgements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77" name="Google Shape;277;p30"/>
          <p:cNvSpPr txBox="1"/>
          <p:nvPr/>
        </p:nvSpPr>
        <p:spPr>
          <a:xfrm>
            <a:off x="1176508" y="1713084"/>
            <a:ext cx="4434582" cy="99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03" marR="0" lvl="1" indent="0" algn="l" rtl="0">
              <a:lnSpc>
                <a:spcPct val="144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endParaRPr sz="1765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270975" y="1417450"/>
            <a:ext cx="10797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ICCAT Secretariat for continual assistance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GBYP 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https://www.iccat.int/gbyp/en/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https://www.bluematterscience.com/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(Tom Carruthers)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 developers (9 original teams)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BFT Working Group, MSE Technical and Communications Teams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BFT MSE Ambassadors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2 for taking SCRS requests for multiple meetings and being strong partners in this MSE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-7169" y="489363"/>
            <a:ext cx="11081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14097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1"/>
              <a:t>Decision Points before Panel 2</a:t>
            </a:r>
            <a:endParaRPr sz="3700"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0" y="949500"/>
            <a:ext cx="12192000" cy="5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139700" lvl="0" indent="-469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TAC change: Do or do not require a minimum threshold for a TAC change before one occurs, of up to 100 t for the West management area and up to 1000 t for the East management area.</a:t>
            </a:r>
            <a:endParaRPr sz="2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0" marR="1397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5150" marR="13970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management objective for Stock Status: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 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probability of occurring in the green quadrant (SSB</a:t>
            </a: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SSB</a:t>
            </a:r>
            <a:r>
              <a:rPr lang="en-US" sz="230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MSY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U &lt; U</a:t>
            </a:r>
            <a:r>
              <a:rPr lang="en-US" sz="230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MSY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of the Kobe plot in year 30 of the projection period (PGK).</a:t>
            </a:r>
            <a:endParaRPr sz="2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0" marR="1397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139700" lvl="0" indent="-469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cycle length: 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or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-yr TAC setting intervals.</a:t>
            </a:r>
            <a:endParaRPr sz="2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0" marR="1397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139700" lvl="0" indent="-469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procedure type: 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9175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0" y="719763"/>
            <a:ext cx="105156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Additional material 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(trajectory plots)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1176508" y="1713084"/>
            <a:ext cx="44346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03" marR="0" lvl="1" indent="0" algn="l" rtl="0">
              <a:lnSpc>
                <a:spcPct val="144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endParaRPr sz="1765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-19425" y="446428"/>
            <a:ext cx="110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Trajectory Plot: </a:t>
            </a:r>
            <a:r>
              <a:rPr lang="en-US" sz="2400"/>
              <a:t>Yield &amp; biomass trend by recruitment level, 2 yr mgmt cycle</a:t>
            </a:r>
            <a:r>
              <a:rPr lang="en-US" sz="2400" b="1"/>
              <a:t> </a:t>
            </a:r>
            <a:endParaRPr sz="2400" b="1"/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625" y="1394762"/>
            <a:ext cx="5732799" cy="4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75" y="1481695"/>
            <a:ext cx="5519824" cy="432828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 txBox="1"/>
          <p:nvPr/>
        </p:nvSpPr>
        <p:spPr>
          <a:xfrm>
            <a:off x="2239338" y="589690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8348763" y="596295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>
            <a:off x="-19425" y="446425"/>
            <a:ext cx="10449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Truncated Trajectory Plot: </a:t>
            </a:r>
            <a:r>
              <a:rPr lang="en-US" sz="2400"/>
              <a:t>Yield &amp; biomass trend by recruitment level, 2 yr mgmt cycle</a:t>
            </a:r>
            <a:r>
              <a:rPr lang="en-US" sz="2400" b="1"/>
              <a:t> </a:t>
            </a:r>
            <a:endParaRPr sz="2400" b="1"/>
          </a:p>
        </p:txBody>
      </p:sp>
      <p:sp>
        <p:nvSpPr>
          <p:cNvPr id="309" name="Google Shape;309;p33"/>
          <p:cNvSpPr txBox="1"/>
          <p:nvPr/>
        </p:nvSpPr>
        <p:spPr>
          <a:xfrm>
            <a:off x="2239338" y="589690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8348763" y="596295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63" y="1304482"/>
            <a:ext cx="5742027" cy="450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4545"/>
            <a:ext cx="5670062" cy="443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-19425" y="446428"/>
            <a:ext cx="110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Trajectory Plot: </a:t>
            </a:r>
            <a:r>
              <a:rPr lang="en-US" sz="2400"/>
              <a:t>Yield &amp; biomass trend by recruitment level, 3 yr mgmt cycle</a:t>
            </a:r>
            <a:r>
              <a:rPr lang="en-US" sz="2400" b="1"/>
              <a:t> </a:t>
            </a:r>
            <a:endParaRPr sz="2400" b="1"/>
          </a:p>
        </p:txBody>
      </p:sp>
      <p:sp>
        <p:nvSpPr>
          <p:cNvPr id="321" name="Google Shape;321;p34"/>
          <p:cNvSpPr txBox="1"/>
          <p:nvPr/>
        </p:nvSpPr>
        <p:spPr>
          <a:xfrm>
            <a:off x="2239338" y="589690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22" name="Google Shape;322;p34"/>
          <p:cNvSpPr txBox="1"/>
          <p:nvPr/>
        </p:nvSpPr>
        <p:spPr>
          <a:xfrm>
            <a:off x="8348763" y="596295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23" name="Google Shape;3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363" y="1175995"/>
            <a:ext cx="5888444" cy="450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4545"/>
            <a:ext cx="5438562" cy="426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30" name="Google Shape;3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>
            <a:spLocks noGrp="1"/>
          </p:cNvSpPr>
          <p:nvPr>
            <p:ph type="ftr" idx="11"/>
          </p:nvPr>
        </p:nvSpPr>
        <p:spPr>
          <a:xfrm>
            <a:off x="4038600" y="6480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/>
          </p:nvPr>
        </p:nvSpPr>
        <p:spPr>
          <a:xfrm>
            <a:off x="-19425" y="446425"/>
            <a:ext cx="104919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b="1"/>
              <a:t>Truncated Trajectory Plot: </a:t>
            </a:r>
            <a:r>
              <a:rPr lang="en-US" sz="2400"/>
              <a:t>Yield &amp; biomass trend by recruitment level, 3 yr mgmt cycle</a:t>
            </a:r>
            <a:r>
              <a:rPr lang="en-US" sz="2400" b="1"/>
              <a:t> </a:t>
            </a:r>
            <a:endParaRPr sz="2400" b="1"/>
          </a:p>
        </p:txBody>
      </p:sp>
      <p:sp>
        <p:nvSpPr>
          <p:cNvPr id="333" name="Google Shape;333;p35"/>
          <p:cNvSpPr txBox="1"/>
          <p:nvPr/>
        </p:nvSpPr>
        <p:spPr>
          <a:xfrm>
            <a:off x="2239338" y="589690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8348763" y="5962950"/>
            <a:ext cx="1187100" cy="5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788" y="1304482"/>
            <a:ext cx="5746889" cy="450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4545"/>
            <a:ext cx="5497988" cy="431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2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-3575" y="693950"/>
            <a:ext cx="108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200" b="1"/>
              <a:t>Decision point 1</a:t>
            </a:r>
            <a:r>
              <a:rPr lang="en-US" sz="2200"/>
              <a:t>: Do or do not adopt a minimum TAC change threshold from one management cycle to the next. If adopted, specify a minimum TAC change of up to 100 t for the western management area and up to 1000 t for the eastern management area.</a:t>
            </a:r>
            <a:br>
              <a:rPr lang="en-US" sz="3200"/>
            </a:br>
            <a:br>
              <a:rPr lang="en-US" sz="3600"/>
            </a:br>
            <a:endParaRPr sz="3600"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-12" y="1417575"/>
            <a:ext cx="11951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397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Strategic considerations:</a:t>
            </a:r>
            <a:endParaRPr sz="16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</a:rPr>
              <a:t>-</a:t>
            </a:r>
            <a:r>
              <a:rPr lang="en-US" sz="1200" dirty="0">
                <a:solidFill>
                  <a:schemeClr val="dk1"/>
                </a:solidFill>
              </a:rPr>
              <a:t>       </a:t>
            </a:r>
            <a:r>
              <a:rPr lang="en-US" sz="1500" dirty="0">
                <a:solidFill>
                  <a:schemeClr val="dk1"/>
                </a:solidFill>
              </a:rPr>
              <a:t>Specifying minimum change in TAC could help to ease administrative burden because MP-determined TAC increases and </a:t>
            </a:r>
            <a:endParaRPr sz="1500" dirty="0">
              <a:solidFill>
                <a:schemeClr val="dk1"/>
              </a:solidFill>
            </a:endParaRPr>
          </a:p>
          <a:p>
            <a:pPr marL="914400" marR="1270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</a:rPr>
              <a:t>decreases of less than the minimum level would be disregarded</a:t>
            </a:r>
            <a:endParaRPr sz="1500" dirty="0">
              <a:solidFill>
                <a:schemeClr val="dk1"/>
              </a:solidFill>
            </a:endParaRPr>
          </a:p>
          <a:p>
            <a:pPr marL="45720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  <a:highlight>
                  <a:srgbClr val="00FF00"/>
                </a:highlight>
              </a:rPr>
              <a:t>-</a:t>
            </a:r>
            <a:r>
              <a:rPr lang="en-US" sz="1200" dirty="0">
                <a:solidFill>
                  <a:schemeClr val="dk1"/>
                </a:solidFill>
                <a:highlight>
                  <a:srgbClr val="00FF00"/>
                </a:highlight>
              </a:rPr>
              <a:t>      </a:t>
            </a:r>
            <a:r>
              <a:rPr lang="en-US" sz="1500" dirty="0">
                <a:solidFill>
                  <a:schemeClr val="dk1"/>
                </a:solidFill>
                <a:highlight>
                  <a:srgbClr val="00FF00"/>
                </a:highlight>
              </a:rPr>
              <a:t>100t-west and 1000t-east minimum TAC thresholds  had very minor impacts to the performance statistics.</a:t>
            </a:r>
            <a:endParaRPr sz="1500" dirty="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marL="45720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</a:rPr>
              <a:t>-</a:t>
            </a:r>
            <a:r>
              <a:rPr lang="en-US" sz="1200" dirty="0">
                <a:solidFill>
                  <a:schemeClr val="dk1"/>
                </a:solidFill>
              </a:rPr>
              <a:t>      </a:t>
            </a:r>
            <a:r>
              <a:rPr lang="en-US" sz="1500" dirty="0">
                <a:solidFill>
                  <a:schemeClr val="dk1"/>
                </a:solidFill>
              </a:rPr>
              <a:t>Because of this minor impact, the remaining results for Decision points #2-4 incorporate a minimum TAC change threshold</a:t>
            </a:r>
            <a:endParaRPr sz="1500" dirty="0">
              <a:solidFill>
                <a:schemeClr val="dk1"/>
              </a:solidFill>
            </a:endParaRPr>
          </a:p>
          <a:p>
            <a:pPr marL="45720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</a:rPr>
              <a:t>-</a:t>
            </a:r>
            <a:r>
              <a:rPr lang="en-US" sz="1200" dirty="0">
                <a:solidFill>
                  <a:schemeClr val="dk1"/>
                </a:solidFill>
              </a:rPr>
              <a:t>      </a:t>
            </a:r>
            <a:r>
              <a:rPr lang="en-US" sz="1500" dirty="0">
                <a:solidFill>
                  <a:schemeClr val="dk1"/>
                </a:solidFill>
              </a:rPr>
              <a:t>Any lower values (e.g., within the ranges 0-99 t and 0-999 t) would be similar and are thus viable options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marR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0" y="3229819"/>
            <a:ext cx="11951099" cy="27288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-69575" y="5887525"/>
            <a:ext cx="11828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397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Table 3. </a:t>
            </a:r>
            <a:r>
              <a:rPr lang="en-US" sz="1200">
                <a:solidFill>
                  <a:schemeClr val="dk1"/>
                </a:solidFill>
              </a:rPr>
              <a:t>Averaged over all CMPs, PGK targets and 2 and 3-year variants, the percentage difference in all primary performance statistics is quite low, except for VarC, which is higher with the minimum threshold. This is not unexpected given that, when a change in TAC is made, such change needs to be greater with the 100/1000 t thresholds.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-7175" y="600938"/>
            <a:ext cx="1082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400" b="1"/>
              <a:t>Decision point 2:</a:t>
            </a:r>
            <a:r>
              <a:rPr lang="en-US" sz="2400"/>
              <a:t> Operational management objective for Stock Status: </a:t>
            </a:r>
            <a:r>
              <a:rPr lang="en-US" sz="2400" b="1"/>
              <a:t>60%, 65%</a:t>
            </a:r>
            <a:r>
              <a:rPr lang="en-US" sz="2400"/>
              <a:t> or </a:t>
            </a:r>
            <a:r>
              <a:rPr lang="en-US" sz="2400" b="1"/>
              <a:t>70%</a:t>
            </a:r>
            <a:r>
              <a:rPr lang="en-US" sz="2400"/>
              <a:t> probability of occurring in the green quadrant (SSB ≥ SSB</a:t>
            </a:r>
            <a:r>
              <a:rPr lang="en-US" sz="2400" baseline="-25000"/>
              <a:t>MSY</a:t>
            </a:r>
            <a:r>
              <a:rPr lang="en-US" sz="2400"/>
              <a:t> &amp; U &lt; U</a:t>
            </a:r>
            <a:r>
              <a:rPr lang="en-US" sz="2400" baseline="-25000"/>
              <a:t>MSY</a:t>
            </a:r>
            <a:r>
              <a:rPr lang="en-US" sz="2400"/>
              <a:t>) of the Kobe plot in year 30 of the projection period (PGK).</a:t>
            </a:r>
            <a:br>
              <a:rPr lang="en-US" sz="3600"/>
            </a:br>
            <a:endParaRPr sz="3600"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-7175" y="1480250"/>
            <a:ext cx="1180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considerations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  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i="0" u="none" strike="noStrike" cap="none" dirty="0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PGK of 60% has heavier fishing pressure and entails a higher probability of overfishing and/or being overfished, relative to PGK 70%, which has lower fishing pressure. </a:t>
            </a:r>
            <a:endParaRPr sz="2200" i="0" u="none" strike="noStrike" cap="none" dirty="0">
              <a:solidFill>
                <a:srgbClr val="000000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0" y="6277313"/>
            <a:ext cx="1101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*Results are averaged across 2 and 3 year management cycles for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FO and BR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CMPs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" name="Google Shape;125;p15"/>
          <p:cNvGraphicFramePr/>
          <p:nvPr/>
        </p:nvGraphicFramePr>
        <p:xfrm>
          <a:off x="316863" y="2572125"/>
          <a:ext cx="11551075" cy="3668923"/>
        </p:xfrm>
        <a:graphic>
          <a:graphicData uri="http://schemas.openxmlformats.org/drawingml/2006/table">
            <a:tbl>
              <a:tblPr>
                <a:noFill/>
                <a:tableStyleId>{45033430-CDD7-4BE6-ADF3-0F40EDF3494A}</a:tableStyleId>
              </a:tblPr>
              <a:tblGrid>
                <a:gridCol w="205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4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30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West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East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4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AvC10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AvC30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VarC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LD (15%)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AvC10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AvC30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VarC (50%)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LD (15%)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PGK 60%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2.75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2.50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13.18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48.59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39.39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17.88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PGK 65%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2.66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2.38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12.99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46.41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37.73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17.30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0.45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PGK 70%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2.56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2.26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13.01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0.43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43.88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35.82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16.99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highlight>
                            <a:srgbClr val="FFFFFF"/>
                          </a:highlight>
                        </a:rPr>
                        <a:t>%difference from PGK60 to 70</a:t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-7%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-9%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-1%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-10%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-9%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-5%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13%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0" y="496553"/>
            <a:ext cx="106494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 b="1"/>
              <a:t>Decision point 2:</a:t>
            </a:r>
            <a:r>
              <a:rPr lang="en-US" sz="2800"/>
              <a:t> PGK60, PGK65 or PGK70</a:t>
            </a:r>
            <a:br>
              <a:rPr lang="en-US" sz="3600"/>
            </a:br>
            <a:endParaRPr sz="3600"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0" y="4676000"/>
            <a:ext cx="1219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 b="1"/>
              <a:t>Figure 1. </a:t>
            </a:r>
            <a:r>
              <a:rPr lang="en-US" sz="1500"/>
              <a:t>Performance results of the BR and FO CMPs, with 2- or 3-year management cycles, showing the nearly linear relationship between PGK values and catch. Short-term catch (AvC10) is on the left, and long-term catch (AvC30) is on the right. The West management area is on the top, and the East management area is on the bottom. All CMPs use the 100 t (West) and 1000 t (East) minimum thresholds for TAC change.</a:t>
            </a:r>
            <a:endParaRPr sz="1500"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00" y="751625"/>
            <a:ext cx="7627650" cy="49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0" y="595702"/>
            <a:ext cx="106494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600" b="1"/>
              <a:t>Decision point 3:</a:t>
            </a:r>
            <a:r>
              <a:rPr lang="en-US" sz="2600"/>
              <a:t> Management cycle length,  </a:t>
            </a:r>
            <a:r>
              <a:rPr lang="en-US" sz="2600" b="1"/>
              <a:t>2</a:t>
            </a:r>
            <a:r>
              <a:rPr lang="en-US" sz="2600"/>
              <a:t>- or </a:t>
            </a:r>
            <a:r>
              <a:rPr lang="en-US" sz="2600" b="1"/>
              <a:t>3</a:t>
            </a:r>
            <a:r>
              <a:rPr lang="en-US" sz="2600"/>
              <a:t>-year TAC setting intervals.</a:t>
            </a:r>
            <a:r>
              <a:rPr lang="en-US" sz="3300"/>
              <a:t> </a:t>
            </a:r>
            <a:br>
              <a:rPr lang="en-US" sz="3300"/>
            </a:br>
            <a:br>
              <a:rPr lang="en-US" sz="3700"/>
            </a:br>
            <a:endParaRPr sz="3700"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205577" y="1468550"/>
            <a:ext cx="117453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considerations: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The 3-yr cycle CMPs are slightly slower to react to signals to change the TAC. As a result, the changes in TAC need to be larger in the 3-yr cycle variants, and this is seen in larger </a:t>
            </a:r>
            <a:r>
              <a:rPr lang="en-US" sz="1700" dirty="0" err="1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VarC</a:t>
            </a:r>
            <a:r>
              <a:rPr lang="en-US" sz="1700" dirty="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 statistics.</a:t>
            </a:r>
            <a:endParaRPr sz="1700" dirty="0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Managers will need to decide whether biomass and yield differences, which differ by CMP type, as shown below, are large enough to outweigh other considerations, such as administrative needs.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17"/>
          <p:cNvGraphicFramePr/>
          <p:nvPr/>
        </p:nvGraphicFramePr>
        <p:xfrm>
          <a:off x="414700" y="3597850"/>
          <a:ext cx="10466625" cy="3123625"/>
        </p:xfrm>
        <a:graphic>
          <a:graphicData uri="http://schemas.openxmlformats.org/drawingml/2006/table">
            <a:tbl>
              <a:tblPr>
                <a:noFill/>
                <a:tableStyleId>{45033430-CDD7-4BE6-ADF3-0F40EDF3494A}</a:tableStyleId>
              </a:tblPr>
              <a:tblGrid>
                <a:gridCol w="15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8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West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East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Mgmt cycle (yrs)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AvC10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AvC30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VarC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LD (15%)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AvC10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AvC30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VarC (50%)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LD (15%)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2-year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2.73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2.41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11.85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0.42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47.43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37.92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16.01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0.48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3-year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2.58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2.36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14.01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0.42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45.55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37.74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18.73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0.43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FF"/>
                          </a:highlight>
                        </a:rPr>
                        <a:t>% difference</a:t>
                      </a:r>
                      <a:endParaRPr sz="1500"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-6%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-2%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18%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-1%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-4%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17%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-12%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0" y="627895"/>
            <a:ext cx="112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1"/>
              <a:t>Decision point 3:</a:t>
            </a:r>
            <a:r>
              <a:rPr lang="en-US" sz="2600"/>
              <a:t> Management cycle length,  </a:t>
            </a:r>
            <a:r>
              <a:rPr lang="en-US" sz="2600" b="1"/>
              <a:t>2</a:t>
            </a:r>
            <a:r>
              <a:rPr lang="en-US" sz="2600"/>
              <a:t>- or </a:t>
            </a:r>
            <a:r>
              <a:rPr lang="en-US" sz="2600" b="1"/>
              <a:t>3</a:t>
            </a:r>
            <a:r>
              <a:rPr lang="en-US" sz="2600"/>
              <a:t>-year TAC setting intervals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600"/>
              <a:t>within tuning level PGK60% for a given CMP</a:t>
            </a:r>
            <a:br>
              <a:rPr lang="en-US" sz="2600"/>
            </a:br>
            <a:br>
              <a:rPr lang="en-US" sz="2600"/>
            </a:br>
            <a:endParaRPr sz="2600"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220225" y="5982550"/>
            <a:ext cx="70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*Results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include the 100(w)/1000(e) min TAC threshold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1764897" y="1989880"/>
            <a:ext cx="23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476701" y="1982623"/>
            <a:ext cx="23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31748"/>
            <a:ext cx="11388376" cy="2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0" y="627895"/>
            <a:ext cx="112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1"/>
              <a:t>Decision point 3: </a:t>
            </a:r>
            <a:r>
              <a:rPr lang="en-US" sz="2600"/>
              <a:t>Management cycle length,  </a:t>
            </a:r>
            <a:r>
              <a:rPr lang="en-US" sz="2600" b="1"/>
              <a:t>2</a:t>
            </a:r>
            <a:r>
              <a:rPr lang="en-US" sz="2600"/>
              <a:t>- or </a:t>
            </a:r>
            <a:r>
              <a:rPr lang="en-US" sz="2600" b="1"/>
              <a:t>3</a:t>
            </a:r>
            <a:r>
              <a:rPr lang="en-US" sz="2600"/>
              <a:t>-year TAC setting intervals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600"/>
              <a:t>within tuning level PGK65% for a given CMP</a:t>
            </a:r>
            <a:br>
              <a:rPr lang="en-US" sz="2600"/>
            </a:br>
            <a:br>
              <a:rPr lang="en-US" sz="2600"/>
            </a:br>
            <a:endParaRPr sz="2600"/>
          </a:p>
        </p:txBody>
      </p:sp>
      <p:sp>
        <p:nvSpPr>
          <p:cNvPr id="165" name="Google Shape;16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1764897" y="1989880"/>
            <a:ext cx="23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7476701" y="1982623"/>
            <a:ext cx="23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00" y="1964841"/>
            <a:ext cx="11249100" cy="29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220225" y="5982550"/>
            <a:ext cx="70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*Results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include the 100(w)/1000(e) min TAC threshold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9" y="0"/>
            <a:ext cx="12199169" cy="115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0" y="627895"/>
            <a:ext cx="112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1"/>
              <a:t>Decision point 3: </a:t>
            </a:r>
            <a:r>
              <a:rPr lang="en-US" sz="2600"/>
              <a:t>Management cycle length,  </a:t>
            </a:r>
            <a:r>
              <a:rPr lang="en-US" sz="2600" b="1"/>
              <a:t>2</a:t>
            </a:r>
            <a:r>
              <a:rPr lang="en-US" sz="2600"/>
              <a:t>- or </a:t>
            </a:r>
            <a:r>
              <a:rPr lang="en-US" sz="2600" b="1"/>
              <a:t>3</a:t>
            </a:r>
            <a:r>
              <a:rPr lang="en-US" sz="2600"/>
              <a:t>-year TAC setting intervals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600"/>
              <a:t>within tuning level PGK70% for a given CMP</a:t>
            </a:r>
            <a:br>
              <a:rPr lang="en-US" sz="2600"/>
            </a:br>
            <a:br>
              <a:rPr lang="en-US" sz="2600"/>
            </a:br>
            <a:endParaRPr sz="2600"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ICCAT BFT MSE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11764897" y="1989880"/>
            <a:ext cx="23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7476701" y="1982623"/>
            <a:ext cx="23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25" y="1953601"/>
            <a:ext cx="11096700" cy="293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220225" y="5982550"/>
            <a:ext cx="70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*Results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include the 100(w)/1000(e) min TAC threshold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2052</Words>
  <Application>Microsoft Office PowerPoint</Application>
  <PresentationFormat>Widescreen</PresentationFormat>
  <Paragraphs>263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Times New Roman</vt:lpstr>
      <vt:lpstr>Office Theme</vt:lpstr>
      <vt:lpstr>BFT Management Strategy Evaluation (MSE)    Panel 2  ICCAT Commission Meeting November 2022 </vt:lpstr>
      <vt:lpstr>Decision Points before Panel 2</vt:lpstr>
      <vt:lpstr>Decision point 1: Do or do not adopt a minimum TAC change threshold from one management cycle to the next. If adopted, specify a minimum TAC change of up to 100 t for the western management area and up to 1000 t for the eastern management area.  </vt:lpstr>
      <vt:lpstr>Decision point 2: Operational management objective for Stock Status: 60%, 65% or 70% probability of occurring in the green quadrant (SSB ≥ SSBMSY &amp; U &lt; UMSY) of the Kobe plot in year 30 of the projection period (PGK). </vt:lpstr>
      <vt:lpstr>Decision point 2: PGK60, PGK65 or PGK70 </vt:lpstr>
      <vt:lpstr>Decision point 3: Management cycle length,  2- or 3-year TAC setting intervals.   </vt:lpstr>
      <vt:lpstr>Decision point 3: Management cycle length,  2- or 3-year TAC setting intervals within tuning level PGK60% for a given CMP  </vt:lpstr>
      <vt:lpstr>Decision point 3: Management cycle length,  2- or 3-year TAC setting intervals within tuning level PGK65% for a given CMP  </vt:lpstr>
      <vt:lpstr>Decision point 3: Management cycle length,  2- or 3-year TAC setting intervals within tuning level PGK70% for a given CMP  </vt:lpstr>
      <vt:lpstr>PowerPoint Presentation</vt:lpstr>
      <vt:lpstr>PowerPoint Presentation</vt:lpstr>
      <vt:lpstr>PowerPoint Presentation</vt:lpstr>
      <vt:lpstr>PowerPoint Presentation</vt:lpstr>
      <vt:lpstr>Displaying Results:  Quilt Plot #2</vt:lpstr>
      <vt:lpstr>Decision point 4: Management procedure:  FO or BR </vt:lpstr>
      <vt:lpstr>Decision point 4: Management procedure:  FO or BR </vt:lpstr>
      <vt:lpstr>CMPs and their variants and their short (C1) and medium (AvC10) yields and variability in yield (VarC).    </vt:lpstr>
      <vt:lpstr>Decisions, revisited</vt:lpstr>
      <vt:lpstr>Acknowledgements</vt:lpstr>
      <vt:lpstr>Additional material  (trajectory plots)</vt:lpstr>
      <vt:lpstr>Trajectory Plot: Yield &amp; biomass trend by recruitment level, 2 yr mgmt cycle </vt:lpstr>
      <vt:lpstr>Truncated Trajectory Plot: Yield &amp; biomass trend by recruitment level, 2 yr mgmt cycle </vt:lpstr>
      <vt:lpstr>Trajectory Plot: Yield &amp; biomass trend by recruitment level, 3 yr mgmt cycle </vt:lpstr>
      <vt:lpstr>Truncated Trajectory Plot: Yield &amp; biomass trend by recruitment level, 3 yr mgmt cycle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BFT Management Strategy Evaluation (MSE)    Panel 2  ICCAT Commission Meeting November 2022 </dc:title>
  <dc:creator>Otto</dc:creator>
  <cp:lastModifiedBy>Gary Melvin</cp:lastModifiedBy>
  <cp:revision>2</cp:revision>
  <dcterms:modified xsi:type="dcterms:W3CDTF">2022-11-14T16:07:00Z</dcterms:modified>
</cp:coreProperties>
</file>