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5" r:id="rId1"/>
    <p:sldMasterId id="2147483697" r:id="rId2"/>
    <p:sldMasterId id="2147483721" r:id="rId3"/>
    <p:sldMasterId id="2147483733" r:id="rId4"/>
  </p:sldMasterIdLst>
  <p:notesMasterIdLst>
    <p:notesMasterId r:id="rId64"/>
  </p:notesMasterIdLst>
  <p:sldIdLst>
    <p:sldId id="407" r:id="rId5"/>
    <p:sldId id="352" r:id="rId6"/>
    <p:sldId id="390" r:id="rId7"/>
    <p:sldId id="391" r:id="rId8"/>
    <p:sldId id="354" r:id="rId9"/>
    <p:sldId id="360" r:id="rId10"/>
    <p:sldId id="364" r:id="rId11"/>
    <p:sldId id="365" r:id="rId12"/>
    <p:sldId id="366" r:id="rId13"/>
    <p:sldId id="280" r:id="rId14"/>
    <p:sldId id="344" r:id="rId15"/>
    <p:sldId id="416" r:id="rId16"/>
    <p:sldId id="415" r:id="rId17"/>
    <p:sldId id="371" r:id="rId18"/>
    <p:sldId id="300" r:id="rId19"/>
    <p:sldId id="425" r:id="rId20"/>
    <p:sldId id="426" r:id="rId21"/>
    <p:sldId id="429" r:id="rId22"/>
    <p:sldId id="428" r:id="rId23"/>
    <p:sldId id="430" r:id="rId24"/>
    <p:sldId id="432" r:id="rId25"/>
    <p:sldId id="433" r:id="rId26"/>
    <p:sldId id="434" r:id="rId27"/>
    <p:sldId id="436" r:id="rId28"/>
    <p:sldId id="437" r:id="rId29"/>
    <p:sldId id="438" r:id="rId30"/>
    <p:sldId id="439" r:id="rId31"/>
    <p:sldId id="440" r:id="rId32"/>
    <p:sldId id="441" r:id="rId33"/>
    <p:sldId id="443" r:id="rId34"/>
    <p:sldId id="444" r:id="rId35"/>
    <p:sldId id="445" r:id="rId36"/>
    <p:sldId id="446" r:id="rId37"/>
    <p:sldId id="447" r:id="rId38"/>
    <p:sldId id="327" r:id="rId39"/>
    <p:sldId id="448" r:id="rId40"/>
    <p:sldId id="424" r:id="rId41"/>
    <p:sldId id="449" r:id="rId42"/>
    <p:sldId id="450" r:id="rId43"/>
    <p:sldId id="427" r:id="rId44"/>
    <p:sldId id="451" r:id="rId45"/>
    <p:sldId id="452" r:id="rId46"/>
    <p:sldId id="330" r:id="rId47"/>
    <p:sldId id="453" r:id="rId48"/>
    <p:sldId id="380" r:id="rId49"/>
    <p:sldId id="329" r:id="rId50"/>
    <p:sldId id="454" r:id="rId51"/>
    <p:sldId id="455" r:id="rId52"/>
    <p:sldId id="456" r:id="rId53"/>
    <p:sldId id="431" r:id="rId54"/>
    <p:sldId id="457" r:id="rId55"/>
    <p:sldId id="458" r:id="rId56"/>
    <p:sldId id="459" r:id="rId57"/>
    <p:sldId id="460" r:id="rId58"/>
    <p:sldId id="323" r:id="rId59"/>
    <p:sldId id="324" r:id="rId60"/>
    <p:sldId id="377" r:id="rId61"/>
    <p:sldId id="347" r:id="rId62"/>
    <p:sldId id="406" r:id="rId63"/>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FF"/>
    <a:srgbClr val="D26636"/>
    <a:srgbClr val="D46E40"/>
    <a:srgbClr val="E5ADDA"/>
    <a:srgbClr val="51CEDF"/>
    <a:srgbClr val="B3442A"/>
    <a:srgbClr val="99BB61"/>
    <a:srgbClr val="A4442A"/>
    <a:srgbClr val="44FF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89851" autoAdjust="0"/>
  </p:normalViewPr>
  <p:slideViewPr>
    <p:cSldViewPr>
      <p:cViewPr varScale="1">
        <p:scale>
          <a:sx n="76" d="100"/>
          <a:sy n="76" d="100"/>
        </p:scale>
        <p:origin x="68" y="1492"/>
      </p:cViewPr>
      <p:guideLst>
        <p:guide orient="horz" pos="2160"/>
        <p:guide pos="3840"/>
      </p:guideLst>
    </p:cSldViewPr>
  </p:slideViewPr>
  <p:notesTextViewPr>
    <p:cViewPr>
      <p:scale>
        <a:sx n="100" d="100"/>
        <a:sy n="100" d="100"/>
      </p:scale>
      <p:origin x="0" y="0"/>
    </p:cViewPr>
  </p:notesTextViewPr>
  <p:sorterViewPr>
    <p:cViewPr>
      <p:scale>
        <a:sx n="48" d="100"/>
        <a:sy n="48" d="100"/>
      </p:scale>
      <p:origin x="0" y="-120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Temp\SCI-0XX-FiguresT1_SAI-TAC_v0.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Temp\SCI-0XX-FiguresT1_SAI-TAC_v0.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SCRS\2022\SCRS\Statistics\t1nc\ExecSum_2figures_v1\SCI-0XX-FiguresT1_SWO-MED_TAC_v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80" b="0" i="0" u="none" strike="noStrike" baseline="0">
                <a:solidFill>
                  <a:srgbClr val="000000"/>
                </a:solidFill>
                <a:latin typeface="Calibri"/>
                <a:ea typeface="Calibri"/>
                <a:cs typeface="Calibri"/>
              </a:defRPr>
            </a:pPr>
            <a:r>
              <a:rPr lang="en-US"/>
              <a:t>SAI Task I catches (At. East)</a:t>
            </a:r>
          </a:p>
        </c:rich>
      </c:tx>
      <c:layout>
        <c:manualLayout>
          <c:xMode val="edge"/>
          <c:yMode val="edge"/>
          <c:x val="0.10549313622792666"/>
          <c:y val="2.3148447138114047E-2"/>
        </c:manualLayout>
      </c:layout>
      <c:overlay val="0"/>
    </c:title>
    <c:autoTitleDeleted val="0"/>
    <c:plotArea>
      <c:layout>
        <c:manualLayout>
          <c:layoutTarget val="inner"/>
          <c:xMode val="edge"/>
          <c:yMode val="edge"/>
          <c:x val="0.10472882478475237"/>
          <c:y val="0.12990949085101017"/>
          <c:w val="0.8641654279196409"/>
          <c:h val="0.66186940155612217"/>
        </c:manualLayout>
      </c:layout>
      <c:areaChart>
        <c:grouping val="stacked"/>
        <c:varyColors val="0"/>
        <c:ser>
          <c:idx val="0"/>
          <c:order val="0"/>
          <c:tx>
            <c:strRef>
              <c:f>'Fig SAI'!$C$3</c:f>
              <c:strCache>
                <c:ptCount val="1"/>
                <c:pt idx="0">
                  <c:v>Longline</c:v>
                </c:pt>
              </c:strCache>
            </c:strRef>
          </c:tx>
          <c:cat>
            <c:numRef>
              <c:f>'Fig SAI'!$B$4:$B$75</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'Fig SAI'!$C$4:$C$75</c:f>
              <c:numCache>
                <c:formatCode>0</c:formatCode>
                <c:ptCount val="72"/>
                <c:pt idx="0">
                  <c:v>0</c:v>
                </c:pt>
                <c:pt idx="1">
                  <c:v>0</c:v>
                </c:pt>
                <c:pt idx="2">
                  <c:v>0</c:v>
                </c:pt>
                <c:pt idx="3">
                  <c:v>0</c:v>
                </c:pt>
                <c:pt idx="4">
                  <c:v>0</c:v>
                </c:pt>
                <c:pt idx="5">
                  <c:v>0</c:v>
                </c:pt>
                <c:pt idx="6">
                  <c:v>0</c:v>
                </c:pt>
                <c:pt idx="7">
                  <c:v>71.131</c:v>
                </c:pt>
                <c:pt idx="8">
                  <c:v>32.389000000000003</c:v>
                </c:pt>
                <c:pt idx="9">
                  <c:v>4.2050000000000001</c:v>
                </c:pt>
                <c:pt idx="10">
                  <c:v>49.832999999999998</c:v>
                </c:pt>
                <c:pt idx="11">
                  <c:v>173.11500000000001</c:v>
                </c:pt>
                <c:pt idx="12">
                  <c:v>217.66800000000001</c:v>
                </c:pt>
                <c:pt idx="13">
                  <c:v>228.464</c:v>
                </c:pt>
                <c:pt idx="14">
                  <c:v>260.22500000000002</c:v>
                </c:pt>
                <c:pt idx="15">
                  <c:v>793.35599999999999</c:v>
                </c:pt>
                <c:pt idx="16">
                  <c:v>528.73299999999995</c:v>
                </c:pt>
                <c:pt idx="17">
                  <c:v>753.52599999999995</c:v>
                </c:pt>
                <c:pt idx="18">
                  <c:v>808.43200000000002</c:v>
                </c:pt>
                <c:pt idx="19">
                  <c:v>834.58199999999999</c:v>
                </c:pt>
                <c:pt idx="20">
                  <c:v>473.64800000000002</c:v>
                </c:pt>
                <c:pt idx="21">
                  <c:v>711.471</c:v>
                </c:pt>
                <c:pt idx="22">
                  <c:v>605.23599999999999</c:v>
                </c:pt>
                <c:pt idx="23">
                  <c:v>376.02199999999999</c:v>
                </c:pt>
                <c:pt idx="24">
                  <c:v>191.24299999999999</c:v>
                </c:pt>
                <c:pt idx="25">
                  <c:v>174.422</c:v>
                </c:pt>
                <c:pt idx="26">
                  <c:v>351.31099999999998</c:v>
                </c:pt>
                <c:pt idx="27">
                  <c:v>132.71600000000001</c:v>
                </c:pt>
                <c:pt idx="28">
                  <c:v>96.495999999999995</c:v>
                </c:pt>
                <c:pt idx="29">
                  <c:v>56.75</c:v>
                </c:pt>
                <c:pt idx="30">
                  <c:v>120.682</c:v>
                </c:pt>
                <c:pt idx="31">
                  <c:v>152.59800000000001</c:v>
                </c:pt>
                <c:pt idx="32">
                  <c:v>228.785</c:v>
                </c:pt>
                <c:pt idx="33">
                  <c:v>238.48599999999999</c:v>
                </c:pt>
                <c:pt idx="34">
                  <c:v>177.16800000000001</c:v>
                </c:pt>
                <c:pt idx="35">
                  <c:v>89.373999999999995</c:v>
                </c:pt>
                <c:pt idx="36">
                  <c:v>99.375</c:v>
                </c:pt>
                <c:pt idx="37">
                  <c:v>98.954999999999998</c:v>
                </c:pt>
                <c:pt idx="38">
                  <c:v>92.912000000000006</c:v>
                </c:pt>
                <c:pt idx="39">
                  <c:v>112.05</c:v>
                </c:pt>
                <c:pt idx="40">
                  <c:v>109.267</c:v>
                </c:pt>
                <c:pt idx="41">
                  <c:v>229.489</c:v>
                </c:pt>
                <c:pt idx="42">
                  <c:v>300.28199999999998</c:v>
                </c:pt>
                <c:pt idx="43">
                  <c:v>332.02890400000001</c:v>
                </c:pt>
                <c:pt idx="44">
                  <c:v>233.91723099999999</c:v>
                </c:pt>
                <c:pt idx="45">
                  <c:v>260.55873800000001</c:v>
                </c:pt>
                <c:pt idx="46">
                  <c:v>729.054756</c:v>
                </c:pt>
                <c:pt idx="47">
                  <c:v>216.01269400000001</c:v>
                </c:pt>
                <c:pt idx="48">
                  <c:v>275.464068</c:v>
                </c:pt>
                <c:pt idx="49">
                  <c:v>272.59926000000002</c:v>
                </c:pt>
                <c:pt idx="50">
                  <c:v>197.86989</c:v>
                </c:pt>
                <c:pt idx="51">
                  <c:v>568.48335099999997</c:v>
                </c:pt>
                <c:pt idx="52">
                  <c:v>756.37761699999999</c:v>
                </c:pt>
                <c:pt idx="53">
                  <c:v>496.78718800000001</c:v>
                </c:pt>
                <c:pt idx="54">
                  <c:v>335.30140599999999</c:v>
                </c:pt>
                <c:pt idx="55">
                  <c:v>318.839114</c:v>
                </c:pt>
                <c:pt idx="56">
                  <c:v>580.13115700000003</c:v>
                </c:pt>
                <c:pt idx="57">
                  <c:v>589.96160299999997</c:v>
                </c:pt>
                <c:pt idx="58">
                  <c:v>628.484959</c:v>
                </c:pt>
                <c:pt idx="59">
                  <c:v>622.42200000000003</c:v>
                </c:pt>
                <c:pt idx="60">
                  <c:v>514.31918299999995</c:v>
                </c:pt>
                <c:pt idx="61">
                  <c:v>547.03681699999993</c:v>
                </c:pt>
                <c:pt idx="62">
                  <c:v>548.36988900000006</c:v>
                </c:pt>
                <c:pt idx="63">
                  <c:v>456.93380000000002</c:v>
                </c:pt>
                <c:pt idx="64">
                  <c:v>423.30473000000001</c:v>
                </c:pt>
                <c:pt idx="65">
                  <c:v>441.37740000000002</c:v>
                </c:pt>
                <c:pt idx="66">
                  <c:v>339.32900000000001</c:v>
                </c:pt>
                <c:pt idx="67">
                  <c:v>359.46043400000002</c:v>
                </c:pt>
                <c:pt idx="68">
                  <c:v>499.85175199999998</c:v>
                </c:pt>
                <c:pt idx="69">
                  <c:v>967.87465599999996</c:v>
                </c:pt>
                <c:pt idx="70">
                  <c:v>347.34150399999999</c:v>
                </c:pt>
                <c:pt idx="71">
                  <c:v>210.13451000000001</c:v>
                </c:pt>
              </c:numCache>
            </c:numRef>
          </c:val>
          <c:extLst>
            <c:ext xmlns:c16="http://schemas.microsoft.com/office/drawing/2014/chart" uri="{C3380CC4-5D6E-409C-BE32-E72D297353CC}">
              <c16:uniqueId val="{00000000-98C1-4E56-AE1A-8342510C5D78}"/>
            </c:ext>
          </c:extLst>
        </c:ser>
        <c:ser>
          <c:idx val="1"/>
          <c:order val="1"/>
          <c:tx>
            <c:strRef>
              <c:f>'Fig SAI'!$D$3</c:f>
              <c:strCache>
                <c:ptCount val="1"/>
                <c:pt idx="0">
                  <c:v>Sport (HL+RR)</c:v>
                </c:pt>
              </c:strCache>
            </c:strRef>
          </c:tx>
          <c:cat>
            <c:numRef>
              <c:f>'Fig SAI'!$B$4:$B$75</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'Fig SAI'!$D$4:$D$75</c:f>
              <c:numCache>
                <c:formatCode>0</c:formatCode>
                <c:ptCount val="7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76</c:v>
                </c:pt>
                <c:pt idx="18">
                  <c:v>76</c:v>
                </c:pt>
                <c:pt idx="19">
                  <c:v>81</c:v>
                </c:pt>
                <c:pt idx="20">
                  <c:v>87</c:v>
                </c:pt>
                <c:pt idx="21">
                  <c:v>112</c:v>
                </c:pt>
                <c:pt idx="22">
                  <c:v>122</c:v>
                </c:pt>
                <c:pt idx="23">
                  <c:v>144</c:v>
                </c:pt>
                <c:pt idx="24">
                  <c:v>107</c:v>
                </c:pt>
                <c:pt idx="25">
                  <c:v>122</c:v>
                </c:pt>
                <c:pt idx="26">
                  <c:v>189</c:v>
                </c:pt>
                <c:pt idx="27">
                  <c:v>160</c:v>
                </c:pt>
                <c:pt idx="28">
                  <c:v>143</c:v>
                </c:pt>
                <c:pt idx="29">
                  <c:v>107</c:v>
                </c:pt>
                <c:pt idx="30">
                  <c:v>325</c:v>
                </c:pt>
                <c:pt idx="31">
                  <c:v>497</c:v>
                </c:pt>
                <c:pt idx="32">
                  <c:v>568</c:v>
                </c:pt>
                <c:pt idx="33">
                  <c:v>506</c:v>
                </c:pt>
                <c:pt idx="34">
                  <c:v>161</c:v>
                </c:pt>
                <c:pt idx="35">
                  <c:v>240</c:v>
                </c:pt>
                <c:pt idx="36">
                  <c:v>571</c:v>
                </c:pt>
                <c:pt idx="37">
                  <c:v>584</c:v>
                </c:pt>
                <c:pt idx="38">
                  <c:v>537</c:v>
                </c:pt>
                <c:pt idx="39">
                  <c:v>445</c:v>
                </c:pt>
                <c:pt idx="40">
                  <c:v>957.20500000000004</c:v>
                </c:pt>
                <c:pt idx="41">
                  <c:v>428.56700000000001</c:v>
                </c:pt>
                <c:pt idx="42">
                  <c:v>692.45500000000004</c:v>
                </c:pt>
                <c:pt idx="43">
                  <c:v>448.22899999999998</c:v>
                </c:pt>
                <c:pt idx="44">
                  <c:v>66.679000000000002</c:v>
                </c:pt>
                <c:pt idx="45">
                  <c:v>135.024</c:v>
                </c:pt>
                <c:pt idx="46">
                  <c:v>181.79</c:v>
                </c:pt>
                <c:pt idx="47">
                  <c:v>487.529</c:v>
                </c:pt>
                <c:pt idx="48">
                  <c:v>227.71299999999999</c:v>
                </c:pt>
                <c:pt idx="49">
                  <c:v>186.33799999999999</c:v>
                </c:pt>
                <c:pt idx="50">
                  <c:v>551.149</c:v>
                </c:pt>
                <c:pt idx="51">
                  <c:v>767.33500000000004</c:v>
                </c:pt>
                <c:pt idx="52">
                  <c:v>98.091999999999999</c:v>
                </c:pt>
                <c:pt idx="53">
                  <c:v>281.55200000000002</c:v>
                </c:pt>
                <c:pt idx="54">
                  <c:v>219.43100000000001</c:v>
                </c:pt>
                <c:pt idx="55">
                  <c:v>143.488</c:v>
                </c:pt>
                <c:pt idx="56">
                  <c:v>46.095999999999997</c:v>
                </c:pt>
                <c:pt idx="57">
                  <c:v>188.511</c:v>
                </c:pt>
                <c:pt idx="58">
                  <c:v>108</c:v>
                </c:pt>
                <c:pt idx="59">
                  <c:v>575</c:v>
                </c:pt>
                <c:pt idx="60">
                  <c:v>438.55376899999999</c:v>
                </c:pt>
                <c:pt idx="61">
                  <c:v>135.94399999999999</c:v>
                </c:pt>
                <c:pt idx="62">
                  <c:v>57.72</c:v>
                </c:pt>
                <c:pt idx="63">
                  <c:v>128.30699999999999</c:v>
                </c:pt>
                <c:pt idx="64">
                  <c:v>10.135999999999999</c:v>
                </c:pt>
                <c:pt idx="65">
                  <c:v>55.905817999999996</c:v>
                </c:pt>
                <c:pt idx="66">
                  <c:v>0</c:v>
                </c:pt>
                <c:pt idx="67">
                  <c:v>94</c:v>
                </c:pt>
                <c:pt idx="68">
                  <c:v>0.56081999999999999</c:v>
                </c:pt>
                <c:pt idx="69">
                  <c:v>0</c:v>
                </c:pt>
                <c:pt idx="70">
                  <c:v>46.602949000000002</c:v>
                </c:pt>
                <c:pt idx="71">
                  <c:v>532.15695600000004</c:v>
                </c:pt>
              </c:numCache>
            </c:numRef>
          </c:val>
          <c:extLst>
            <c:ext xmlns:c16="http://schemas.microsoft.com/office/drawing/2014/chart" uri="{C3380CC4-5D6E-409C-BE32-E72D297353CC}">
              <c16:uniqueId val="{00000001-98C1-4E56-AE1A-8342510C5D78}"/>
            </c:ext>
          </c:extLst>
        </c:ser>
        <c:ser>
          <c:idx val="2"/>
          <c:order val="2"/>
          <c:tx>
            <c:strRef>
              <c:f>'Fig SAI'!$E$3</c:f>
              <c:strCache>
                <c:ptCount val="1"/>
                <c:pt idx="0">
                  <c:v>Other surf.</c:v>
                </c:pt>
              </c:strCache>
            </c:strRef>
          </c:tx>
          <c:cat>
            <c:numRef>
              <c:f>'Fig SAI'!$B$4:$B$75</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'Fig SAI'!$E$4:$E$75</c:f>
              <c:numCache>
                <c:formatCode>0</c:formatCode>
                <c:ptCount val="72"/>
                <c:pt idx="0">
                  <c:v>0</c:v>
                </c:pt>
                <c:pt idx="1">
                  <c:v>0</c:v>
                </c:pt>
                <c:pt idx="2">
                  <c:v>0</c:v>
                </c:pt>
                <c:pt idx="3">
                  <c:v>0</c:v>
                </c:pt>
                <c:pt idx="4">
                  <c:v>0</c:v>
                </c:pt>
                <c:pt idx="5">
                  <c:v>0</c:v>
                </c:pt>
                <c:pt idx="6">
                  <c:v>0</c:v>
                </c:pt>
                <c:pt idx="7">
                  <c:v>0</c:v>
                </c:pt>
                <c:pt idx="8">
                  <c:v>0</c:v>
                </c:pt>
                <c:pt idx="9">
                  <c:v>0</c:v>
                </c:pt>
                <c:pt idx="10">
                  <c:v>0</c:v>
                </c:pt>
                <c:pt idx="11">
                  <c:v>0</c:v>
                </c:pt>
                <c:pt idx="12">
                  <c:v>0</c:v>
                </c:pt>
                <c:pt idx="13">
                  <c:v>2</c:v>
                </c:pt>
                <c:pt idx="14">
                  <c:v>4</c:v>
                </c:pt>
                <c:pt idx="15">
                  <c:v>4</c:v>
                </c:pt>
                <c:pt idx="16">
                  <c:v>11</c:v>
                </c:pt>
                <c:pt idx="17">
                  <c:v>18</c:v>
                </c:pt>
                <c:pt idx="18">
                  <c:v>36</c:v>
                </c:pt>
                <c:pt idx="19">
                  <c:v>46</c:v>
                </c:pt>
                <c:pt idx="20">
                  <c:v>67</c:v>
                </c:pt>
                <c:pt idx="21">
                  <c:v>93</c:v>
                </c:pt>
                <c:pt idx="22">
                  <c:v>143</c:v>
                </c:pt>
                <c:pt idx="23">
                  <c:v>150</c:v>
                </c:pt>
                <c:pt idx="24">
                  <c:v>3275</c:v>
                </c:pt>
                <c:pt idx="25">
                  <c:v>4982</c:v>
                </c:pt>
                <c:pt idx="26">
                  <c:v>4858</c:v>
                </c:pt>
                <c:pt idx="27">
                  <c:v>1164</c:v>
                </c:pt>
                <c:pt idx="28">
                  <c:v>2290</c:v>
                </c:pt>
                <c:pt idx="29">
                  <c:v>3066</c:v>
                </c:pt>
                <c:pt idx="30">
                  <c:v>1623</c:v>
                </c:pt>
                <c:pt idx="31">
                  <c:v>1432</c:v>
                </c:pt>
                <c:pt idx="32">
                  <c:v>1999</c:v>
                </c:pt>
                <c:pt idx="33">
                  <c:v>2961.5</c:v>
                </c:pt>
                <c:pt idx="34">
                  <c:v>2107</c:v>
                </c:pt>
                <c:pt idx="35">
                  <c:v>1940</c:v>
                </c:pt>
                <c:pt idx="36">
                  <c:v>1394.2</c:v>
                </c:pt>
                <c:pt idx="37">
                  <c:v>1870</c:v>
                </c:pt>
                <c:pt idx="38">
                  <c:v>1479</c:v>
                </c:pt>
                <c:pt idx="39">
                  <c:v>1153.06</c:v>
                </c:pt>
                <c:pt idx="40">
                  <c:v>1248.6869999999999</c:v>
                </c:pt>
                <c:pt idx="41">
                  <c:v>816.37400000000002</c:v>
                </c:pt>
                <c:pt idx="42">
                  <c:v>783.26900000000001</c:v>
                </c:pt>
                <c:pt idx="43">
                  <c:v>1034.095683</c:v>
                </c:pt>
                <c:pt idx="44">
                  <c:v>870.82124199999998</c:v>
                </c:pt>
                <c:pt idx="45">
                  <c:v>835.691461</c:v>
                </c:pt>
                <c:pt idx="46">
                  <c:v>969.535571</c:v>
                </c:pt>
                <c:pt idx="47">
                  <c:v>643.74330599999996</c:v>
                </c:pt>
                <c:pt idx="48">
                  <c:v>859.43674699999997</c:v>
                </c:pt>
                <c:pt idx="49">
                  <c:v>882.914219</c:v>
                </c:pt>
                <c:pt idx="50">
                  <c:v>1231.1185439999999</c:v>
                </c:pt>
                <c:pt idx="51">
                  <c:v>1469.5837389999999</c:v>
                </c:pt>
                <c:pt idx="52">
                  <c:v>1496.325231</c:v>
                </c:pt>
                <c:pt idx="53">
                  <c:v>1860.1866620000001</c:v>
                </c:pt>
                <c:pt idx="54">
                  <c:v>2056.9052339999998</c:v>
                </c:pt>
                <c:pt idx="55">
                  <c:v>1757.5154889999999</c:v>
                </c:pt>
                <c:pt idx="56">
                  <c:v>1289.3178270000001</c:v>
                </c:pt>
                <c:pt idx="57">
                  <c:v>1798.2434169999999</c:v>
                </c:pt>
                <c:pt idx="58">
                  <c:v>1492.65</c:v>
                </c:pt>
                <c:pt idx="59">
                  <c:v>931.6902</c:v>
                </c:pt>
                <c:pt idx="60">
                  <c:v>900.02560000000005</c:v>
                </c:pt>
                <c:pt idx="61">
                  <c:v>869.75019999999995</c:v>
                </c:pt>
                <c:pt idx="62">
                  <c:v>985.10581000000002</c:v>
                </c:pt>
                <c:pt idx="63">
                  <c:v>753.678</c:v>
                </c:pt>
                <c:pt idx="64">
                  <c:v>729.80375000000004</c:v>
                </c:pt>
                <c:pt idx="65">
                  <c:v>748.74373400000002</c:v>
                </c:pt>
                <c:pt idx="66">
                  <c:v>1082.2989459999999</c:v>
                </c:pt>
                <c:pt idx="67">
                  <c:v>1177.9228949999999</c:v>
                </c:pt>
                <c:pt idx="68">
                  <c:v>435.77112</c:v>
                </c:pt>
                <c:pt idx="69">
                  <c:v>1048.9003029999999</c:v>
                </c:pt>
                <c:pt idx="70">
                  <c:v>791.86375999999996</c:v>
                </c:pt>
                <c:pt idx="71">
                  <c:v>754.47441000000003</c:v>
                </c:pt>
              </c:numCache>
            </c:numRef>
          </c:val>
          <c:extLst>
            <c:ext xmlns:c16="http://schemas.microsoft.com/office/drawing/2014/chart" uri="{C3380CC4-5D6E-409C-BE32-E72D297353CC}">
              <c16:uniqueId val="{00000002-98C1-4E56-AE1A-8342510C5D78}"/>
            </c:ext>
          </c:extLst>
        </c:ser>
        <c:dLbls>
          <c:showLegendKey val="0"/>
          <c:showVal val="0"/>
          <c:showCatName val="0"/>
          <c:showSerName val="0"/>
          <c:showPercent val="0"/>
          <c:showBubbleSize val="0"/>
        </c:dLbls>
        <c:axId val="571173312"/>
        <c:axId val="571174400"/>
      </c:areaChart>
      <c:lineChart>
        <c:grouping val="standard"/>
        <c:varyColors val="0"/>
        <c:ser>
          <c:idx val="3"/>
          <c:order val="3"/>
          <c:tx>
            <c:strRef>
              <c:f>'Fig SAI'!$F$3</c:f>
              <c:strCache>
                <c:ptCount val="1"/>
                <c:pt idx="0">
                  <c:v>TAC</c:v>
                </c:pt>
              </c:strCache>
            </c:strRef>
          </c:tx>
          <c:spPr>
            <a:ln>
              <a:solidFill>
                <a:srgbClr val="FF0000"/>
              </a:solidFill>
            </a:ln>
            <a:effectLst>
              <a:outerShdw blurRad="50800" dist="38100" dir="2700000" algn="tl" rotWithShape="0">
                <a:prstClr val="black">
                  <a:alpha val="40000"/>
                </a:prstClr>
              </a:outerShdw>
            </a:effectLst>
          </c:spPr>
          <c:marker>
            <c:symbol val="none"/>
          </c:marker>
          <c:cat>
            <c:numRef>
              <c:f>'Fig SAI'!$B$4:$B$75</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'Fig SAI'!$F$4:$F$75</c:f>
              <c:numCache>
                <c:formatCode>General</c:formatCode>
                <c:ptCount val="72"/>
                <c:pt idx="67">
                  <c:v>1271</c:v>
                </c:pt>
                <c:pt idx="68">
                  <c:v>1271</c:v>
                </c:pt>
                <c:pt idx="69">
                  <c:v>1271</c:v>
                </c:pt>
                <c:pt idx="70">
                  <c:v>1271</c:v>
                </c:pt>
                <c:pt idx="71">
                  <c:v>1271</c:v>
                </c:pt>
              </c:numCache>
            </c:numRef>
          </c:val>
          <c:smooth val="0"/>
          <c:extLst>
            <c:ext xmlns:c16="http://schemas.microsoft.com/office/drawing/2014/chart" uri="{C3380CC4-5D6E-409C-BE32-E72D297353CC}">
              <c16:uniqueId val="{00000003-98C1-4E56-AE1A-8342510C5D78}"/>
            </c:ext>
          </c:extLst>
        </c:ser>
        <c:dLbls>
          <c:showLegendKey val="0"/>
          <c:showVal val="0"/>
          <c:showCatName val="0"/>
          <c:showSerName val="0"/>
          <c:showPercent val="0"/>
          <c:showBubbleSize val="0"/>
        </c:dLbls>
        <c:marker val="1"/>
        <c:smooth val="0"/>
        <c:axId val="571173312"/>
        <c:axId val="571174400"/>
      </c:lineChart>
      <c:catAx>
        <c:axId val="571173312"/>
        <c:scaling>
          <c:orientation val="minMax"/>
        </c:scaling>
        <c:delete val="0"/>
        <c:axPos val="b"/>
        <c:numFmt formatCode="General" sourceLinked="1"/>
        <c:majorTickMark val="out"/>
        <c:minorTickMark val="none"/>
        <c:tickLblPos val="nextTo"/>
        <c:txPr>
          <a:bodyPr rot="-5400000" vert="horz"/>
          <a:lstStyle/>
          <a:p>
            <a:pPr>
              <a:defRPr sz="900" b="0" i="0" u="none" strike="noStrike" baseline="0">
                <a:solidFill>
                  <a:srgbClr val="000000"/>
                </a:solidFill>
                <a:latin typeface="Calibri"/>
                <a:ea typeface="Calibri"/>
                <a:cs typeface="Calibri"/>
              </a:defRPr>
            </a:pPr>
            <a:endParaRPr lang="en-US"/>
          </a:p>
        </c:txPr>
        <c:crossAx val="571174400"/>
        <c:crosses val="autoZero"/>
        <c:auto val="1"/>
        <c:lblAlgn val="ctr"/>
        <c:lblOffset val="100"/>
        <c:tickLblSkip val="5"/>
        <c:noMultiLvlLbl val="0"/>
      </c:catAx>
      <c:valAx>
        <c:axId val="571174400"/>
        <c:scaling>
          <c:orientation val="minMax"/>
        </c:scaling>
        <c:delete val="0"/>
        <c:axPos val="l"/>
        <c:title>
          <c:tx>
            <c:rich>
              <a:bodyPr/>
              <a:lstStyle/>
              <a:p>
                <a:pPr>
                  <a:defRPr sz="900" b="0" i="0" u="none" strike="noStrike" baseline="0">
                    <a:solidFill>
                      <a:srgbClr val="000000"/>
                    </a:solidFill>
                    <a:latin typeface="Calibri"/>
                    <a:ea typeface="Calibri"/>
                    <a:cs typeface="Calibri"/>
                  </a:defRPr>
                </a:pPr>
                <a:r>
                  <a:rPr lang="en-US"/>
                  <a:t>t</a:t>
                </a:r>
              </a:p>
            </c:rich>
          </c:tx>
          <c:overlay val="0"/>
        </c:title>
        <c:numFmt formatCode="0" sourceLinked="1"/>
        <c:majorTickMark val="none"/>
        <c:minorTickMark val="none"/>
        <c:tickLblPos val="nextTo"/>
        <c:txPr>
          <a:bodyPr rot="0" vert="horz"/>
          <a:lstStyle/>
          <a:p>
            <a:pPr>
              <a:defRPr sz="900" b="0" i="0" u="none" strike="noStrike" baseline="0">
                <a:solidFill>
                  <a:srgbClr val="000000"/>
                </a:solidFill>
                <a:latin typeface="Calibri"/>
                <a:ea typeface="Calibri"/>
                <a:cs typeface="Calibri"/>
              </a:defRPr>
            </a:pPr>
            <a:endParaRPr lang="en-US"/>
          </a:p>
        </c:txPr>
        <c:crossAx val="571173312"/>
        <c:crosses val="autoZero"/>
        <c:crossBetween val="between"/>
      </c:valAx>
    </c:plotArea>
    <c:legend>
      <c:legendPos val="r"/>
      <c:legendEntry>
        <c:idx val="0"/>
        <c:txPr>
          <a:bodyPr/>
          <a:lstStyle/>
          <a:p>
            <a:pPr>
              <a:defRPr sz="1200" b="0" i="0" u="none" strike="noStrike" baseline="0">
                <a:solidFill>
                  <a:srgbClr val="000000"/>
                </a:solidFill>
                <a:latin typeface="Calibri"/>
                <a:ea typeface="Calibri"/>
                <a:cs typeface="Calibri"/>
              </a:defRPr>
            </a:pPr>
            <a:endParaRPr lang="en-US"/>
          </a:p>
        </c:txPr>
      </c:legendEntry>
      <c:legendEntry>
        <c:idx val="1"/>
        <c:txPr>
          <a:bodyPr/>
          <a:lstStyle/>
          <a:p>
            <a:pPr>
              <a:defRPr sz="1200" b="0" i="0" u="none" strike="noStrike" baseline="0">
                <a:solidFill>
                  <a:srgbClr val="000000"/>
                </a:solidFill>
                <a:latin typeface="Calibri"/>
                <a:ea typeface="Calibri"/>
                <a:cs typeface="Calibri"/>
              </a:defRPr>
            </a:pPr>
            <a:endParaRPr lang="en-US"/>
          </a:p>
        </c:txPr>
      </c:legendEntry>
      <c:legendEntry>
        <c:idx val="2"/>
        <c:txPr>
          <a:bodyPr/>
          <a:lstStyle/>
          <a:p>
            <a:pPr>
              <a:defRPr sz="1200" b="0" i="0" u="none" strike="noStrike" baseline="0">
                <a:solidFill>
                  <a:srgbClr val="000000"/>
                </a:solidFill>
                <a:latin typeface="Calibri"/>
                <a:ea typeface="Calibri"/>
                <a:cs typeface="Calibri"/>
              </a:defRPr>
            </a:pPr>
            <a:endParaRPr lang="en-US"/>
          </a:p>
        </c:txPr>
      </c:legendEntry>
      <c:legendEntry>
        <c:idx val="3"/>
        <c:txPr>
          <a:bodyPr/>
          <a:lstStyle/>
          <a:p>
            <a:pPr>
              <a:defRPr sz="1200" b="0" i="0" u="none" strike="noStrike" baseline="0">
                <a:solidFill>
                  <a:srgbClr val="000000"/>
                </a:solidFill>
                <a:latin typeface="Calibri"/>
                <a:ea typeface="Calibri"/>
                <a:cs typeface="Calibri"/>
              </a:defRPr>
            </a:pPr>
            <a:endParaRPr lang="en-US"/>
          </a:p>
        </c:txPr>
      </c:legendEntry>
      <c:layout>
        <c:manualLayout>
          <c:xMode val="edge"/>
          <c:yMode val="edge"/>
          <c:x val="0.1225749247711749"/>
          <c:y val="0.15457943151427839"/>
          <c:w val="0.2427422596586935"/>
          <c:h val="0.26651309266543977"/>
        </c:manualLayout>
      </c:layout>
      <c:overlay val="0"/>
      <c:txPr>
        <a:bodyPr/>
        <a:lstStyle/>
        <a:p>
          <a:pPr>
            <a:defRPr sz="825"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9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80" b="0" i="0" u="none" strike="noStrike" baseline="0">
                <a:solidFill>
                  <a:srgbClr val="000000"/>
                </a:solidFill>
                <a:latin typeface="Calibri"/>
                <a:ea typeface="Calibri"/>
                <a:cs typeface="Calibri"/>
              </a:defRPr>
            </a:pPr>
            <a:r>
              <a:rPr lang="en-US"/>
              <a:t>SAI Task I catches (At. West)</a:t>
            </a:r>
          </a:p>
        </c:rich>
      </c:tx>
      <c:layout>
        <c:manualLayout>
          <c:xMode val="edge"/>
          <c:yMode val="edge"/>
          <c:x val="0.11811164859997882"/>
          <c:y val="3.164050353578414E-2"/>
        </c:manualLayout>
      </c:layout>
      <c:overlay val="0"/>
    </c:title>
    <c:autoTitleDeleted val="0"/>
    <c:plotArea>
      <c:layout>
        <c:manualLayout>
          <c:layoutTarget val="inner"/>
          <c:xMode val="edge"/>
          <c:yMode val="edge"/>
          <c:x val="0.11467001672742085"/>
          <c:y val="0.14970348635665823"/>
          <c:w val="0.84311289682539681"/>
          <c:h val="0.64718402777777773"/>
        </c:manualLayout>
      </c:layout>
      <c:areaChart>
        <c:grouping val="stacked"/>
        <c:varyColors val="0"/>
        <c:ser>
          <c:idx val="0"/>
          <c:order val="0"/>
          <c:tx>
            <c:strRef>
              <c:f>'Fig SAI'!$G$3</c:f>
              <c:strCache>
                <c:ptCount val="1"/>
                <c:pt idx="0">
                  <c:v>Longline</c:v>
                </c:pt>
              </c:strCache>
            </c:strRef>
          </c:tx>
          <c:cat>
            <c:numRef>
              <c:f>'Fig SAI'!$B$4:$B$75</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'Fig SAI'!$G$4:$G$75</c:f>
              <c:numCache>
                <c:formatCode>0</c:formatCode>
                <c:ptCount val="72"/>
                <c:pt idx="0">
                  <c:v>0</c:v>
                </c:pt>
                <c:pt idx="1">
                  <c:v>0</c:v>
                </c:pt>
                <c:pt idx="2">
                  <c:v>0</c:v>
                </c:pt>
                <c:pt idx="3">
                  <c:v>0</c:v>
                </c:pt>
                <c:pt idx="4">
                  <c:v>0</c:v>
                </c:pt>
                <c:pt idx="5">
                  <c:v>0</c:v>
                </c:pt>
                <c:pt idx="6">
                  <c:v>0.65600000000000003</c:v>
                </c:pt>
                <c:pt idx="7">
                  <c:v>24.023</c:v>
                </c:pt>
                <c:pt idx="8">
                  <c:v>66.204999999999998</c:v>
                </c:pt>
                <c:pt idx="9">
                  <c:v>5.2789999999999999</c:v>
                </c:pt>
                <c:pt idx="10">
                  <c:v>65.426000000000002</c:v>
                </c:pt>
                <c:pt idx="11">
                  <c:v>217.23500000000001</c:v>
                </c:pt>
                <c:pt idx="12">
                  <c:v>216.643</c:v>
                </c:pt>
                <c:pt idx="13">
                  <c:v>195.34700000000001</c:v>
                </c:pt>
                <c:pt idx="14">
                  <c:v>356.38799999999998</c:v>
                </c:pt>
                <c:pt idx="15">
                  <c:v>787.93100000000004</c:v>
                </c:pt>
                <c:pt idx="16">
                  <c:v>444.49400000000003</c:v>
                </c:pt>
                <c:pt idx="17">
                  <c:v>482.28300000000002</c:v>
                </c:pt>
                <c:pt idx="18">
                  <c:v>653.37</c:v>
                </c:pt>
                <c:pt idx="19">
                  <c:v>516.31200000000001</c:v>
                </c:pt>
                <c:pt idx="20">
                  <c:v>998.34100000000001</c:v>
                </c:pt>
                <c:pt idx="21">
                  <c:v>976.12800000000004</c:v>
                </c:pt>
                <c:pt idx="22">
                  <c:v>533.45500000000004</c:v>
                </c:pt>
                <c:pt idx="23">
                  <c:v>375.51900000000001</c:v>
                </c:pt>
                <c:pt idx="24">
                  <c:v>459.62400000000002</c:v>
                </c:pt>
                <c:pt idx="25">
                  <c:v>436.40300000000002</c:v>
                </c:pt>
                <c:pt idx="26">
                  <c:v>475.61700000000002</c:v>
                </c:pt>
                <c:pt idx="27">
                  <c:v>393.822</c:v>
                </c:pt>
                <c:pt idx="28">
                  <c:v>299.80799999999999</c:v>
                </c:pt>
                <c:pt idx="29">
                  <c:v>382.07100000000003</c:v>
                </c:pt>
                <c:pt idx="30">
                  <c:v>325.25799999999998</c:v>
                </c:pt>
                <c:pt idx="31">
                  <c:v>356.36599999999999</c:v>
                </c:pt>
                <c:pt idx="32">
                  <c:v>421.50299999999999</c:v>
                </c:pt>
                <c:pt idx="33">
                  <c:v>347.18900000000002</c:v>
                </c:pt>
                <c:pt idx="34">
                  <c:v>507.52699999999999</c:v>
                </c:pt>
                <c:pt idx="35">
                  <c:v>581.38699999999994</c:v>
                </c:pt>
                <c:pt idx="36">
                  <c:v>671.25494300000003</c:v>
                </c:pt>
                <c:pt idx="37">
                  <c:v>619.18606499999999</c:v>
                </c:pt>
                <c:pt idx="38">
                  <c:v>577.28144900000007</c:v>
                </c:pt>
                <c:pt idx="39">
                  <c:v>629.112618</c:v>
                </c:pt>
                <c:pt idx="40">
                  <c:v>716.92278500000009</c:v>
                </c:pt>
                <c:pt idx="41">
                  <c:v>761.65003000000002</c:v>
                </c:pt>
                <c:pt idx="42">
                  <c:v>954.73708299999998</c:v>
                </c:pt>
                <c:pt idx="43">
                  <c:v>1021.292656</c:v>
                </c:pt>
                <c:pt idx="44">
                  <c:v>678.99970400000007</c:v>
                </c:pt>
                <c:pt idx="45">
                  <c:v>610.16561200000001</c:v>
                </c:pt>
                <c:pt idx="46">
                  <c:v>522.53325100000006</c:v>
                </c:pt>
                <c:pt idx="47">
                  <c:v>697.76612</c:v>
                </c:pt>
                <c:pt idx="48">
                  <c:v>1060.7082640000001</c:v>
                </c:pt>
                <c:pt idx="49">
                  <c:v>1173.3222499999999</c:v>
                </c:pt>
                <c:pt idx="50">
                  <c:v>1756.4858850000001</c:v>
                </c:pt>
                <c:pt idx="51">
                  <c:v>1670.9706549999999</c:v>
                </c:pt>
                <c:pt idx="52">
                  <c:v>1643.381095</c:v>
                </c:pt>
                <c:pt idx="53">
                  <c:v>1166.207408</c:v>
                </c:pt>
                <c:pt idx="54">
                  <c:v>1277.866207</c:v>
                </c:pt>
                <c:pt idx="55">
                  <c:v>1707.702301</c:v>
                </c:pt>
                <c:pt idx="56">
                  <c:v>1742.4638030000001</c:v>
                </c:pt>
                <c:pt idx="57">
                  <c:v>1306.805867</c:v>
                </c:pt>
                <c:pt idx="58">
                  <c:v>1415.5359040000001</c:v>
                </c:pt>
                <c:pt idx="59">
                  <c:v>1162.4233139999999</c:v>
                </c:pt>
                <c:pt idx="60">
                  <c:v>1134.834983</c:v>
                </c:pt>
                <c:pt idx="61">
                  <c:v>1223.4396869999998</c:v>
                </c:pt>
                <c:pt idx="62">
                  <c:v>1100.5713500000002</c:v>
                </c:pt>
                <c:pt idx="63">
                  <c:v>891.69692399999997</c:v>
                </c:pt>
                <c:pt idx="64">
                  <c:v>740.89697000000001</c:v>
                </c:pt>
                <c:pt idx="65">
                  <c:v>909.87624900000003</c:v>
                </c:pt>
                <c:pt idx="66">
                  <c:v>1327.8483819999999</c:v>
                </c:pt>
                <c:pt idx="67">
                  <c:v>1242.5506049999999</c:v>
                </c:pt>
                <c:pt idx="68">
                  <c:v>1505.104926</c:v>
                </c:pt>
                <c:pt idx="69">
                  <c:v>1356.281287</c:v>
                </c:pt>
                <c:pt idx="70">
                  <c:v>1700.428721</c:v>
                </c:pt>
                <c:pt idx="71">
                  <c:v>692.65350999999998</c:v>
                </c:pt>
              </c:numCache>
            </c:numRef>
          </c:val>
          <c:extLst>
            <c:ext xmlns:c16="http://schemas.microsoft.com/office/drawing/2014/chart" uri="{C3380CC4-5D6E-409C-BE32-E72D297353CC}">
              <c16:uniqueId val="{00000000-6CEF-496C-BB0F-1BDFAF809477}"/>
            </c:ext>
          </c:extLst>
        </c:ser>
        <c:ser>
          <c:idx val="1"/>
          <c:order val="1"/>
          <c:tx>
            <c:strRef>
              <c:f>'Fig SAI'!$H$3</c:f>
              <c:strCache>
                <c:ptCount val="1"/>
                <c:pt idx="0">
                  <c:v>Sport (HL+RR)</c:v>
                </c:pt>
              </c:strCache>
            </c:strRef>
          </c:tx>
          <c:cat>
            <c:numRef>
              <c:f>'Fig SAI'!$B$4:$B$75</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'Fig SAI'!$H$4:$H$75</c:f>
              <c:numCache>
                <c:formatCode>0</c:formatCode>
                <c:ptCount val="72"/>
                <c:pt idx="0">
                  <c:v>0</c:v>
                </c:pt>
                <c:pt idx="1">
                  <c:v>0</c:v>
                </c:pt>
                <c:pt idx="2">
                  <c:v>0</c:v>
                </c:pt>
                <c:pt idx="3">
                  <c:v>0</c:v>
                </c:pt>
                <c:pt idx="4">
                  <c:v>0</c:v>
                </c:pt>
                <c:pt idx="5">
                  <c:v>0</c:v>
                </c:pt>
                <c:pt idx="6">
                  <c:v>0</c:v>
                </c:pt>
                <c:pt idx="7">
                  <c:v>0</c:v>
                </c:pt>
                <c:pt idx="8">
                  <c:v>0</c:v>
                </c:pt>
                <c:pt idx="9">
                  <c:v>0</c:v>
                </c:pt>
                <c:pt idx="10">
                  <c:v>111</c:v>
                </c:pt>
                <c:pt idx="11">
                  <c:v>133</c:v>
                </c:pt>
                <c:pt idx="12">
                  <c:v>147</c:v>
                </c:pt>
                <c:pt idx="13">
                  <c:v>159</c:v>
                </c:pt>
                <c:pt idx="14">
                  <c:v>177</c:v>
                </c:pt>
                <c:pt idx="15">
                  <c:v>191</c:v>
                </c:pt>
                <c:pt idx="16">
                  <c:v>205</c:v>
                </c:pt>
                <c:pt idx="17">
                  <c:v>211</c:v>
                </c:pt>
                <c:pt idx="18">
                  <c:v>218</c:v>
                </c:pt>
                <c:pt idx="19">
                  <c:v>236</c:v>
                </c:pt>
                <c:pt idx="20">
                  <c:v>232</c:v>
                </c:pt>
                <c:pt idx="21">
                  <c:v>239</c:v>
                </c:pt>
                <c:pt idx="22">
                  <c:v>243</c:v>
                </c:pt>
                <c:pt idx="23">
                  <c:v>245</c:v>
                </c:pt>
                <c:pt idx="24">
                  <c:v>255</c:v>
                </c:pt>
                <c:pt idx="25">
                  <c:v>258</c:v>
                </c:pt>
                <c:pt idx="26">
                  <c:v>266</c:v>
                </c:pt>
                <c:pt idx="27">
                  <c:v>339</c:v>
                </c:pt>
                <c:pt idx="28">
                  <c:v>338</c:v>
                </c:pt>
                <c:pt idx="29">
                  <c:v>350</c:v>
                </c:pt>
                <c:pt idx="30">
                  <c:v>368</c:v>
                </c:pt>
                <c:pt idx="31">
                  <c:v>561.1</c:v>
                </c:pt>
                <c:pt idx="32">
                  <c:v>474.5</c:v>
                </c:pt>
                <c:pt idx="33">
                  <c:v>734.74300000000005</c:v>
                </c:pt>
                <c:pt idx="34">
                  <c:v>536.07799999999997</c:v>
                </c:pt>
                <c:pt idx="35">
                  <c:v>312.77499999999998</c:v>
                </c:pt>
                <c:pt idx="36">
                  <c:v>496.32100000000003</c:v>
                </c:pt>
                <c:pt idx="37">
                  <c:v>491.08600000000001</c:v>
                </c:pt>
                <c:pt idx="38">
                  <c:v>471.60199999999998</c:v>
                </c:pt>
                <c:pt idx="39">
                  <c:v>352.04899999999998</c:v>
                </c:pt>
                <c:pt idx="40">
                  <c:v>266.80500000000001</c:v>
                </c:pt>
                <c:pt idx="41">
                  <c:v>371.22699999999998</c:v>
                </c:pt>
                <c:pt idx="42">
                  <c:v>333.29</c:v>
                </c:pt>
                <c:pt idx="43">
                  <c:v>232.7</c:v>
                </c:pt>
                <c:pt idx="44">
                  <c:v>216.9</c:v>
                </c:pt>
                <c:pt idx="45">
                  <c:v>347.6</c:v>
                </c:pt>
                <c:pt idx="46">
                  <c:v>230.04</c:v>
                </c:pt>
                <c:pt idx="47">
                  <c:v>350.13</c:v>
                </c:pt>
                <c:pt idx="48">
                  <c:v>267.10000000000002</c:v>
                </c:pt>
                <c:pt idx="49">
                  <c:v>163.09</c:v>
                </c:pt>
                <c:pt idx="50">
                  <c:v>76.2</c:v>
                </c:pt>
                <c:pt idx="51">
                  <c:v>60.484374000000003</c:v>
                </c:pt>
                <c:pt idx="52">
                  <c:v>105.977104</c:v>
                </c:pt>
                <c:pt idx="53">
                  <c:v>0.27900000000000003</c:v>
                </c:pt>
                <c:pt idx="54">
                  <c:v>0.23699999999999999</c:v>
                </c:pt>
                <c:pt idx="55">
                  <c:v>0.40500000000000003</c:v>
                </c:pt>
                <c:pt idx="56">
                  <c:v>2.032</c:v>
                </c:pt>
                <c:pt idx="57">
                  <c:v>5.5330000000000004</c:v>
                </c:pt>
                <c:pt idx="58">
                  <c:v>7.25</c:v>
                </c:pt>
                <c:pt idx="59">
                  <c:v>4.0330000000000004</c:v>
                </c:pt>
                <c:pt idx="60">
                  <c:v>1.72</c:v>
                </c:pt>
                <c:pt idx="61">
                  <c:v>9.7509999999999994</c:v>
                </c:pt>
                <c:pt idx="62">
                  <c:v>19.226666999999999</c:v>
                </c:pt>
                <c:pt idx="63">
                  <c:v>6.9114409999999999</c:v>
                </c:pt>
                <c:pt idx="64">
                  <c:v>11.821069</c:v>
                </c:pt>
                <c:pt idx="65">
                  <c:v>5.3210730000000002</c:v>
                </c:pt>
                <c:pt idx="66">
                  <c:v>14.882823999999999</c:v>
                </c:pt>
                <c:pt idx="67">
                  <c:v>12.525090000000001</c:v>
                </c:pt>
                <c:pt idx="68">
                  <c:v>5.9623929999999996</c:v>
                </c:pt>
                <c:pt idx="69">
                  <c:v>5.3102510000000001</c:v>
                </c:pt>
                <c:pt idx="70">
                  <c:v>2.4888599999999999</c:v>
                </c:pt>
                <c:pt idx="71">
                  <c:v>7.2169999999999996</c:v>
                </c:pt>
              </c:numCache>
            </c:numRef>
          </c:val>
          <c:extLst>
            <c:ext xmlns:c16="http://schemas.microsoft.com/office/drawing/2014/chart" uri="{C3380CC4-5D6E-409C-BE32-E72D297353CC}">
              <c16:uniqueId val="{00000001-6CEF-496C-BB0F-1BDFAF809477}"/>
            </c:ext>
          </c:extLst>
        </c:ser>
        <c:ser>
          <c:idx val="2"/>
          <c:order val="2"/>
          <c:tx>
            <c:strRef>
              <c:f>'Fig SAI'!$I$3</c:f>
              <c:strCache>
                <c:ptCount val="1"/>
                <c:pt idx="0">
                  <c:v>Other surf.</c:v>
                </c:pt>
              </c:strCache>
            </c:strRef>
          </c:tx>
          <c:cat>
            <c:numRef>
              <c:f>'Fig SAI'!$B$4:$B$75</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'Fig SAI'!$I$4:$I$75</c:f>
              <c:numCache>
                <c:formatCode>0</c:formatCode>
                <c:ptCount val="7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28</c:v>
                </c:pt>
                <c:pt idx="21">
                  <c:v>28</c:v>
                </c:pt>
                <c:pt idx="22">
                  <c:v>28</c:v>
                </c:pt>
                <c:pt idx="23">
                  <c:v>28</c:v>
                </c:pt>
                <c:pt idx="24">
                  <c:v>38</c:v>
                </c:pt>
                <c:pt idx="25">
                  <c:v>38</c:v>
                </c:pt>
                <c:pt idx="26">
                  <c:v>110</c:v>
                </c:pt>
                <c:pt idx="27">
                  <c:v>167</c:v>
                </c:pt>
                <c:pt idx="28">
                  <c:v>141</c:v>
                </c:pt>
                <c:pt idx="29">
                  <c:v>135</c:v>
                </c:pt>
                <c:pt idx="30">
                  <c:v>148</c:v>
                </c:pt>
                <c:pt idx="31">
                  <c:v>51</c:v>
                </c:pt>
                <c:pt idx="32">
                  <c:v>146.4</c:v>
                </c:pt>
                <c:pt idx="33">
                  <c:v>104</c:v>
                </c:pt>
                <c:pt idx="34">
                  <c:v>107</c:v>
                </c:pt>
                <c:pt idx="35">
                  <c:v>110</c:v>
                </c:pt>
                <c:pt idx="36">
                  <c:v>84</c:v>
                </c:pt>
                <c:pt idx="37">
                  <c:v>83.1</c:v>
                </c:pt>
                <c:pt idx="38">
                  <c:v>94</c:v>
                </c:pt>
                <c:pt idx="39">
                  <c:v>70.688000000000002</c:v>
                </c:pt>
                <c:pt idx="40">
                  <c:v>251.11699999999999</c:v>
                </c:pt>
                <c:pt idx="41">
                  <c:v>93.346999999999994</c:v>
                </c:pt>
                <c:pt idx="42">
                  <c:v>175</c:v>
                </c:pt>
                <c:pt idx="43">
                  <c:v>160</c:v>
                </c:pt>
                <c:pt idx="44">
                  <c:v>225</c:v>
                </c:pt>
                <c:pt idx="45">
                  <c:v>256</c:v>
                </c:pt>
                <c:pt idx="46">
                  <c:v>390</c:v>
                </c:pt>
                <c:pt idx="47">
                  <c:v>208.965</c:v>
                </c:pt>
                <c:pt idx="48">
                  <c:v>287.16000000000003</c:v>
                </c:pt>
                <c:pt idx="49">
                  <c:v>244</c:v>
                </c:pt>
                <c:pt idx="50">
                  <c:v>163</c:v>
                </c:pt>
                <c:pt idx="51">
                  <c:v>65.709999999999994</c:v>
                </c:pt>
                <c:pt idx="52">
                  <c:v>311.02999999999997</c:v>
                </c:pt>
                <c:pt idx="53">
                  <c:v>331.52699999999999</c:v>
                </c:pt>
                <c:pt idx="54">
                  <c:v>448.82499999999999</c:v>
                </c:pt>
                <c:pt idx="55">
                  <c:v>131.37599999999998</c:v>
                </c:pt>
                <c:pt idx="56">
                  <c:v>194.40600000000001</c:v>
                </c:pt>
                <c:pt idx="57">
                  <c:v>248.35287400000001</c:v>
                </c:pt>
                <c:pt idx="58">
                  <c:v>309.8408</c:v>
                </c:pt>
                <c:pt idx="59">
                  <c:v>457.77700000000004</c:v>
                </c:pt>
                <c:pt idx="60">
                  <c:v>92.170940000000002</c:v>
                </c:pt>
                <c:pt idx="61">
                  <c:v>102.232</c:v>
                </c:pt>
                <c:pt idx="62">
                  <c:v>154.92326</c:v>
                </c:pt>
                <c:pt idx="63">
                  <c:v>86.338380000000001</c:v>
                </c:pt>
                <c:pt idx="64">
                  <c:v>106.50436500000001</c:v>
                </c:pt>
                <c:pt idx="65">
                  <c:v>1.7635590000000001</c:v>
                </c:pt>
                <c:pt idx="66">
                  <c:v>8.5577729999999992</c:v>
                </c:pt>
                <c:pt idx="67">
                  <c:v>11.825709</c:v>
                </c:pt>
                <c:pt idx="68">
                  <c:v>9.9464039999999994</c:v>
                </c:pt>
                <c:pt idx="69">
                  <c:v>6.6891020000000001</c:v>
                </c:pt>
                <c:pt idx="70">
                  <c:v>11.397589999999999</c:v>
                </c:pt>
                <c:pt idx="71">
                  <c:v>4.9000000000000002E-2</c:v>
                </c:pt>
              </c:numCache>
            </c:numRef>
          </c:val>
          <c:extLst>
            <c:ext xmlns:c16="http://schemas.microsoft.com/office/drawing/2014/chart" uri="{C3380CC4-5D6E-409C-BE32-E72D297353CC}">
              <c16:uniqueId val="{00000002-6CEF-496C-BB0F-1BDFAF809477}"/>
            </c:ext>
          </c:extLst>
        </c:ser>
        <c:dLbls>
          <c:showLegendKey val="0"/>
          <c:showVal val="0"/>
          <c:showCatName val="0"/>
          <c:showSerName val="0"/>
          <c:showPercent val="0"/>
          <c:showBubbleSize val="0"/>
        </c:dLbls>
        <c:axId val="571177120"/>
        <c:axId val="571178208"/>
      </c:areaChart>
      <c:lineChart>
        <c:grouping val="standard"/>
        <c:varyColors val="0"/>
        <c:ser>
          <c:idx val="3"/>
          <c:order val="3"/>
          <c:tx>
            <c:strRef>
              <c:f>'Fig SAI'!$J$3</c:f>
              <c:strCache>
                <c:ptCount val="1"/>
                <c:pt idx="0">
                  <c:v>TAC</c:v>
                </c:pt>
              </c:strCache>
            </c:strRef>
          </c:tx>
          <c:spPr>
            <a:ln>
              <a:solidFill>
                <a:srgbClr val="FF0000"/>
              </a:solidFill>
            </a:ln>
            <a:effectLst>
              <a:outerShdw blurRad="50800" dist="38100" dir="2700000" algn="tl" rotWithShape="0">
                <a:prstClr val="black">
                  <a:alpha val="40000"/>
                </a:prstClr>
              </a:outerShdw>
            </a:effectLst>
          </c:spPr>
          <c:marker>
            <c:symbol val="none"/>
          </c:marker>
          <c:cat>
            <c:numRef>
              <c:f>'Fig SAI'!$B$4:$B$75</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'Fig SAI'!$J$4:$J$75</c:f>
              <c:numCache>
                <c:formatCode>General</c:formatCode>
                <c:ptCount val="72"/>
                <c:pt idx="67">
                  <c:v>1030</c:v>
                </c:pt>
                <c:pt idx="68">
                  <c:v>1030</c:v>
                </c:pt>
                <c:pt idx="69">
                  <c:v>1030</c:v>
                </c:pt>
                <c:pt idx="70">
                  <c:v>1030</c:v>
                </c:pt>
                <c:pt idx="71">
                  <c:v>1030</c:v>
                </c:pt>
              </c:numCache>
            </c:numRef>
          </c:val>
          <c:smooth val="0"/>
          <c:extLst>
            <c:ext xmlns:c16="http://schemas.microsoft.com/office/drawing/2014/chart" uri="{C3380CC4-5D6E-409C-BE32-E72D297353CC}">
              <c16:uniqueId val="{00000003-6CEF-496C-BB0F-1BDFAF809477}"/>
            </c:ext>
          </c:extLst>
        </c:ser>
        <c:dLbls>
          <c:showLegendKey val="0"/>
          <c:showVal val="0"/>
          <c:showCatName val="0"/>
          <c:showSerName val="0"/>
          <c:showPercent val="0"/>
          <c:showBubbleSize val="0"/>
        </c:dLbls>
        <c:marker val="1"/>
        <c:smooth val="0"/>
        <c:axId val="571177120"/>
        <c:axId val="571178208"/>
      </c:lineChart>
      <c:catAx>
        <c:axId val="571177120"/>
        <c:scaling>
          <c:orientation val="minMax"/>
        </c:scaling>
        <c:delete val="0"/>
        <c:axPos val="b"/>
        <c:numFmt formatCode="General" sourceLinked="1"/>
        <c:majorTickMark val="out"/>
        <c:minorTickMark val="none"/>
        <c:tickLblPos val="nextTo"/>
        <c:txPr>
          <a:bodyPr rot="-5400000" vert="horz"/>
          <a:lstStyle/>
          <a:p>
            <a:pPr>
              <a:defRPr sz="900" b="0" i="0" u="none" strike="noStrike" baseline="0">
                <a:solidFill>
                  <a:srgbClr val="000000"/>
                </a:solidFill>
                <a:latin typeface="Calibri"/>
                <a:ea typeface="Calibri"/>
                <a:cs typeface="Calibri"/>
              </a:defRPr>
            </a:pPr>
            <a:endParaRPr lang="en-US"/>
          </a:p>
        </c:txPr>
        <c:crossAx val="571178208"/>
        <c:crosses val="autoZero"/>
        <c:auto val="1"/>
        <c:lblAlgn val="ctr"/>
        <c:lblOffset val="100"/>
        <c:tickLblSkip val="5"/>
        <c:noMultiLvlLbl val="0"/>
      </c:catAx>
      <c:valAx>
        <c:axId val="571178208"/>
        <c:scaling>
          <c:orientation val="minMax"/>
        </c:scaling>
        <c:delete val="0"/>
        <c:axPos val="l"/>
        <c:title>
          <c:tx>
            <c:rich>
              <a:bodyPr/>
              <a:lstStyle/>
              <a:p>
                <a:pPr>
                  <a:defRPr sz="900" b="0" i="0" u="none" strike="noStrike" baseline="0">
                    <a:solidFill>
                      <a:srgbClr val="000000"/>
                    </a:solidFill>
                    <a:latin typeface="Calibri"/>
                    <a:ea typeface="Calibri"/>
                    <a:cs typeface="Calibri"/>
                  </a:defRPr>
                </a:pPr>
                <a:r>
                  <a:rPr lang="en-US"/>
                  <a:t>t</a:t>
                </a:r>
              </a:p>
            </c:rich>
          </c:tx>
          <c:overlay val="0"/>
        </c:title>
        <c:numFmt formatCode="0" sourceLinked="1"/>
        <c:majorTickMark val="none"/>
        <c:minorTickMark val="none"/>
        <c:tickLblPos val="nextTo"/>
        <c:txPr>
          <a:bodyPr rot="0" vert="horz"/>
          <a:lstStyle/>
          <a:p>
            <a:pPr>
              <a:defRPr sz="900" b="0" i="0" u="none" strike="noStrike" baseline="0">
                <a:solidFill>
                  <a:srgbClr val="000000"/>
                </a:solidFill>
                <a:latin typeface="Calibri"/>
                <a:ea typeface="Calibri"/>
                <a:cs typeface="Calibri"/>
              </a:defRPr>
            </a:pPr>
            <a:endParaRPr lang="en-US"/>
          </a:p>
        </c:txPr>
        <c:crossAx val="571177120"/>
        <c:crosses val="autoZero"/>
        <c:crossBetween val="between"/>
      </c:valAx>
    </c:plotArea>
    <c:legend>
      <c:legendPos val="r"/>
      <c:legendEntry>
        <c:idx val="0"/>
        <c:txPr>
          <a:bodyPr/>
          <a:lstStyle/>
          <a:p>
            <a:pPr>
              <a:defRPr sz="1200" b="0" i="0" u="none" strike="noStrike" baseline="0">
                <a:solidFill>
                  <a:srgbClr val="000000"/>
                </a:solidFill>
                <a:latin typeface="Calibri"/>
                <a:ea typeface="Calibri"/>
                <a:cs typeface="Calibri"/>
              </a:defRPr>
            </a:pPr>
            <a:endParaRPr lang="en-US"/>
          </a:p>
        </c:txPr>
      </c:legendEntry>
      <c:legendEntry>
        <c:idx val="1"/>
        <c:txPr>
          <a:bodyPr/>
          <a:lstStyle/>
          <a:p>
            <a:pPr>
              <a:defRPr sz="1200" b="0" i="0" u="none" strike="noStrike" baseline="0">
                <a:solidFill>
                  <a:srgbClr val="000000"/>
                </a:solidFill>
                <a:latin typeface="Calibri"/>
                <a:ea typeface="Calibri"/>
                <a:cs typeface="Calibri"/>
              </a:defRPr>
            </a:pPr>
            <a:endParaRPr lang="en-US"/>
          </a:p>
        </c:txPr>
      </c:legendEntry>
      <c:legendEntry>
        <c:idx val="2"/>
        <c:txPr>
          <a:bodyPr/>
          <a:lstStyle/>
          <a:p>
            <a:pPr>
              <a:defRPr sz="1200" b="0" i="0" u="none" strike="noStrike" baseline="0">
                <a:solidFill>
                  <a:srgbClr val="000000"/>
                </a:solidFill>
                <a:latin typeface="Calibri"/>
                <a:ea typeface="Calibri"/>
                <a:cs typeface="Calibri"/>
              </a:defRPr>
            </a:pPr>
            <a:endParaRPr lang="en-US"/>
          </a:p>
        </c:txPr>
      </c:legendEntry>
      <c:legendEntry>
        <c:idx val="3"/>
        <c:txPr>
          <a:bodyPr/>
          <a:lstStyle/>
          <a:p>
            <a:pPr>
              <a:defRPr sz="1200" b="0" i="0" u="none" strike="noStrike" baseline="0">
                <a:solidFill>
                  <a:srgbClr val="000000"/>
                </a:solidFill>
                <a:latin typeface="Calibri"/>
                <a:ea typeface="Calibri"/>
                <a:cs typeface="Calibri"/>
              </a:defRPr>
            </a:pPr>
            <a:endParaRPr lang="en-US"/>
          </a:p>
        </c:txPr>
      </c:legendEntry>
      <c:layout>
        <c:manualLayout>
          <c:xMode val="edge"/>
          <c:yMode val="edge"/>
          <c:x val="0.13303861680967011"/>
          <c:y val="0.15287159168798167"/>
          <c:w val="0.19430672735219345"/>
          <c:h val="0.2690387130087688"/>
        </c:manualLayout>
      </c:layout>
      <c:overlay val="0"/>
      <c:txPr>
        <a:bodyPr/>
        <a:lstStyle/>
        <a:p>
          <a:pPr>
            <a:defRPr sz="825"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9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80" b="1" i="0" u="none" strike="noStrike" baseline="0">
                <a:solidFill>
                  <a:srgbClr val="000000"/>
                </a:solidFill>
                <a:latin typeface="Calibri"/>
                <a:ea typeface="Calibri"/>
                <a:cs typeface="Calibri"/>
              </a:defRPr>
            </a:pPr>
            <a:r>
              <a:rPr lang="en-US"/>
              <a:t>SWO-MED. Task 1 Catches</a:t>
            </a:r>
          </a:p>
        </c:rich>
      </c:tx>
      <c:layout>
        <c:manualLayout>
          <c:xMode val="edge"/>
          <c:yMode val="edge"/>
          <c:x val="0.12224307577991107"/>
          <c:y val="9.1943537545611676E-3"/>
        </c:manualLayout>
      </c:layout>
      <c:overlay val="0"/>
    </c:title>
    <c:autoTitleDeleted val="0"/>
    <c:plotArea>
      <c:layout>
        <c:manualLayout>
          <c:layoutTarget val="inner"/>
          <c:xMode val="edge"/>
          <c:yMode val="edge"/>
          <c:x val="0.11960032679738562"/>
          <c:y val="0.10850206830942248"/>
          <c:w val="0.8313186274509804"/>
          <c:h val="0.68589421467947587"/>
        </c:manualLayout>
      </c:layout>
      <c:areaChart>
        <c:grouping val="stacked"/>
        <c:varyColors val="0"/>
        <c:ser>
          <c:idx val="0"/>
          <c:order val="0"/>
          <c:tx>
            <c:strRef>
              <c:f>'Fig SWO-MED'!$C$2</c:f>
              <c:strCache>
                <c:ptCount val="1"/>
                <c:pt idx="0">
                  <c:v>Longline</c:v>
                </c:pt>
              </c:strCache>
            </c:strRef>
          </c:tx>
          <c:cat>
            <c:numRef>
              <c:f>'Fig SWO-MED'!$B$3:$B$74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'Fig SWO-MED'!$C$3:$C$74</c:f>
              <c:numCache>
                <c:formatCode>0</c:formatCode>
                <c:ptCount val="72"/>
                <c:pt idx="0">
                  <c:v>586</c:v>
                </c:pt>
                <c:pt idx="1">
                  <c:v>580</c:v>
                </c:pt>
                <c:pt idx="2">
                  <c:v>337</c:v>
                </c:pt>
                <c:pt idx="3">
                  <c:v>501</c:v>
                </c:pt>
                <c:pt idx="4">
                  <c:v>452</c:v>
                </c:pt>
                <c:pt idx="5">
                  <c:v>340</c:v>
                </c:pt>
                <c:pt idx="6">
                  <c:v>393</c:v>
                </c:pt>
                <c:pt idx="7">
                  <c:v>395</c:v>
                </c:pt>
                <c:pt idx="8">
                  <c:v>414</c:v>
                </c:pt>
                <c:pt idx="9">
                  <c:v>400.66699999999997</c:v>
                </c:pt>
                <c:pt idx="10">
                  <c:v>403.22199999999998</c:v>
                </c:pt>
                <c:pt idx="11">
                  <c:v>499.96300000000002</c:v>
                </c:pt>
                <c:pt idx="12">
                  <c:v>591.28399999999999</c:v>
                </c:pt>
                <c:pt idx="13">
                  <c:v>498.15600000000001</c:v>
                </c:pt>
                <c:pt idx="14">
                  <c:v>686.46799999999996</c:v>
                </c:pt>
                <c:pt idx="15">
                  <c:v>1423</c:v>
                </c:pt>
                <c:pt idx="16">
                  <c:v>1192</c:v>
                </c:pt>
                <c:pt idx="17">
                  <c:v>869</c:v>
                </c:pt>
                <c:pt idx="18">
                  <c:v>2569.96</c:v>
                </c:pt>
                <c:pt idx="19">
                  <c:v>3312.8</c:v>
                </c:pt>
                <c:pt idx="20">
                  <c:v>2992.52</c:v>
                </c:pt>
                <c:pt idx="21">
                  <c:v>4496.0600000000004</c:v>
                </c:pt>
                <c:pt idx="22">
                  <c:v>5399.1869999999999</c:v>
                </c:pt>
                <c:pt idx="23">
                  <c:v>4361.8559999999998</c:v>
                </c:pt>
                <c:pt idx="24">
                  <c:v>4563.88</c:v>
                </c:pt>
                <c:pt idx="25">
                  <c:v>3887.8090000000002</c:v>
                </c:pt>
                <c:pt idx="26">
                  <c:v>4318</c:v>
                </c:pt>
                <c:pt idx="27">
                  <c:v>4837.9049999999997</c:v>
                </c:pt>
                <c:pt idx="28">
                  <c:v>5186.1109999999999</c:v>
                </c:pt>
                <c:pt idx="29">
                  <c:v>5199.8149999999996</c:v>
                </c:pt>
                <c:pt idx="30">
                  <c:v>6230.42</c:v>
                </c:pt>
                <c:pt idx="31">
                  <c:v>6449.8370000000004</c:v>
                </c:pt>
                <c:pt idx="32">
                  <c:v>6112.0860000000002</c:v>
                </c:pt>
                <c:pt idx="33">
                  <c:v>6313.3760000000002</c:v>
                </c:pt>
                <c:pt idx="34">
                  <c:v>6708.5949000000001</c:v>
                </c:pt>
                <c:pt idx="35">
                  <c:v>7169.4472999999998</c:v>
                </c:pt>
                <c:pt idx="36">
                  <c:v>8166.1914999999999</c:v>
                </c:pt>
                <c:pt idx="37">
                  <c:v>8776.0827000000008</c:v>
                </c:pt>
                <c:pt idx="38">
                  <c:v>10249.884</c:v>
                </c:pt>
                <c:pt idx="39">
                  <c:v>7875.1334999999999</c:v>
                </c:pt>
                <c:pt idx="40">
                  <c:v>7346.0219999999999</c:v>
                </c:pt>
                <c:pt idx="41">
                  <c:v>7365.4332999999997</c:v>
                </c:pt>
                <c:pt idx="42">
                  <c:v>7631.4189999999999</c:v>
                </c:pt>
                <c:pt idx="43">
                  <c:v>7376.866</c:v>
                </c:pt>
                <c:pt idx="44">
                  <c:v>8985.2139999999999</c:v>
                </c:pt>
                <c:pt idx="45">
                  <c:v>6319.375</c:v>
                </c:pt>
                <c:pt idx="46">
                  <c:v>5883.8109999999997</c:v>
                </c:pt>
                <c:pt idx="47">
                  <c:v>5389.3459999999995</c:v>
                </c:pt>
                <c:pt idx="48">
                  <c:v>6673.8649999999998</c:v>
                </c:pt>
                <c:pt idx="49">
                  <c:v>6222.6369999999997</c:v>
                </c:pt>
                <c:pt idx="50">
                  <c:v>7129.2250000000004</c:v>
                </c:pt>
                <c:pt idx="51">
                  <c:v>7498.3670000000002</c:v>
                </c:pt>
                <c:pt idx="52">
                  <c:v>8041.6360000000004</c:v>
                </c:pt>
                <c:pt idx="53">
                  <c:v>10748.288</c:v>
                </c:pt>
                <c:pt idx="54">
                  <c:v>10886.303</c:v>
                </c:pt>
                <c:pt idx="55">
                  <c:v>11067.174000000001</c:v>
                </c:pt>
                <c:pt idx="56">
                  <c:v>11339.003999999999</c:v>
                </c:pt>
                <c:pt idx="57">
                  <c:v>11132.499400000001</c:v>
                </c:pt>
                <c:pt idx="58">
                  <c:v>13025.122659999999</c:v>
                </c:pt>
                <c:pt idx="59">
                  <c:v>12415.807778999999</c:v>
                </c:pt>
                <c:pt idx="60">
                  <c:v>13406.819299999999</c:v>
                </c:pt>
                <c:pt idx="61">
                  <c:v>11478.249731</c:v>
                </c:pt>
                <c:pt idx="62">
                  <c:v>10263.913768999999</c:v>
                </c:pt>
                <c:pt idx="63">
                  <c:v>10020.304728999999</c:v>
                </c:pt>
                <c:pt idx="64">
                  <c:v>10885.924370000001</c:v>
                </c:pt>
                <c:pt idx="65">
                  <c:v>11905.024335999999</c:v>
                </c:pt>
                <c:pt idx="66">
                  <c:v>12247.099990000001</c:v>
                </c:pt>
                <c:pt idx="67">
                  <c:v>10333.084474000001</c:v>
                </c:pt>
                <c:pt idx="68">
                  <c:v>8619.7776999999987</c:v>
                </c:pt>
                <c:pt idx="69">
                  <c:v>8130.1522100000002</c:v>
                </c:pt>
                <c:pt idx="70">
                  <c:v>7603.7951310000008</c:v>
                </c:pt>
                <c:pt idx="71">
                  <c:v>7427.3049289999999</c:v>
                </c:pt>
              </c:numCache>
            </c:numRef>
          </c:val>
          <c:extLst>
            <c:ext xmlns:c16="http://schemas.microsoft.com/office/drawing/2014/chart" uri="{C3380CC4-5D6E-409C-BE32-E72D297353CC}">
              <c16:uniqueId val="{00000000-CE45-4059-B5FB-37B1DC636CF9}"/>
            </c:ext>
          </c:extLst>
        </c:ser>
        <c:ser>
          <c:idx val="1"/>
          <c:order val="1"/>
          <c:tx>
            <c:strRef>
              <c:f>'Fig SWO-MED'!$D$2</c:f>
              <c:strCache>
                <c:ptCount val="1"/>
                <c:pt idx="0">
                  <c:v>Other surf.</c:v>
                </c:pt>
              </c:strCache>
            </c:strRef>
          </c:tx>
          <c:spPr>
            <a:solidFill>
              <a:srgbClr val="92D050"/>
            </a:solidFill>
          </c:spPr>
          <c:cat>
            <c:numRef>
              <c:f>'Fig SWO-MED'!$B$3:$B$74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'Fig SWO-MED'!$D$3:$D$74</c:f>
              <c:numCache>
                <c:formatCode>0</c:formatCode>
                <c:ptCount val="72"/>
                <c:pt idx="0">
                  <c:v>0</c:v>
                </c:pt>
                <c:pt idx="1">
                  <c:v>0</c:v>
                </c:pt>
                <c:pt idx="2">
                  <c:v>0</c:v>
                </c:pt>
                <c:pt idx="3">
                  <c:v>0</c:v>
                </c:pt>
                <c:pt idx="4">
                  <c:v>0</c:v>
                </c:pt>
                <c:pt idx="5">
                  <c:v>0</c:v>
                </c:pt>
                <c:pt idx="6">
                  <c:v>0</c:v>
                </c:pt>
                <c:pt idx="7">
                  <c:v>250.4</c:v>
                </c:pt>
                <c:pt idx="8">
                  <c:v>500</c:v>
                </c:pt>
                <c:pt idx="9">
                  <c:v>200</c:v>
                </c:pt>
                <c:pt idx="10">
                  <c:v>112</c:v>
                </c:pt>
                <c:pt idx="11">
                  <c:v>112</c:v>
                </c:pt>
                <c:pt idx="12">
                  <c:v>112</c:v>
                </c:pt>
                <c:pt idx="13">
                  <c:v>224</c:v>
                </c:pt>
                <c:pt idx="14">
                  <c:v>112</c:v>
                </c:pt>
                <c:pt idx="15">
                  <c:v>337</c:v>
                </c:pt>
                <c:pt idx="16">
                  <c:v>560</c:v>
                </c:pt>
                <c:pt idx="17">
                  <c:v>448</c:v>
                </c:pt>
                <c:pt idx="18">
                  <c:v>870.04</c:v>
                </c:pt>
                <c:pt idx="19">
                  <c:v>410.2</c:v>
                </c:pt>
                <c:pt idx="20">
                  <c:v>348.48</c:v>
                </c:pt>
                <c:pt idx="21">
                  <c:v>478.94</c:v>
                </c:pt>
                <c:pt idx="22">
                  <c:v>5761.22</c:v>
                </c:pt>
                <c:pt idx="23">
                  <c:v>4372.68</c:v>
                </c:pt>
                <c:pt idx="24">
                  <c:v>5148.7493999999997</c:v>
                </c:pt>
                <c:pt idx="25">
                  <c:v>4634.5523000000003</c:v>
                </c:pt>
                <c:pt idx="26">
                  <c:v>5226.1428999999998</c:v>
                </c:pt>
                <c:pt idx="27">
                  <c:v>5208.1428999999998</c:v>
                </c:pt>
                <c:pt idx="28">
                  <c:v>6141.1428999999998</c:v>
                </c:pt>
                <c:pt idx="29">
                  <c:v>5454.7142999999996</c:v>
                </c:pt>
                <c:pt idx="30">
                  <c:v>5716.8571000000002</c:v>
                </c:pt>
                <c:pt idx="31">
                  <c:v>5333.8571000000002</c:v>
                </c:pt>
                <c:pt idx="32">
                  <c:v>4086</c:v>
                </c:pt>
                <c:pt idx="33">
                  <c:v>4383</c:v>
                </c:pt>
                <c:pt idx="34">
                  <c:v>6956.982</c:v>
                </c:pt>
                <c:pt idx="35">
                  <c:v>8124.5165999999999</c:v>
                </c:pt>
                <c:pt idx="36">
                  <c:v>8598.6684999999998</c:v>
                </c:pt>
                <c:pt idx="37">
                  <c:v>9543.8963000000003</c:v>
                </c:pt>
                <c:pt idx="38">
                  <c:v>10115.492099999999</c:v>
                </c:pt>
                <c:pt idx="39">
                  <c:v>9886.7574999999997</c:v>
                </c:pt>
                <c:pt idx="40">
                  <c:v>8671.482</c:v>
                </c:pt>
                <c:pt idx="41">
                  <c:v>8380.8438000000006</c:v>
                </c:pt>
                <c:pt idx="42">
                  <c:v>7078</c:v>
                </c:pt>
                <c:pt idx="43">
                  <c:v>5888</c:v>
                </c:pt>
                <c:pt idx="44">
                  <c:v>7097</c:v>
                </c:pt>
                <c:pt idx="45">
                  <c:v>6696.1</c:v>
                </c:pt>
                <c:pt idx="46">
                  <c:v>6169</c:v>
                </c:pt>
                <c:pt idx="47">
                  <c:v>9304</c:v>
                </c:pt>
                <c:pt idx="48">
                  <c:v>7695</c:v>
                </c:pt>
                <c:pt idx="49">
                  <c:v>7476</c:v>
                </c:pt>
                <c:pt idx="50">
                  <c:v>8439.56</c:v>
                </c:pt>
                <c:pt idx="51">
                  <c:v>7507.7</c:v>
                </c:pt>
                <c:pt idx="52">
                  <c:v>4772.3999999999996</c:v>
                </c:pt>
                <c:pt idx="53">
                  <c:v>4945.3010000000004</c:v>
                </c:pt>
                <c:pt idx="54">
                  <c:v>3518.6179999999999</c:v>
                </c:pt>
                <c:pt idx="55">
                  <c:v>3554.73</c:v>
                </c:pt>
                <c:pt idx="56">
                  <c:v>3576.4609999999998</c:v>
                </c:pt>
                <c:pt idx="57">
                  <c:v>3094.3391499999998</c:v>
                </c:pt>
                <c:pt idx="58">
                  <c:v>658.06007999999997</c:v>
                </c:pt>
                <c:pt idx="59">
                  <c:v>819.43091000000004</c:v>
                </c:pt>
                <c:pt idx="60">
                  <c:v>1346.7603899999999</c:v>
                </c:pt>
                <c:pt idx="61">
                  <c:v>1162.0995800000001</c:v>
                </c:pt>
                <c:pt idx="62">
                  <c:v>781.77156000000002</c:v>
                </c:pt>
                <c:pt idx="63">
                  <c:v>49.417960000000001</c:v>
                </c:pt>
                <c:pt idx="64">
                  <c:v>83.023060000000001</c:v>
                </c:pt>
                <c:pt idx="65">
                  <c:v>78.101339999999993</c:v>
                </c:pt>
                <c:pt idx="66">
                  <c:v>53.013030000000001</c:v>
                </c:pt>
                <c:pt idx="67">
                  <c:v>57.365349999999999</c:v>
                </c:pt>
                <c:pt idx="68">
                  <c:v>61.298009999999998</c:v>
                </c:pt>
                <c:pt idx="69">
                  <c:v>45.439030000000002</c:v>
                </c:pt>
                <c:pt idx="70">
                  <c:v>59.981597000000001</c:v>
                </c:pt>
                <c:pt idx="71">
                  <c:v>65.998625000000004</c:v>
                </c:pt>
              </c:numCache>
            </c:numRef>
          </c:val>
          <c:extLst>
            <c:ext xmlns:c16="http://schemas.microsoft.com/office/drawing/2014/chart" uri="{C3380CC4-5D6E-409C-BE32-E72D297353CC}">
              <c16:uniqueId val="{00000001-CE45-4059-B5FB-37B1DC636CF9}"/>
            </c:ext>
          </c:extLst>
        </c:ser>
        <c:dLbls>
          <c:showLegendKey val="0"/>
          <c:showVal val="0"/>
          <c:showCatName val="0"/>
          <c:showSerName val="0"/>
          <c:showPercent val="0"/>
          <c:showBubbleSize val="0"/>
        </c:dLbls>
        <c:axId val="1762986496"/>
        <c:axId val="1762975616"/>
      </c:areaChart>
      <c:lineChart>
        <c:grouping val="standard"/>
        <c:varyColors val="0"/>
        <c:ser>
          <c:idx val="2"/>
          <c:order val="2"/>
          <c:tx>
            <c:strRef>
              <c:f>'Fig SWO-MED'!$E$2</c:f>
              <c:strCache>
                <c:ptCount val="1"/>
                <c:pt idx="0">
                  <c:v>TAC</c:v>
                </c:pt>
              </c:strCache>
            </c:strRef>
          </c:tx>
          <c:spPr>
            <a:ln>
              <a:solidFill>
                <a:srgbClr val="FF0000"/>
              </a:solidFill>
            </a:ln>
          </c:spPr>
          <c:marker>
            <c:symbol val="none"/>
          </c:marker>
          <c:dPt>
            <c:idx val="67"/>
            <c:bubble3D val="0"/>
            <c:extLst>
              <c:ext xmlns:c16="http://schemas.microsoft.com/office/drawing/2014/chart" uri="{C3380CC4-5D6E-409C-BE32-E72D297353CC}">
                <c16:uniqueId val="{00000002-CE45-4059-B5FB-37B1DC636CF9}"/>
              </c:ext>
            </c:extLst>
          </c:dPt>
          <c:dPt>
            <c:idx val="68"/>
            <c:bubble3D val="0"/>
            <c:spPr>
              <a:ln>
                <a:solidFill>
                  <a:srgbClr val="FF0000"/>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4-CE45-4059-B5FB-37B1DC636CF9}"/>
              </c:ext>
            </c:extLst>
          </c:dPt>
          <c:cat>
            <c:numRef>
              <c:f>'Fig SWO-MED'!$B$3:$B$74</c:f>
              <c:numCache>
                <c:formatCode>General</c:formatCode>
                <c:ptCount val="7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numCache>
            </c:numRef>
          </c:cat>
          <c:val>
            <c:numRef>
              <c:f>'Fig SWO-MED'!$E$3:$E$74</c:f>
              <c:numCache>
                <c:formatCode>General</c:formatCode>
                <c:ptCount val="72"/>
                <c:pt idx="67" formatCode="0">
                  <c:v>10500</c:v>
                </c:pt>
                <c:pt idx="68" formatCode="0">
                  <c:v>10185</c:v>
                </c:pt>
                <c:pt idx="69" formatCode="0">
                  <c:v>9879</c:v>
                </c:pt>
                <c:pt idx="70" formatCode="0">
                  <c:v>9583</c:v>
                </c:pt>
                <c:pt idx="71" formatCode="0">
                  <c:v>9295.51</c:v>
                </c:pt>
              </c:numCache>
            </c:numRef>
          </c:val>
          <c:smooth val="0"/>
          <c:extLst>
            <c:ext xmlns:c16="http://schemas.microsoft.com/office/drawing/2014/chart" uri="{C3380CC4-5D6E-409C-BE32-E72D297353CC}">
              <c16:uniqueId val="{00000005-CE45-4059-B5FB-37B1DC636CF9}"/>
            </c:ext>
          </c:extLst>
        </c:ser>
        <c:dLbls>
          <c:showLegendKey val="0"/>
          <c:showVal val="0"/>
          <c:showCatName val="0"/>
          <c:showSerName val="0"/>
          <c:showPercent val="0"/>
          <c:showBubbleSize val="0"/>
        </c:dLbls>
        <c:marker val="1"/>
        <c:smooth val="0"/>
        <c:axId val="1762986496"/>
        <c:axId val="1762975616"/>
      </c:lineChart>
      <c:catAx>
        <c:axId val="1762986496"/>
        <c:scaling>
          <c:orientation val="minMax"/>
        </c:scaling>
        <c:delete val="0"/>
        <c:axPos val="b"/>
        <c:numFmt formatCode="General" sourceLinked="1"/>
        <c:majorTickMark val="out"/>
        <c:minorTickMark val="none"/>
        <c:tickLblPos val="nextTo"/>
        <c:txPr>
          <a:bodyPr rot="-5400000" vert="horz"/>
          <a:lstStyle/>
          <a:p>
            <a:pPr>
              <a:defRPr sz="900" b="0" i="0" u="none" strike="noStrike" baseline="0">
                <a:solidFill>
                  <a:srgbClr val="000000"/>
                </a:solidFill>
                <a:latin typeface="Calibri"/>
                <a:ea typeface="Calibri"/>
                <a:cs typeface="Calibri"/>
              </a:defRPr>
            </a:pPr>
            <a:endParaRPr lang="en-US"/>
          </a:p>
        </c:txPr>
        <c:crossAx val="1762975616"/>
        <c:crosses val="autoZero"/>
        <c:auto val="1"/>
        <c:lblAlgn val="ctr"/>
        <c:lblOffset val="100"/>
        <c:tickLblSkip val="5"/>
        <c:noMultiLvlLbl val="0"/>
      </c:catAx>
      <c:valAx>
        <c:axId val="1762975616"/>
        <c:scaling>
          <c:orientation val="minMax"/>
        </c:scaling>
        <c:delete val="0"/>
        <c:axPos val="l"/>
        <c:title>
          <c:tx>
            <c:rich>
              <a:bodyPr/>
              <a:lstStyle/>
              <a:p>
                <a:pPr>
                  <a:defRPr sz="900" b="0" i="0" u="none" strike="noStrike" baseline="0">
                    <a:solidFill>
                      <a:srgbClr val="000000"/>
                    </a:solidFill>
                    <a:latin typeface="Calibri"/>
                    <a:ea typeface="Calibri"/>
                    <a:cs typeface="Calibri"/>
                  </a:defRPr>
                </a:pPr>
                <a:r>
                  <a:rPr lang="en-US"/>
                  <a:t>t</a:t>
                </a:r>
              </a:p>
            </c:rich>
          </c:tx>
          <c:overlay val="0"/>
        </c:title>
        <c:numFmt formatCode="0" sourceLinked="1"/>
        <c:majorTickMark val="none"/>
        <c:minorTickMark val="none"/>
        <c:tickLblPos val="nextTo"/>
        <c:txPr>
          <a:bodyPr rot="0" vert="horz"/>
          <a:lstStyle/>
          <a:p>
            <a:pPr>
              <a:defRPr sz="900" b="0" i="0" u="none" strike="noStrike" baseline="0">
                <a:solidFill>
                  <a:srgbClr val="000000"/>
                </a:solidFill>
                <a:latin typeface="Calibri"/>
                <a:ea typeface="Calibri"/>
                <a:cs typeface="Calibri"/>
              </a:defRPr>
            </a:pPr>
            <a:endParaRPr lang="en-US"/>
          </a:p>
        </c:txPr>
        <c:crossAx val="1762986496"/>
        <c:crosses val="autoZero"/>
        <c:crossBetween val="between"/>
      </c:valAx>
    </c:plotArea>
    <c:legend>
      <c:legendPos val="l"/>
      <c:layout>
        <c:manualLayout>
          <c:xMode val="edge"/>
          <c:yMode val="edge"/>
          <c:x val="0.13800101471334347"/>
          <c:y val="0.14283912681646502"/>
          <c:w val="0.16731680229469037"/>
          <c:h val="0.14596792778951409"/>
        </c:manualLayout>
      </c:layout>
      <c:overlay val="0"/>
      <c:txPr>
        <a:bodyPr/>
        <a:lstStyle/>
        <a:p>
          <a:pPr>
            <a:defRPr sz="755" b="0" i="0" u="none" strike="noStrike" baseline="0">
              <a:solidFill>
                <a:srgbClr val="000000"/>
              </a:solidFill>
              <a:latin typeface="Calibri"/>
              <a:ea typeface="Calibri"/>
              <a:cs typeface="Calibri"/>
            </a:defRPr>
          </a:pPr>
          <a:endParaRPr lang="en-US"/>
        </a:p>
      </c:txPr>
    </c:legend>
    <c:plotVisOnly val="1"/>
    <c:dispBlanksAs val="gap"/>
    <c:showDLblsOverMax val="0"/>
  </c:chart>
  <c:txPr>
    <a:bodyPr/>
    <a:lstStyle/>
    <a:p>
      <a:pPr>
        <a:defRPr sz="900" b="0" i="0" u="none" strike="noStrike" baseline="0">
          <a:solidFill>
            <a:srgbClr val="000000"/>
          </a:solidFill>
          <a:latin typeface="Calibri"/>
          <a:ea typeface="Calibri"/>
          <a:cs typeface="Calibri"/>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0.48745</cdr:x>
      <cdr:y>0.88708</cdr:y>
    </cdr:from>
    <cdr:to>
      <cdr:x>0.60803</cdr:x>
      <cdr:y>0.95926</cdr:y>
    </cdr:to>
    <cdr:sp macro="" textlink="">
      <cdr:nvSpPr>
        <cdr:cNvPr id="2" name="TextBox 1"/>
        <cdr:cNvSpPr txBox="1"/>
      </cdr:nvSpPr>
      <cdr:spPr>
        <a:xfrm xmlns:a="http://schemas.openxmlformats.org/drawingml/2006/main">
          <a:off x="2270125" y="2432050"/>
          <a:ext cx="533400" cy="2000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S" sz="900" b="1"/>
            <a:t>year</a:t>
          </a:r>
        </a:p>
      </cdr:txBody>
    </cdr:sp>
  </cdr:relSizeAnchor>
</c:userShapes>
</file>

<file path=ppt/drawings/drawing2.xml><?xml version="1.0" encoding="utf-8"?>
<c:userShapes xmlns:c="http://schemas.openxmlformats.org/drawingml/2006/chart">
  <cdr:relSizeAnchor xmlns:cdr="http://schemas.openxmlformats.org/drawingml/2006/chartDrawing">
    <cdr:from>
      <cdr:x>0.48927</cdr:x>
      <cdr:y>0.89706</cdr:y>
    </cdr:from>
    <cdr:to>
      <cdr:x>0.61011</cdr:x>
      <cdr:y>0.96875</cdr:y>
    </cdr:to>
    <cdr:sp macro="" textlink="">
      <cdr:nvSpPr>
        <cdr:cNvPr id="2" name="TextBox 1"/>
        <cdr:cNvSpPr txBox="1"/>
      </cdr:nvSpPr>
      <cdr:spPr>
        <a:xfrm xmlns:a="http://schemas.openxmlformats.org/drawingml/2006/main">
          <a:off x="2271714" y="2457452"/>
          <a:ext cx="533400" cy="200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900" b="1"/>
            <a:t>year</a:t>
          </a:r>
        </a:p>
      </cdr:txBody>
    </cdr:sp>
  </cdr:relSizeAnchor>
</c:userShapes>
</file>

<file path=ppt/drawings/drawing3.xml><?xml version="1.0" encoding="utf-8"?>
<c:userShapes xmlns:c="http://schemas.openxmlformats.org/drawingml/2006/chart">
  <cdr:relSizeAnchor xmlns:cdr="http://schemas.openxmlformats.org/drawingml/2006/chartDrawing">
    <cdr:from>
      <cdr:x>0.48211</cdr:x>
      <cdr:y>0.8855</cdr:y>
    </cdr:from>
    <cdr:to>
      <cdr:x>0.57246</cdr:x>
      <cdr:y>0.98519</cdr:y>
    </cdr:to>
    <cdr:sp macro="" textlink="">
      <cdr:nvSpPr>
        <cdr:cNvPr id="2" name="TextBox 1"/>
        <cdr:cNvSpPr txBox="1"/>
      </cdr:nvSpPr>
      <cdr:spPr>
        <a:xfrm xmlns:a="http://schemas.openxmlformats.org/drawingml/2006/main">
          <a:off x="3017002" y="2766478"/>
          <a:ext cx="565425" cy="31146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S" sz="900" b="1"/>
            <a:t>year</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6EBD3E38-DA92-45DB-A52A-502A32268656}" type="datetimeFigureOut">
              <a:rPr lang="en-GB" smtClean="0"/>
              <a:pPr/>
              <a:t>2022-11-16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AF0149AE-CE15-445E-B780-06EC53624468}" type="slidenum">
              <a:rPr lang="en-GB" smtClean="0"/>
              <a:pPr/>
              <a:t>‹#›</a:t>
            </a:fld>
            <a:endParaRPr lang="en-GB"/>
          </a:p>
        </p:txBody>
      </p:sp>
    </p:spTree>
    <p:extLst>
      <p:ext uri="{BB962C8B-B14F-4D97-AF65-F5344CB8AC3E}">
        <p14:creationId xmlns:p14="http://schemas.microsoft.com/office/powerpoint/2010/main" val="487772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22275" y="1241425"/>
            <a:ext cx="5953125" cy="3349625"/>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1</a:t>
            </a:fld>
            <a:endParaRPr lang="en-US"/>
          </a:p>
        </p:txBody>
      </p:sp>
    </p:spTree>
    <p:extLst>
      <p:ext uri="{BB962C8B-B14F-4D97-AF65-F5344CB8AC3E}">
        <p14:creationId xmlns:p14="http://schemas.microsoft.com/office/powerpoint/2010/main" val="1550034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12</a:t>
            </a:fld>
            <a:endParaRPr lang="en-GB"/>
          </a:p>
        </p:txBody>
      </p:sp>
    </p:spTree>
    <p:extLst>
      <p:ext uri="{BB962C8B-B14F-4D97-AF65-F5344CB8AC3E}">
        <p14:creationId xmlns:p14="http://schemas.microsoft.com/office/powerpoint/2010/main" val="359196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13</a:t>
            </a:fld>
            <a:endParaRPr lang="en-GB"/>
          </a:p>
        </p:txBody>
      </p:sp>
    </p:spTree>
    <p:extLst>
      <p:ext uri="{BB962C8B-B14F-4D97-AF65-F5344CB8AC3E}">
        <p14:creationId xmlns:p14="http://schemas.microsoft.com/office/powerpoint/2010/main" val="2100848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22275" y="1241425"/>
            <a:ext cx="5953125" cy="3349625"/>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14</a:t>
            </a:fld>
            <a:endParaRPr lang="en-US"/>
          </a:p>
        </p:txBody>
      </p:sp>
    </p:spTree>
    <p:extLst>
      <p:ext uri="{BB962C8B-B14F-4D97-AF65-F5344CB8AC3E}">
        <p14:creationId xmlns:p14="http://schemas.microsoft.com/office/powerpoint/2010/main" val="4267663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15</a:t>
            </a:fld>
            <a:endParaRPr lang="en-GB"/>
          </a:p>
        </p:txBody>
      </p:sp>
    </p:spTree>
    <p:extLst>
      <p:ext uri="{BB962C8B-B14F-4D97-AF65-F5344CB8AC3E}">
        <p14:creationId xmlns:p14="http://schemas.microsoft.com/office/powerpoint/2010/main" val="3484673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3681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overfishing/overfished</a:t>
            </a:r>
          </a:p>
          <a:p>
            <a:r>
              <a:rPr lang="en-US" dirty="0" err="1"/>
              <a:t>Pgreen</a:t>
            </a:r>
            <a:r>
              <a:rPr lang="en-US" dirty="0"/>
              <a:t> 63%</a:t>
            </a:r>
          </a:p>
          <a:p>
            <a:r>
              <a:rPr lang="en-US" dirty="0"/>
              <a:t>MSY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115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4010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US" dirty="0"/>
              <a:t>For both North and South</a:t>
            </a:r>
          </a:p>
        </p:txBody>
      </p:sp>
      <p:sp>
        <p:nvSpPr>
          <p:cNvPr id="4" name="Slide Number Placeholder 3"/>
          <p:cNvSpPr>
            <a:spLocks noGrp="1"/>
          </p:cNvSpPr>
          <p:nvPr>
            <p:ph type="sldNum" sz="quarter" idx="10"/>
          </p:nvPr>
        </p:nvSpPr>
        <p:spPr/>
        <p:txBody>
          <a:bodyPr/>
          <a:lstStyle/>
          <a:p>
            <a:fld id="{AF0149AE-CE15-445E-B780-06EC53624468}" type="slidenum">
              <a:rPr lang="en-GB" smtClean="0"/>
              <a:pPr/>
              <a:t>19</a:t>
            </a:fld>
            <a:endParaRPr lang="en-GB"/>
          </a:p>
        </p:txBody>
      </p:sp>
    </p:spTree>
    <p:extLst>
      <p:ext uri="{BB962C8B-B14F-4D97-AF65-F5344CB8AC3E}">
        <p14:creationId xmlns:p14="http://schemas.microsoft.com/office/powerpoint/2010/main" val="40220165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82765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8092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pt-PT" dirty="0"/>
          </a:p>
        </p:txBody>
      </p:sp>
      <p:sp>
        <p:nvSpPr>
          <p:cNvPr id="4" name="Slide Number Placeholder 3"/>
          <p:cNvSpPr>
            <a:spLocks noGrp="1"/>
          </p:cNvSpPr>
          <p:nvPr>
            <p:ph type="sldNum" sz="quarter" idx="5"/>
          </p:nvPr>
        </p:nvSpPr>
        <p:spPr/>
        <p:txBody>
          <a:bodyPr/>
          <a:lstStyle/>
          <a:p>
            <a:fld id="{AF0149AE-CE15-445E-B780-06EC53624468}" type="slidenum">
              <a:rPr lang="en-GB" smtClean="0"/>
              <a:pPr/>
              <a:t>2</a:t>
            </a:fld>
            <a:endParaRPr lang="en-GB"/>
          </a:p>
        </p:txBody>
      </p:sp>
    </p:spTree>
    <p:extLst>
      <p:ext uri="{BB962C8B-B14F-4D97-AF65-F5344CB8AC3E}">
        <p14:creationId xmlns:p14="http://schemas.microsoft.com/office/powerpoint/2010/main" val="3364320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overfishing/overfished</a:t>
            </a:r>
          </a:p>
          <a:p>
            <a:r>
              <a:rPr lang="en-US" dirty="0"/>
              <a:t>Pred 56%</a:t>
            </a:r>
          </a:p>
          <a:p>
            <a:r>
              <a:rPr lang="en-US" dirty="0"/>
              <a:t>MSY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26265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4234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90342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95236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79385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5151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153798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4429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07749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9226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22275" y="1241425"/>
            <a:ext cx="5953125" cy="3349625"/>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3</a:t>
            </a:fld>
            <a:endParaRPr lang="en-US"/>
          </a:p>
        </p:txBody>
      </p:sp>
    </p:spTree>
    <p:extLst>
      <p:ext uri="{BB962C8B-B14F-4D97-AF65-F5344CB8AC3E}">
        <p14:creationId xmlns:p14="http://schemas.microsoft.com/office/powerpoint/2010/main" val="3349986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54125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Blue shark, shortfin mako and porbeagle are large pelagic sharks that the SCRS has assessed those with more traditional fishery assessment models.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SCRS has conducted an Ecological Risk Assessment for these and another 13 Atlantic shark species ( a total of 20 stocks).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New</a:t>
            </a:r>
            <a:r>
              <a:rPr lang="en-US" sz="1200" baseline="0" dirty="0"/>
              <a:t> ICCAT convention amendment has a list of 24 species (sharks and rays) that are oceanic, pelagic and highly migratory.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But the 3 main ones (BSH, SMA and POR) constitute the majority of the catches in ICCAT</a:t>
            </a:r>
            <a:endParaRPr lang="en-US" sz="1200"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35</a:t>
            </a:fld>
            <a:endParaRPr lang="en-GB"/>
          </a:p>
        </p:txBody>
      </p:sp>
    </p:spTree>
    <p:extLst>
      <p:ext uri="{BB962C8B-B14F-4D97-AF65-F5344CB8AC3E}">
        <p14:creationId xmlns:p14="http://schemas.microsoft.com/office/powerpoint/2010/main" val="29638595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01431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CMS: </a:t>
            </a:r>
            <a:r>
              <a:rPr lang="es-ES" dirty="0" err="1"/>
              <a:t>Convention</a:t>
            </a:r>
            <a:r>
              <a:rPr lang="es-ES" dirty="0"/>
              <a:t> </a:t>
            </a:r>
            <a:r>
              <a:rPr lang="es-ES" dirty="0" err="1"/>
              <a:t>on</a:t>
            </a:r>
            <a:r>
              <a:rPr lang="es-ES" dirty="0"/>
              <a:t> </a:t>
            </a:r>
            <a:r>
              <a:rPr lang="es-ES" dirty="0" err="1"/>
              <a:t>Migratory</a:t>
            </a:r>
            <a:r>
              <a:rPr lang="es-ES" dirty="0"/>
              <a:t> </a:t>
            </a:r>
            <a:r>
              <a:rPr lang="es-ES" dirty="0" err="1"/>
              <a:t>Species</a:t>
            </a: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75220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CMS: </a:t>
            </a:r>
            <a:r>
              <a:rPr lang="es-ES" dirty="0" err="1"/>
              <a:t>Convention</a:t>
            </a:r>
            <a:r>
              <a:rPr lang="es-ES" dirty="0"/>
              <a:t> </a:t>
            </a:r>
            <a:r>
              <a:rPr lang="es-ES" dirty="0" err="1"/>
              <a:t>on</a:t>
            </a:r>
            <a:r>
              <a:rPr lang="es-ES" dirty="0"/>
              <a:t> </a:t>
            </a:r>
            <a:r>
              <a:rPr lang="es-ES" dirty="0" err="1"/>
              <a:t>Migratory</a:t>
            </a:r>
            <a:r>
              <a:rPr lang="es-ES" dirty="0"/>
              <a:t> </a:t>
            </a:r>
            <a:r>
              <a:rPr lang="es-ES" dirty="0" err="1"/>
              <a:t>Species</a:t>
            </a: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139888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North: </a:t>
            </a:r>
            <a:r>
              <a:rPr lang="es-ES" dirty="0" err="1"/>
              <a:t>recent</a:t>
            </a:r>
            <a:r>
              <a:rPr lang="es-ES" dirty="0"/>
              <a:t> </a:t>
            </a:r>
            <a:r>
              <a:rPr lang="es-ES" dirty="0" err="1"/>
              <a:t>decrease</a:t>
            </a:r>
            <a:endParaRPr lang="es-ES" dirty="0"/>
          </a:p>
          <a:p>
            <a:r>
              <a:rPr lang="es-ES" dirty="0"/>
              <a:t>South: </a:t>
            </a:r>
            <a:r>
              <a:rPr lang="es-ES" dirty="0" err="1"/>
              <a:t>recent</a:t>
            </a:r>
            <a:r>
              <a:rPr lang="es-ES" dirty="0"/>
              <a:t> </a:t>
            </a:r>
            <a:r>
              <a:rPr lang="es-ES" dirty="0" err="1"/>
              <a:t>increase</a:t>
            </a:r>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38335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Results from production models (BSP) and SS3 models</a:t>
            </a:r>
          </a:p>
          <a:p>
            <a:r>
              <a:rPr lang="en-US" sz="1200" kern="1200" baseline="0" dirty="0">
                <a:solidFill>
                  <a:schemeClr val="tx1"/>
                </a:solidFill>
                <a:latin typeface="+mn-lt"/>
                <a:ea typeface="+mn-ea"/>
                <a:cs typeface="+mn-cs"/>
              </a:rPr>
              <a:t>The circles in the plots denotes common status for several BSP runs</a:t>
            </a:r>
            <a:endParaRPr lang="pt-PT"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43</a:t>
            </a:fld>
            <a:endParaRPr lang="en-GB"/>
          </a:p>
        </p:txBody>
      </p:sp>
    </p:spTree>
    <p:extLst>
      <p:ext uri="{BB962C8B-B14F-4D97-AF65-F5344CB8AC3E}">
        <p14:creationId xmlns:p14="http://schemas.microsoft.com/office/powerpoint/2010/main" val="29106998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2019, projections for the North Atlantic were carried out with Stock Synthesis only. The Committee noted that because the fishery mainly focuses on juvenile animals, the production models (BSP2JAGS and others) are only tracking juvenile abundance and thus the projections are not informative about trends in the mature population, which would lag behind the trends in the exploitable population by the number of years it takes new recruits to reach maturity. </a:t>
            </a:r>
            <a:endParaRPr lang="en-US" dirty="0"/>
          </a:p>
          <a:p>
            <a:endParaRPr lang="pt-PT" dirty="0"/>
          </a:p>
        </p:txBody>
      </p:sp>
      <p:sp>
        <p:nvSpPr>
          <p:cNvPr id="4" name="Slide Number Placeholder 3"/>
          <p:cNvSpPr>
            <a:spLocks noGrp="1"/>
          </p:cNvSpPr>
          <p:nvPr>
            <p:ph type="sldNum" sz="quarter" idx="5"/>
          </p:nvPr>
        </p:nvSpPr>
        <p:spPr/>
        <p:txBody>
          <a:bodyPr/>
          <a:lstStyle/>
          <a:p>
            <a:fld id="{AF0149AE-CE15-445E-B780-06EC53624468}" type="slidenum">
              <a:rPr lang="en-GB" smtClean="0"/>
              <a:pPr/>
              <a:t>45</a:t>
            </a:fld>
            <a:endParaRPr lang="en-GB"/>
          </a:p>
        </p:txBody>
      </p:sp>
    </p:spTree>
    <p:extLst>
      <p:ext uri="{BB962C8B-B14F-4D97-AF65-F5344CB8AC3E}">
        <p14:creationId xmlns:p14="http://schemas.microsoft.com/office/powerpoint/2010/main" val="37537608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03998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US" dirty="0" err="1"/>
              <a:t>Postrelease</a:t>
            </a:r>
            <a:r>
              <a:rPr lang="en-US" dirty="0"/>
              <a:t> mortality rates used: </a:t>
            </a:r>
            <a:r>
              <a:rPr lang="en-US" sz="1200" i="0" strike="noStrike" baseline="0" dirty="0">
                <a:latin typeface="Cambria" panose="02040503050406030204" pitchFamily="18" charset="0"/>
              </a:rPr>
              <a:t>23% (Miller et al 2020) and 34% (Bowlby et al 2021).</a:t>
            </a:r>
          </a:p>
          <a:p>
            <a:endParaRPr lang="en-US" sz="1200" i="0" strike="noStrike" baseline="0" dirty="0">
              <a:latin typeface="Cambria" panose="02040503050406030204" pitchFamily="18" charset="0"/>
            </a:endParaRPr>
          </a:p>
          <a:p>
            <a:r>
              <a:rPr lang="en-US" sz="1200" i="0" strike="noStrike" baseline="0" dirty="0">
                <a:latin typeface="Cambria" panose="02040503050406030204" pitchFamily="18" charset="0"/>
              </a:rPr>
              <a:t>Note: some statistics changed after we adopted this Response (see App 6). Basically, Spain reported 0 t landed and 837 t discarded (while we “estimated” 867 t landed and 0 discarded). It does not affect the conclusions (possible retention is 0 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537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22275" y="1241425"/>
            <a:ext cx="5953125" cy="3349625"/>
          </a:xfrm>
        </p:spPr>
      </p:sp>
      <p:sp>
        <p:nvSpPr>
          <p:cNvPr id="3" name="2 Marcador de notas"/>
          <p:cNvSpPr>
            <a:spLocks noGrp="1"/>
          </p:cNvSpPr>
          <p:nvPr>
            <p:ph type="body" idx="1"/>
          </p:nvPr>
        </p:nvSpPr>
        <p:spPr/>
        <p:txBody>
          <a:bodyPr/>
          <a:lstStyle/>
          <a:p>
            <a:r>
              <a:rPr lang="en-US" sz="1200" dirty="0"/>
              <a:t>The results of the 2018 assessment indicated that the current stock status is overfished and undergoing overfishing.</a:t>
            </a:r>
          </a:p>
          <a:p>
            <a:r>
              <a:rPr lang="en-US" sz="1200" dirty="0"/>
              <a:t>The estimated MSY was determined to be 3,001 t with 10% and 90% confident limits of 2,399 to 3,537 t</a:t>
            </a:r>
          </a:p>
          <a:p>
            <a:r>
              <a:rPr lang="en-US" sz="1200" dirty="0"/>
              <a:t>However, the Committee recognizes the high uncertainty with regard to data and the productivity of the stock.</a:t>
            </a:r>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4</a:t>
            </a:fld>
            <a:endParaRPr lang="en-US"/>
          </a:p>
        </p:txBody>
      </p:sp>
    </p:spTree>
    <p:extLst>
      <p:ext uri="{BB962C8B-B14F-4D97-AF65-F5344CB8AC3E}">
        <p14:creationId xmlns:p14="http://schemas.microsoft.com/office/powerpoint/2010/main" val="33308315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pPr algn="l"/>
            <a:r>
              <a:rPr lang="en-US" sz="1800" b="0" i="0" u="none" strike="noStrike" baseline="0" dirty="0">
                <a:solidFill>
                  <a:srgbClr val="000000"/>
                </a:solidFill>
                <a:latin typeface="Cambria" panose="02040503050406030204" pitchFamily="18" charset="0"/>
              </a:rPr>
              <a:t>The United States had already submitted and published a document with the methodology for BFT (</a:t>
            </a:r>
            <a:r>
              <a:rPr lang="en-US" sz="1800" b="0" i="0" u="none" strike="noStrike" baseline="0" dirty="0">
                <a:solidFill>
                  <a:srgbClr val="0563C2"/>
                </a:solidFill>
                <a:latin typeface="Cambria" panose="02040503050406030204" pitchFamily="18" charset="0"/>
              </a:rPr>
              <a:t>Brown, 2001</a:t>
            </a:r>
            <a:r>
              <a:rPr lang="en-US" sz="1800" b="0" i="0" u="none" strike="noStrike" baseline="0" dirty="0">
                <a:solidFill>
                  <a:srgbClr val="000000"/>
                </a:solidFill>
                <a:latin typeface="Cambria" panose="02040503050406030204" pitchFamily="18" charset="0"/>
              </a:rPr>
              <a:t>). Even though this method was initially developed to update a time series of BFT dead discards, it has been used by the United States to estimate dead discards and live releases for a variety of species, including sharks.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46409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6463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72324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01532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36583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0149AE-CE15-445E-B780-06EC53624468}"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71472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en-US" dirty="0"/>
              <a:t>They range in maximum size from more than 2 meters (wahoo) to just over</a:t>
            </a:r>
            <a:r>
              <a:rPr lang="en-US" baseline="0" dirty="0"/>
              <a:t> </a:t>
            </a:r>
            <a:r>
              <a:rPr lang="en-US" dirty="0"/>
              <a:t>half</a:t>
            </a:r>
            <a:r>
              <a:rPr lang="en-US" baseline="0" dirty="0"/>
              <a:t> a meter (frigate tuna)</a:t>
            </a:r>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55</a:t>
            </a:fld>
            <a:endParaRPr lang="en-GB"/>
          </a:p>
        </p:txBody>
      </p:sp>
    </p:spTree>
    <p:extLst>
      <p:ext uri="{BB962C8B-B14F-4D97-AF65-F5344CB8AC3E}">
        <p14:creationId xmlns:p14="http://schemas.microsoft.com/office/powerpoint/2010/main" val="36860347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13 species of small tuna can reach high levels of catches and values in some years</a:t>
            </a:r>
          </a:p>
          <a:p>
            <a:pPr>
              <a:buFont typeface="Arial" pitchFamily="34" charset="0"/>
              <a:buChar char="•"/>
            </a:pPr>
            <a:r>
              <a:rPr lang="en-US" dirty="0"/>
              <a:t> Those species can have a very high relevance from a social and economic point of view, because they are important for many coastal communities in all areas and a main source of food.</a:t>
            </a:r>
          </a:p>
          <a:p>
            <a:pPr>
              <a:buFont typeface="Arial" pitchFamily="34" charset="0"/>
              <a:buChar char="•"/>
            </a:pPr>
            <a:r>
              <a:rPr lang="en-US" dirty="0"/>
              <a:t> Their social and economic value is often not evident because of the underestimation of the total landing figures, due to the difficulties in data collection…</a:t>
            </a:r>
          </a:p>
        </p:txBody>
      </p:sp>
      <p:sp>
        <p:nvSpPr>
          <p:cNvPr id="4" name="Slide Number Placeholder 3"/>
          <p:cNvSpPr>
            <a:spLocks noGrp="1"/>
          </p:cNvSpPr>
          <p:nvPr>
            <p:ph type="sldNum" sz="quarter" idx="10"/>
          </p:nvPr>
        </p:nvSpPr>
        <p:spPr/>
        <p:txBody>
          <a:bodyPr/>
          <a:lstStyle/>
          <a:p>
            <a:fld id="{AF0149AE-CE15-445E-B780-06EC53624468}" type="slidenum">
              <a:rPr lang="en-GB" smtClean="0"/>
              <a:pPr/>
              <a:t>56</a:t>
            </a:fld>
            <a:endParaRPr lang="en-GB"/>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normAutofit/>
          </a:bodyPr>
          <a:lstStyle/>
          <a:p>
            <a:r>
              <a:rPr lang="pt-PT" dirty="0" err="1"/>
              <a:t>How</a:t>
            </a:r>
            <a:r>
              <a:rPr lang="pt-PT" dirty="0"/>
              <a:t> are </a:t>
            </a:r>
            <a:r>
              <a:rPr lang="pt-PT" dirty="0" err="1"/>
              <a:t>the</a:t>
            </a:r>
            <a:r>
              <a:rPr lang="pt-PT" dirty="0"/>
              <a:t> Small tunas </a:t>
            </a:r>
            <a:r>
              <a:rPr lang="pt-PT" dirty="0" err="1"/>
              <a:t>being</a:t>
            </a:r>
            <a:r>
              <a:rPr lang="pt-PT" dirty="0"/>
              <a:t> </a:t>
            </a:r>
            <a:r>
              <a:rPr lang="pt-PT" dirty="0" err="1"/>
              <a:t>assessed</a:t>
            </a:r>
            <a:r>
              <a:rPr lang="pt-PT" dirty="0"/>
              <a:t> (data </a:t>
            </a:r>
            <a:r>
              <a:rPr lang="pt-PT" dirty="0" err="1"/>
              <a:t>limited</a:t>
            </a:r>
            <a:r>
              <a:rPr lang="pt-PT" dirty="0"/>
              <a:t> </a:t>
            </a:r>
            <a:r>
              <a:rPr lang="pt-PT" dirty="0" err="1"/>
              <a:t>approaches</a:t>
            </a:r>
            <a:r>
              <a:rPr lang="pt-PT" dirty="0"/>
              <a:t>):</a:t>
            </a:r>
          </a:p>
          <a:p>
            <a:r>
              <a:rPr lang="pt-PT" dirty="0"/>
              <a:t>- 2016-2017: </a:t>
            </a:r>
            <a:r>
              <a:rPr lang="en-US" dirty="0"/>
              <a:t>Productivity/Susceptibility analysis - Defined species with high vulnerability</a:t>
            </a:r>
          </a:p>
          <a:p>
            <a:r>
              <a:rPr lang="en-US" dirty="0"/>
              <a:t>- 2018: First attempts for length-based Data-Limit models; evaluation of data-limited approaches</a:t>
            </a:r>
          </a:p>
          <a:p>
            <a:r>
              <a:rPr lang="en-US" dirty="0"/>
              <a:t>- 2019: Pons et al (2019): </a:t>
            </a:r>
          </a:p>
          <a:p>
            <a:r>
              <a:rPr lang="en-US" dirty="0"/>
              <a:t>     - Applied Length Based Spawning Potential Ratio – LBSPR  </a:t>
            </a:r>
          </a:p>
          <a:p>
            <a:r>
              <a:rPr lang="en-US" dirty="0"/>
              <a:t>     - Length-based Integrated Mixed Effects – LIME</a:t>
            </a:r>
          </a:p>
          <a:p>
            <a:endParaRPr lang="en-US" dirty="0"/>
          </a:p>
          <a:p>
            <a:r>
              <a:rPr lang="en-US" dirty="0"/>
              <a:t>Note that catch data is highly unreliable, so at this point more trust is put in the length-based models</a:t>
            </a:r>
          </a:p>
        </p:txBody>
      </p:sp>
      <p:sp>
        <p:nvSpPr>
          <p:cNvPr id="4" name="Slide Number Placeholder 3"/>
          <p:cNvSpPr>
            <a:spLocks noGrp="1"/>
          </p:cNvSpPr>
          <p:nvPr>
            <p:ph type="sldNum" sz="quarter" idx="10"/>
          </p:nvPr>
        </p:nvSpPr>
        <p:spPr/>
        <p:txBody>
          <a:bodyPr/>
          <a:lstStyle/>
          <a:p>
            <a:fld id="{AF0149AE-CE15-445E-B780-06EC53624468}" type="slidenum">
              <a:rPr lang="en-GB" smtClean="0"/>
              <a:pPr/>
              <a:t>57</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22275" y="1241425"/>
            <a:ext cx="5953125" cy="3349625"/>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5</a:t>
            </a:fld>
            <a:endParaRPr lang="en-US"/>
          </a:p>
        </p:txBody>
      </p:sp>
    </p:spTree>
    <p:extLst>
      <p:ext uri="{BB962C8B-B14F-4D97-AF65-F5344CB8AC3E}">
        <p14:creationId xmlns:p14="http://schemas.microsoft.com/office/powerpoint/2010/main" val="3641151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22275" y="1241425"/>
            <a:ext cx="5953125" cy="3349625"/>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6</a:t>
            </a:fld>
            <a:endParaRPr lang="en-US"/>
          </a:p>
        </p:txBody>
      </p:sp>
    </p:spTree>
    <p:extLst>
      <p:ext uri="{BB962C8B-B14F-4D97-AF65-F5344CB8AC3E}">
        <p14:creationId xmlns:p14="http://schemas.microsoft.com/office/powerpoint/2010/main" val="1667401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22275" y="1241425"/>
            <a:ext cx="5953125" cy="3349625"/>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7</a:t>
            </a:fld>
            <a:endParaRPr lang="en-US"/>
          </a:p>
        </p:txBody>
      </p:sp>
    </p:spTree>
    <p:extLst>
      <p:ext uri="{BB962C8B-B14F-4D97-AF65-F5344CB8AC3E}">
        <p14:creationId xmlns:p14="http://schemas.microsoft.com/office/powerpoint/2010/main" val="598459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22275" y="1241425"/>
            <a:ext cx="5953125" cy="3349625"/>
          </a:xfrm>
        </p:spPr>
      </p:sp>
      <p:sp>
        <p:nvSpPr>
          <p:cNvPr id="3" name="2 Marcador de notas"/>
          <p:cNvSpPr>
            <a:spLocks noGrp="1"/>
          </p:cNvSpPr>
          <p:nvPr>
            <p:ph type="body" idx="1"/>
          </p:nvPr>
        </p:nvSpPr>
        <p:spPr/>
        <p:txBody>
          <a:bodyPr/>
          <a:lstStyle/>
          <a:p>
            <a:r>
              <a:rPr lang="en-US" sz="1200" b="0" i="0" u="sng" strike="noStrike" kern="1200" baseline="0" dirty="0">
                <a:solidFill>
                  <a:schemeClr val="tx1"/>
                </a:solidFill>
                <a:latin typeface="+mn-lt"/>
                <a:ea typeface="+mn-ea"/>
                <a:cs typeface="+mn-cs"/>
              </a:rPr>
              <a:t>Models used: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EAST - </a:t>
            </a:r>
            <a:r>
              <a:rPr lang="en-GB" dirty="0">
                <a:ea typeface="MS Mincho"/>
                <a:cs typeface="Times New Roman" panose="02020603050405020304" pitchFamily="18" charset="0"/>
              </a:rPr>
              <a:t>Combined Kobe plot from a set production models and Stock Reduction Analysis</a:t>
            </a: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WEST - </a:t>
            </a:r>
            <a:r>
              <a:rPr lang="en-GB" dirty="0">
                <a:ea typeface="MS Mincho"/>
                <a:cs typeface="Times New Roman" panose="02020603050405020304" pitchFamily="18" charset="0"/>
              </a:rPr>
              <a:t>Combined Kobe plot two integrated SS3 models</a:t>
            </a:r>
            <a:endParaRPr lang="fr-FR" dirty="0"/>
          </a:p>
          <a:p>
            <a:endParaRPr lang="en-US" sz="1200" b="0" i="0" u="none" strike="noStrike" kern="1200" baseline="0" dirty="0">
              <a:solidFill>
                <a:schemeClr val="tx1"/>
              </a:solidFill>
              <a:latin typeface="+mn-lt"/>
              <a:ea typeface="+mn-ea"/>
              <a:cs typeface="+mn-cs"/>
            </a:endParaRPr>
          </a:p>
          <a:p>
            <a:pPr>
              <a:buFont typeface="Arial" pitchFamily="34" charset="0"/>
              <a:buChar char="•"/>
            </a:pPr>
            <a:r>
              <a:rPr lang="en-US" sz="1200" b="0" i="0" u="none" strike="noStrike" kern="1200" baseline="0" dirty="0">
                <a:solidFill>
                  <a:schemeClr val="tx1"/>
                </a:solidFill>
                <a:latin typeface="+mn-lt"/>
                <a:ea typeface="+mn-ea"/>
                <a:cs typeface="+mn-cs"/>
              </a:rPr>
              <a:t> Last assessment 2016 with estimates of stock status for 2014. </a:t>
            </a:r>
          </a:p>
          <a:p>
            <a:pPr>
              <a:buFont typeface="Arial" pitchFamily="34" charset="0"/>
              <a:buChar char="•"/>
            </a:pPr>
            <a:r>
              <a:rPr lang="en-US" sz="1200" b="0" i="0" u="none" strike="noStrike" kern="1200" baseline="0" dirty="0">
                <a:solidFill>
                  <a:schemeClr val="tx1"/>
                </a:solidFill>
                <a:latin typeface="+mn-lt"/>
                <a:ea typeface="+mn-ea"/>
                <a:cs typeface="+mn-cs"/>
              </a:rPr>
              <a:t> For the East all the scenarios considered for advice using the surplus production models indicated that the stock is overfished (0.27-0.71 BMSY), but overfishing status is uncertain (0.33-2.85 FMSY)</a:t>
            </a:r>
          </a:p>
          <a:p>
            <a:pPr>
              <a:buFont typeface="Arial" pitchFamily="34" charset="0"/>
              <a:buChar char="•"/>
            </a:pPr>
            <a:r>
              <a:rPr lang="en-US" sz="1200" b="0" i="0" u="none" strike="noStrike" kern="1200" baseline="0" dirty="0">
                <a:solidFill>
                  <a:schemeClr val="tx1"/>
                </a:solidFill>
                <a:latin typeface="+mn-lt"/>
                <a:ea typeface="+mn-ea"/>
                <a:cs typeface="+mn-cs"/>
              </a:rPr>
              <a:t> For the West both Stock Synthesis models indicated that the stock is neither overfished nor experiencing overfishing</a:t>
            </a:r>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8</a:t>
            </a:fld>
            <a:endParaRPr lang="en-US"/>
          </a:p>
        </p:txBody>
      </p:sp>
    </p:spTree>
    <p:extLst>
      <p:ext uri="{BB962C8B-B14F-4D97-AF65-F5344CB8AC3E}">
        <p14:creationId xmlns:p14="http://schemas.microsoft.com/office/powerpoint/2010/main" val="2392368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422275" y="1241425"/>
            <a:ext cx="5953125" cy="3349625"/>
          </a:xfrm>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9</a:t>
            </a:fld>
            <a:endParaRPr lang="en-US"/>
          </a:p>
        </p:txBody>
      </p:sp>
    </p:spTree>
    <p:extLst>
      <p:ext uri="{BB962C8B-B14F-4D97-AF65-F5344CB8AC3E}">
        <p14:creationId xmlns:p14="http://schemas.microsoft.com/office/powerpoint/2010/main" val="353729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D26237D-2EB2-4C31-94A4-D178F4A4CA7F}" type="datetime1">
              <a:rPr lang="en-US" smtClean="0"/>
              <a:pPr/>
              <a:t>11/16/2022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2695490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DD6A17-64B9-4A07-91BE-0E45EFA814BA}" type="datetime1">
              <a:rPr lang="en-US" smtClean="0"/>
              <a:pPr/>
              <a:t>11/16/2022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2959768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4B81BA53-D7EE-4BC7-B549-217FAA3BB5CE}" type="datetime1">
              <a:rPr lang="en-US" smtClean="0"/>
              <a:pPr/>
              <a:t>11/16/2022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3943548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2D593ED4-4EAB-4CC5-9766-7D70E098D743}" type="datetime1">
              <a:rPr lang="en-US" smtClean="0"/>
              <a:pPr/>
              <a:t>11/16/2022</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1801745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A0194E-997C-40F1-9D2E-4C00D9D26A77}" type="datetime1">
              <a:rPr lang="en-US" smtClean="0"/>
              <a:pPr/>
              <a:t>11/16/2022</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2279571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F0E428-A204-49A7-A4F0-0DB5185B6007}" type="datetime1">
              <a:rPr lang="en-US" smtClean="0"/>
              <a:pPr/>
              <a:t>11/16/2022</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080081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C8C007-3AC6-4305-ABA2-0487425C2E69}" type="datetime1">
              <a:rPr lang="en-US" smtClean="0"/>
              <a:pPr/>
              <a:t>11/16/2022</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1727176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01F603-C5A5-41B8-8582-C46F41213B34}" type="datetime1">
              <a:rPr lang="en-US" smtClean="0"/>
              <a:pPr/>
              <a:t>11/16/2022</a:t>
            </a:fld>
            <a:endParaRPr lang="en-US"/>
          </a:p>
        </p:txBody>
      </p:sp>
      <p:sp>
        <p:nvSpPr>
          <p:cNvPr id="6" name="Footer Placeholder 5"/>
          <p:cNvSpPr>
            <a:spLocks noGrp="1"/>
          </p:cNvSpPr>
          <p:nvPr>
            <p:ph type="ftr" sz="quarter" idx="11"/>
          </p:nvPr>
        </p:nvSpPr>
        <p:spPr/>
        <p:txBody>
          <a:bodyPr/>
          <a:lstStyle/>
          <a:p>
            <a:r>
              <a:rPr lang="en-US"/>
              <a:t>SCRS Report 2018 - Panel 4</a:t>
            </a:r>
          </a:p>
        </p:txBody>
      </p:sp>
      <p:sp>
        <p:nvSpPr>
          <p:cNvPr id="7" name="Slide Number Placeholder 6"/>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438289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B68831-D9DA-413F-A935-B28B02D6E0A9}" type="datetime1">
              <a:rPr lang="en-US" smtClean="0"/>
              <a:pPr/>
              <a:t>11/16/2022</a:t>
            </a:fld>
            <a:endParaRPr lang="en-US"/>
          </a:p>
        </p:txBody>
      </p:sp>
      <p:sp>
        <p:nvSpPr>
          <p:cNvPr id="8" name="Footer Placeholder 7"/>
          <p:cNvSpPr>
            <a:spLocks noGrp="1"/>
          </p:cNvSpPr>
          <p:nvPr>
            <p:ph type="ftr" sz="quarter" idx="11"/>
          </p:nvPr>
        </p:nvSpPr>
        <p:spPr/>
        <p:txBody>
          <a:bodyPr/>
          <a:lstStyle/>
          <a:p>
            <a:r>
              <a:rPr lang="en-US"/>
              <a:t>SCRS Report 2018 - Panel 4</a:t>
            </a:r>
          </a:p>
        </p:txBody>
      </p:sp>
      <p:sp>
        <p:nvSpPr>
          <p:cNvPr id="9" name="Slide Number Placeholder 8"/>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948359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9BD67A-DA03-4308-B231-F6EE89EC0ED0}" type="datetime1">
              <a:rPr lang="en-US" smtClean="0"/>
              <a:pPr/>
              <a:t>11/16/2022</a:t>
            </a:fld>
            <a:endParaRPr lang="en-US"/>
          </a:p>
        </p:txBody>
      </p:sp>
      <p:sp>
        <p:nvSpPr>
          <p:cNvPr id="4" name="Footer Placeholder 3"/>
          <p:cNvSpPr>
            <a:spLocks noGrp="1"/>
          </p:cNvSpPr>
          <p:nvPr>
            <p:ph type="ftr" sz="quarter" idx="11"/>
          </p:nvPr>
        </p:nvSpPr>
        <p:spPr/>
        <p:txBody>
          <a:bodyPr/>
          <a:lstStyle/>
          <a:p>
            <a:r>
              <a:rPr lang="en-US"/>
              <a:t>SCRS Report 2018 - Panel 4</a:t>
            </a:r>
          </a:p>
        </p:txBody>
      </p:sp>
      <p:sp>
        <p:nvSpPr>
          <p:cNvPr id="5" name="Slide Number Placeholder 4"/>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037425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11/16/2022</a:t>
            </a:fld>
            <a:endParaRPr lang="en-US"/>
          </a:p>
        </p:txBody>
      </p:sp>
      <p:sp>
        <p:nvSpPr>
          <p:cNvPr id="3" name="Footer Placeholder 2"/>
          <p:cNvSpPr>
            <a:spLocks noGrp="1"/>
          </p:cNvSpPr>
          <p:nvPr>
            <p:ph type="ftr" sz="quarter" idx="11"/>
          </p:nvPr>
        </p:nvSpPr>
        <p:spPr/>
        <p:txBody>
          <a:bodyPr/>
          <a:lstStyle/>
          <a:p>
            <a:r>
              <a:rPr lang="en-US"/>
              <a:t>SCRS Report 2018 -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065753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F5BB4379-5CB3-422D-9E3C-0EAE31D36501}" type="datetime1">
              <a:rPr lang="en-US" smtClean="0"/>
              <a:pPr/>
              <a:t>11/16/2022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2605030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021A93-B1C5-4F65-8EA9-2A04F4D2EB46}" type="datetime1">
              <a:rPr lang="en-US" smtClean="0"/>
              <a:pPr/>
              <a:t>11/16/2022</a:t>
            </a:fld>
            <a:endParaRPr lang="en-US"/>
          </a:p>
        </p:txBody>
      </p:sp>
      <p:sp>
        <p:nvSpPr>
          <p:cNvPr id="6" name="Footer Placeholder 5"/>
          <p:cNvSpPr>
            <a:spLocks noGrp="1"/>
          </p:cNvSpPr>
          <p:nvPr>
            <p:ph type="ftr" sz="quarter" idx="11"/>
          </p:nvPr>
        </p:nvSpPr>
        <p:spPr/>
        <p:txBody>
          <a:bodyPr/>
          <a:lstStyle/>
          <a:p>
            <a:r>
              <a:rPr lang="en-US"/>
              <a:t>SCRS Report 2018 - Panel 4</a:t>
            </a:r>
          </a:p>
        </p:txBody>
      </p:sp>
      <p:sp>
        <p:nvSpPr>
          <p:cNvPr id="7" name="Slide Number Placeholder 6"/>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05504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B8E574-9227-4A21-A4C0-44B479E884CB}" type="datetime1">
              <a:rPr lang="en-US" smtClean="0"/>
              <a:pPr/>
              <a:t>11/16/2022</a:t>
            </a:fld>
            <a:endParaRPr lang="en-US"/>
          </a:p>
        </p:txBody>
      </p:sp>
      <p:sp>
        <p:nvSpPr>
          <p:cNvPr id="6" name="Footer Placeholder 5"/>
          <p:cNvSpPr>
            <a:spLocks noGrp="1"/>
          </p:cNvSpPr>
          <p:nvPr>
            <p:ph type="ftr" sz="quarter" idx="11"/>
          </p:nvPr>
        </p:nvSpPr>
        <p:spPr/>
        <p:txBody>
          <a:bodyPr/>
          <a:lstStyle/>
          <a:p>
            <a:r>
              <a:rPr lang="en-US"/>
              <a:t>SCRS Report 2018 - Panel 4</a:t>
            </a:r>
          </a:p>
        </p:txBody>
      </p:sp>
      <p:sp>
        <p:nvSpPr>
          <p:cNvPr id="7" name="Slide Number Placeholder 6"/>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1278421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E9472-9EC8-43CD-BB2D-130EE883A2C4}" type="datetime1">
              <a:rPr lang="en-US" smtClean="0"/>
              <a:pPr/>
              <a:t>11/16/2022</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673220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0293CE-C8F5-4ADF-9CE9-1C1582B522B9}" type="datetime1">
              <a:rPr lang="en-US" smtClean="0"/>
              <a:pPr/>
              <a:t>11/16/2022</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4033872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5A0194E-997C-40F1-9D2E-4C00D9D26A77}" type="datetime1">
              <a:rPr lang="en-US" smtClean="0"/>
              <a:pPr/>
              <a:t>11/16/2022</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24761464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8F0E428-A204-49A7-A4F0-0DB5185B6007}" type="datetime1">
              <a:rPr lang="en-US" smtClean="0"/>
              <a:pPr/>
              <a:t>11/16/2022</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2202203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BC8C007-3AC6-4305-ABA2-0487425C2E69}" type="datetime1">
              <a:rPr lang="en-US" smtClean="0"/>
              <a:pPr/>
              <a:t>11/16/2022</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564571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01F603-C5A5-41B8-8582-C46F41213B34}" type="datetime1">
              <a:rPr lang="en-US" smtClean="0"/>
              <a:pPr/>
              <a:t>11/16/2022</a:t>
            </a:fld>
            <a:endParaRPr lang="en-US"/>
          </a:p>
        </p:txBody>
      </p:sp>
      <p:sp>
        <p:nvSpPr>
          <p:cNvPr id="6" name="Footer Placeholder 5"/>
          <p:cNvSpPr>
            <a:spLocks noGrp="1"/>
          </p:cNvSpPr>
          <p:nvPr>
            <p:ph type="ftr" sz="quarter" idx="11"/>
          </p:nvPr>
        </p:nvSpPr>
        <p:spPr/>
        <p:txBody>
          <a:bodyPr/>
          <a:lstStyle/>
          <a:p>
            <a:r>
              <a:rPr lang="en-US"/>
              <a:t>SCRS Report 2018 - Panel 4</a:t>
            </a:r>
          </a:p>
        </p:txBody>
      </p:sp>
      <p:sp>
        <p:nvSpPr>
          <p:cNvPr id="7" name="Slide Number Placeholder 6"/>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8107752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B68831-D9DA-413F-A935-B28B02D6E0A9}" type="datetime1">
              <a:rPr lang="en-US" smtClean="0"/>
              <a:pPr/>
              <a:t>11/16/2022</a:t>
            </a:fld>
            <a:endParaRPr lang="en-US"/>
          </a:p>
        </p:txBody>
      </p:sp>
      <p:sp>
        <p:nvSpPr>
          <p:cNvPr id="8" name="Footer Placeholder 7"/>
          <p:cNvSpPr>
            <a:spLocks noGrp="1"/>
          </p:cNvSpPr>
          <p:nvPr>
            <p:ph type="ftr" sz="quarter" idx="11"/>
          </p:nvPr>
        </p:nvSpPr>
        <p:spPr/>
        <p:txBody>
          <a:bodyPr/>
          <a:lstStyle/>
          <a:p>
            <a:r>
              <a:rPr lang="en-US"/>
              <a:t>SCRS Report 2018 - Panel 4</a:t>
            </a:r>
          </a:p>
        </p:txBody>
      </p:sp>
      <p:sp>
        <p:nvSpPr>
          <p:cNvPr id="9" name="Slide Number Placeholder 8"/>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2238846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9BD67A-DA03-4308-B231-F6EE89EC0ED0}" type="datetime1">
              <a:rPr lang="en-US" smtClean="0"/>
              <a:pPr/>
              <a:t>11/16/2022</a:t>
            </a:fld>
            <a:endParaRPr lang="en-US"/>
          </a:p>
        </p:txBody>
      </p:sp>
      <p:sp>
        <p:nvSpPr>
          <p:cNvPr id="4" name="Footer Placeholder 3"/>
          <p:cNvSpPr>
            <a:spLocks noGrp="1"/>
          </p:cNvSpPr>
          <p:nvPr>
            <p:ph type="ftr" sz="quarter" idx="11"/>
          </p:nvPr>
        </p:nvSpPr>
        <p:spPr/>
        <p:txBody>
          <a:bodyPr/>
          <a:lstStyle/>
          <a:p>
            <a:r>
              <a:rPr lang="en-US"/>
              <a:t>SCRS Report 2018 - Panel 4</a:t>
            </a:r>
          </a:p>
        </p:txBody>
      </p:sp>
      <p:sp>
        <p:nvSpPr>
          <p:cNvPr id="5" name="Slide Number Placeholder 4"/>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219348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85AB66-5A47-46C3-83B4-D76065A7E2AE}" type="datetime1">
              <a:rPr lang="en-US" smtClean="0"/>
              <a:pPr/>
              <a:t>11/16/2022</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23715501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11/16/2022</a:t>
            </a:fld>
            <a:endParaRPr lang="en-US"/>
          </a:p>
        </p:txBody>
      </p:sp>
      <p:sp>
        <p:nvSpPr>
          <p:cNvPr id="3" name="Footer Placeholder 2"/>
          <p:cNvSpPr>
            <a:spLocks noGrp="1"/>
          </p:cNvSpPr>
          <p:nvPr>
            <p:ph type="ftr" sz="quarter" idx="11"/>
          </p:nvPr>
        </p:nvSpPr>
        <p:spPr/>
        <p:txBody>
          <a:bodyPr/>
          <a:lstStyle/>
          <a:p>
            <a:r>
              <a:rPr lang="en-US"/>
              <a:t>SCRS Report 2018 -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243087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E021A93-B1C5-4F65-8EA9-2A04F4D2EB46}" type="datetime1">
              <a:rPr lang="en-US" smtClean="0"/>
              <a:pPr/>
              <a:t>11/16/2022</a:t>
            </a:fld>
            <a:endParaRPr lang="en-US"/>
          </a:p>
        </p:txBody>
      </p:sp>
      <p:sp>
        <p:nvSpPr>
          <p:cNvPr id="6" name="Footer Placeholder 5"/>
          <p:cNvSpPr>
            <a:spLocks noGrp="1"/>
          </p:cNvSpPr>
          <p:nvPr>
            <p:ph type="ftr" sz="quarter" idx="11"/>
          </p:nvPr>
        </p:nvSpPr>
        <p:spPr/>
        <p:txBody>
          <a:bodyPr/>
          <a:lstStyle/>
          <a:p>
            <a:r>
              <a:rPr lang="en-US"/>
              <a:t>SCRS Report 2018 - Panel 4</a:t>
            </a:r>
          </a:p>
        </p:txBody>
      </p:sp>
      <p:sp>
        <p:nvSpPr>
          <p:cNvPr id="7" name="Slide Number Placeholder 6"/>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2980691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B8E574-9227-4A21-A4C0-44B479E884CB}" type="datetime1">
              <a:rPr lang="en-US" smtClean="0"/>
              <a:pPr/>
              <a:t>11/16/2022</a:t>
            </a:fld>
            <a:endParaRPr lang="en-US"/>
          </a:p>
        </p:txBody>
      </p:sp>
      <p:sp>
        <p:nvSpPr>
          <p:cNvPr id="6" name="Footer Placeholder 5"/>
          <p:cNvSpPr>
            <a:spLocks noGrp="1"/>
          </p:cNvSpPr>
          <p:nvPr>
            <p:ph type="ftr" sz="quarter" idx="11"/>
          </p:nvPr>
        </p:nvSpPr>
        <p:spPr/>
        <p:txBody>
          <a:bodyPr/>
          <a:lstStyle/>
          <a:p>
            <a:r>
              <a:rPr lang="en-US"/>
              <a:t>SCRS Report 2018 - Panel 4</a:t>
            </a:r>
          </a:p>
        </p:txBody>
      </p:sp>
      <p:sp>
        <p:nvSpPr>
          <p:cNvPr id="7" name="Slide Number Placeholder 6"/>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18134395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3DE9472-9EC8-43CD-BB2D-130EE883A2C4}" type="datetime1">
              <a:rPr lang="en-US" smtClean="0"/>
              <a:pPr/>
              <a:t>11/16/2022</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17049734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0293CE-C8F5-4ADF-9CE9-1C1582B522B9}" type="datetime1">
              <a:rPr lang="en-US" smtClean="0"/>
              <a:pPr/>
              <a:t>11/16/2022</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2455826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97E0307-B85C-446A-8EF0-0407D435D787}" type="datetimeFigureOut">
              <a:rPr lang="en-US" dirty="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0886990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AA39ACE-9343-4EBE-B5CA-AEA240A1DC53}" type="datetimeFigureOut">
              <a:rPr lang="en-US" dirty="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680750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00F7B-89C5-4DF7-A309-6263220147D4}" type="datetimeFigureOut">
              <a:rPr lang="en-US" dirty="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770905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49C95DE-FD64-4606-AE61-EC1136867CC6}" type="datetimeFigureOut">
              <a:rPr lang="en-US" dirty="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7533213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DEB0BBD-30FE-4CF1-900A-0C45149F8AF8}" type="datetimeFigureOut">
              <a:rPr lang="en-US" dirty="0"/>
              <a:t>11/16/2022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58536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4D87C1B-E77D-409F-A0CF-8C494D9BD5E8}" type="datetime1">
              <a:rPr lang="en-US" smtClean="0"/>
              <a:pPr/>
              <a:t>11/16/2022</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362537413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1A5F7F-3E81-4C65-A4D1-CB62D5B9DB91}" type="datetimeFigureOut">
              <a:rPr lang="en-US" dirty="0"/>
              <a:t>11/16/2022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389303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77ECC86-1672-4627-AEFE-EC5485C73905}" type="datetimeFigureOut">
              <a:rPr lang="en-US" dirty="0"/>
              <a:t>11/16/2022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1390056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DCB01F-D966-4C62-B900-0BE008A90C98}" type="datetimeFigureOut">
              <a:rPr lang="en-US" dirty="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4755985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E73A0EA-7DC7-4964-BB97-B173EF3B859A}" type="datetimeFigureOut">
              <a:rPr lang="en-US" dirty="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78616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BD862E7-95FA-4FC4-9EC5-DDBFA8DC7417}" type="datetimeFigureOut">
              <a:rPr lang="en-US" dirty="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027968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B987F2-A784-4F72-BB57-0E9EACDE722E}" type="datetimeFigureOut">
              <a:rPr lang="en-US" dirty="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9843930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0BBD51E-4B19-444E-85C0-DBD7EB6263F4}" type="datetimeFigureOut">
              <a:rPr lang="en-US" dirty="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7069941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D7255A-4AD5-4D3E-9A0A-689DA3BA976C}" type="datetimeFigureOut">
              <a:rPr lang="en-US" dirty="0"/>
              <a:t>11/16/2022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5803259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EE0AD15-87AC-45B2-9EE5-8D165AF83CD7}" type="datetimeFigureOut">
              <a:rPr lang="en-US" dirty="0"/>
              <a:t>11/16/2022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279269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FCC40CCD-F0D6-4CC2-A4C8-2D7D0D875F02}" type="datetimeFigureOut">
              <a:rPr lang="en-US" dirty="0"/>
              <a:t>11/16/2022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4241567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82371129-F7EA-4A15-9DBB-728E32B9D609}" type="datetime1">
              <a:rPr lang="en-US" smtClean="0"/>
              <a:pPr/>
              <a:t>11/16/2022</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8775397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CFE2CC-454D-4466-AC55-B86DA0A87BAE}" type="datetimeFigureOut">
              <a:rPr lang="en-US" dirty="0"/>
              <a:t>11/16/2022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025109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B647B1BF-4039-460D-A637-65428CBD720E}" type="datetimeFigureOut">
              <a:rPr lang="en-US" dirty="0"/>
              <a:t>11/16/2022</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75336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DDEAFCAF-EDB5-40F9-8A49-739E8AFA748A}" type="datetime1">
              <a:rPr lang="en-US" smtClean="0"/>
              <a:pPr/>
              <a:t>11/16/2022</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2465513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9B2C77CA-8B6B-4E32-92D7-81A314F92ACC}" type="datetime1">
              <a:rPr lang="en-US" smtClean="0"/>
              <a:pPr/>
              <a:t>11/16/2022</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1766329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46EB2F1C-D852-4CB1-A1A5-3741028C9FF8}" type="datetime1">
              <a:rPr lang="en-US" smtClean="0"/>
              <a:pPr/>
              <a:t>11/16/2022</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15760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E4448F55-63AC-4C88-B072-A4A3D989CFA4}" type="datetime1">
              <a:rPr lang="en-US" smtClean="0"/>
              <a:pPr/>
              <a:t>11/16/2022</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r>
              <a:rPr lang="en-US"/>
              <a:t>SCRS Report 2018 - Panel 4</a:t>
            </a:r>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4122728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image" Target="../media/image3.png"/><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6"/>
            <a:ext cx="10515600" cy="383562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6462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72"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492874"/>
            <a:ext cx="12192000" cy="36512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2" name="Title Placeholder 1"/>
          <p:cNvSpPr>
            <a:spLocks noGrp="1"/>
          </p:cNvSpPr>
          <p:nvPr>
            <p:ph type="title"/>
          </p:nvPr>
        </p:nvSpPr>
        <p:spPr>
          <a:xfrm>
            <a:off x="838200" y="856984"/>
            <a:ext cx="10515600" cy="8337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481759"/>
            <a:ext cx="2743200" cy="365125"/>
          </a:xfrm>
          <a:prstGeom prst="rect">
            <a:avLst/>
          </a:prstGeom>
        </p:spPr>
        <p:txBody>
          <a:bodyPr vert="horz" lIns="91440" tIns="45720" rIns="91440" bIns="45720" rtlCol="0" anchor="ctr"/>
          <a:lstStyle>
            <a:lvl1pPr algn="l">
              <a:defRPr sz="1200">
                <a:solidFill>
                  <a:schemeClr val="bg1"/>
                </a:solidFill>
              </a:defRPr>
            </a:lvl1pPr>
          </a:lstStyle>
          <a:p>
            <a:fld id="{E1BAED71-AB84-446F-8050-F5C6D54E382C}" type="datetime1">
              <a:rPr lang="en-US" smtClean="0"/>
              <a:pPr/>
              <a:t>11/16/2022</a:t>
            </a:fld>
            <a:endParaRPr lang="en-US"/>
          </a:p>
        </p:txBody>
      </p:sp>
      <p:sp>
        <p:nvSpPr>
          <p:cNvPr id="5" name="Footer Placeholder 4"/>
          <p:cNvSpPr>
            <a:spLocks noGrp="1"/>
          </p:cNvSpPr>
          <p:nvPr>
            <p:ph type="ftr" sz="quarter" idx="3"/>
          </p:nvPr>
        </p:nvSpPr>
        <p:spPr>
          <a:xfrm>
            <a:off x="4038600" y="6481759"/>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SCRS Report 2018 - Panel 4</a:t>
            </a:r>
            <a:endParaRPr lang="en-US" dirty="0"/>
          </a:p>
        </p:txBody>
      </p:sp>
      <p:sp>
        <p:nvSpPr>
          <p:cNvPr id="6" name="Slide Number Placeholder 5"/>
          <p:cNvSpPr>
            <a:spLocks noGrp="1"/>
          </p:cNvSpPr>
          <p:nvPr>
            <p:ph type="sldNum" sz="quarter" idx="4"/>
          </p:nvPr>
        </p:nvSpPr>
        <p:spPr>
          <a:xfrm>
            <a:off x="8610600" y="6481759"/>
            <a:ext cx="2743200" cy="365125"/>
          </a:xfrm>
          <a:prstGeom prst="rect">
            <a:avLst/>
          </a:prstGeom>
        </p:spPr>
        <p:txBody>
          <a:bodyPr vert="horz" lIns="91440" tIns="45720" rIns="91440" bIns="45720" rtlCol="0" anchor="ctr"/>
          <a:lstStyle>
            <a:lvl1pPr algn="r">
              <a:defRPr sz="1200">
                <a:solidFill>
                  <a:schemeClr val="bg1"/>
                </a:solidFill>
              </a:defRPr>
            </a:lvl1pPr>
          </a:lstStyle>
          <a:p>
            <a:fld id="{550BDC99-089A-42AC-9981-69659C08CC3B}" type="slidenum">
              <a:rPr lang="en-US" smtClean="0"/>
              <a:pPr/>
              <a:t>‹#›</a:t>
            </a:fld>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13874"/>
            <a:ext cx="12192000" cy="870857"/>
          </a:xfrm>
          <a:prstGeom prst="rect">
            <a:avLst/>
          </a:prstGeom>
        </p:spPr>
      </p:pic>
    </p:spTree>
    <p:extLst>
      <p:ext uri="{BB962C8B-B14F-4D97-AF65-F5344CB8AC3E}">
        <p14:creationId xmlns:p14="http://schemas.microsoft.com/office/powerpoint/2010/main" val="115562421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49110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11/16/2022</a:t>
            </a:fld>
            <a:endParaRPr lang="en-US" dirty="0"/>
          </a:p>
        </p:txBody>
      </p:sp>
      <p:sp>
        <p:nvSpPr>
          <p:cNvPr id="5" name="Footer Placeholder 4"/>
          <p:cNvSpPr>
            <a:spLocks noGrp="1"/>
          </p:cNvSpPr>
          <p:nvPr>
            <p:ph type="ftr" sz="quarter" idx="3"/>
          </p:nvPr>
        </p:nvSpPr>
        <p:spPr>
          <a:xfrm>
            <a:off x="4038600" y="659226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49110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21E0A0C2-7FFF-494B-A24B-C9A2E97BB7ED}"/>
              </a:ext>
            </a:extLst>
          </p:cNvPr>
          <p:cNvSpPr/>
          <p:nvPr userDrawn="1"/>
        </p:nvSpPr>
        <p:spPr>
          <a:xfrm>
            <a:off x="0" y="6501009"/>
            <a:ext cx="12192000" cy="36512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pic>
        <p:nvPicPr>
          <p:cNvPr id="8" name="Picture 7">
            <a:extLst>
              <a:ext uri="{FF2B5EF4-FFF2-40B4-BE49-F238E27FC236}">
                <a16:creationId xmlns:a16="http://schemas.microsoft.com/office/drawing/2014/main" id="{43420DA5-570A-4FBD-BFF2-562495F67431}"/>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0" y="-13874"/>
            <a:ext cx="12192000" cy="870857"/>
          </a:xfrm>
          <a:prstGeom prst="rect">
            <a:avLst/>
          </a:prstGeom>
        </p:spPr>
      </p:pic>
    </p:spTree>
    <p:extLst>
      <p:ext uri="{BB962C8B-B14F-4D97-AF65-F5344CB8AC3E}">
        <p14:creationId xmlns:p14="http://schemas.microsoft.com/office/powerpoint/2010/main" val="166664464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0EF52CC-F3D9-41D4-BCE4-C208E61A3F31}" type="datetimeFigureOut">
              <a:rPr lang="en-US" dirty="0"/>
              <a:t>11/16/2022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286915698"/>
      </p:ext>
    </p:extLst>
  </p:cSld>
  <p:clrMap bg1="dk1" tx1="lt1" bg2="dk2"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5.xml"/><Relationship Id="rId5" Type="http://schemas.openxmlformats.org/officeDocument/2006/relationships/image" Target="../media/image8.gif"/><Relationship Id="rId4"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7.xml"/><Relationship Id="rId1" Type="http://schemas.openxmlformats.org/officeDocument/2006/relationships/slideLayout" Target="../slideLayouts/slideLayout30.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31.emf"/></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33.emf"/></Relationships>
</file>

<file path=ppt/slides/_rels/slide2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30.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5.xml"/><Relationship Id="rId4" Type="http://schemas.openxmlformats.org/officeDocument/2006/relationships/image" Target="../media/image10.sv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40.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1.xml"/><Relationship Id="rId1" Type="http://schemas.openxmlformats.org/officeDocument/2006/relationships/slideLayout" Target="../slideLayouts/slideLayout30.xml"/><Relationship Id="rId5" Type="http://schemas.openxmlformats.org/officeDocument/2006/relationships/image" Target="../media/image44.emf"/><Relationship Id="rId4" Type="http://schemas.openxmlformats.org/officeDocument/2006/relationships/image" Target="../media/image43.emf"/></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30.xml"/><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7.xml"/><Relationship Id="rId1" Type="http://schemas.openxmlformats.org/officeDocument/2006/relationships/slideLayout" Target="../slideLayouts/slideLayout30.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4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3.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59.emf"/><Relationship Id="rId7" Type="http://schemas.openxmlformats.org/officeDocument/2006/relationships/image" Target="../media/image63.emf"/><Relationship Id="rId2" Type="http://schemas.openxmlformats.org/officeDocument/2006/relationships/notesSlide" Target="../notesSlides/notesSlide46.xml"/><Relationship Id="rId1" Type="http://schemas.openxmlformats.org/officeDocument/2006/relationships/slideLayout" Target="../slideLayouts/slideLayout30.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714A490C-59B4-40B4-B883-470F0BF24776}" type="datetime1">
              <a:rPr lang="en-US" smtClean="0"/>
              <a:pPr/>
              <a:t>11/16/2022</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1</a:t>
            </a:fld>
            <a:endParaRPr lang="en-US"/>
          </a:p>
        </p:txBody>
      </p:sp>
      <p:sp>
        <p:nvSpPr>
          <p:cNvPr id="11" name="Footer Placeholder 4">
            <a:extLst>
              <a:ext uri="{FF2B5EF4-FFF2-40B4-BE49-F238E27FC236}">
                <a16:creationId xmlns:a16="http://schemas.microsoft.com/office/drawing/2014/main" id="{B068BD7C-E3FB-4B50-8DE0-23781CB7CF5C}"/>
              </a:ext>
            </a:extLst>
          </p:cNvPr>
          <p:cNvSpPr>
            <a:spLocks noGrp="1"/>
          </p:cNvSpPr>
          <p:nvPr>
            <p:ph type="ftr" sz="quarter" idx="11"/>
          </p:nvPr>
        </p:nvSpPr>
        <p:spPr>
          <a:xfrm>
            <a:off x="4552950" y="6501009"/>
            <a:ext cx="3086100" cy="365125"/>
          </a:xfrm>
        </p:spPr>
        <p:txBody>
          <a:bodyPr/>
          <a:lstStyle/>
          <a:p>
            <a:r>
              <a:rPr lang="en-US" dirty="0"/>
              <a:t>SCRS Report 2021 - Panel 4</a:t>
            </a:r>
          </a:p>
        </p:txBody>
      </p:sp>
      <p:pic>
        <p:nvPicPr>
          <p:cNvPr id="16" name="Picture 2" descr="https://www.iccat.int/Images/species/BUM.gif">
            <a:extLst>
              <a:ext uri="{FF2B5EF4-FFF2-40B4-BE49-F238E27FC236}">
                <a16:creationId xmlns:a16="http://schemas.microsoft.com/office/drawing/2014/main" id="{88077E26-48E2-4794-B023-24BD3CFC1C26}"/>
              </a:ext>
            </a:extLst>
          </p:cNvPr>
          <p:cNvPicPr>
            <a:picLocks noChangeAspect="1" noChangeArrowheads="1"/>
          </p:cNvPicPr>
          <p:nvPr/>
        </p:nvPicPr>
        <p:blipFill>
          <a:blip r:embed="rId3" cstate="print"/>
          <a:srcRect/>
          <a:stretch>
            <a:fillRect/>
          </a:stretch>
        </p:blipFill>
        <p:spPr bwMode="auto">
          <a:xfrm>
            <a:off x="7608168" y="1916832"/>
            <a:ext cx="3585446" cy="1535805"/>
          </a:xfrm>
          <a:prstGeom prst="rect">
            <a:avLst/>
          </a:prstGeom>
          <a:noFill/>
        </p:spPr>
      </p:pic>
      <p:pic>
        <p:nvPicPr>
          <p:cNvPr id="17" name="Picture 4" descr="https://www.iccat.int/Images/species/sai1.GIF">
            <a:extLst>
              <a:ext uri="{FF2B5EF4-FFF2-40B4-BE49-F238E27FC236}">
                <a16:creationId xmlns:a16="http://schemas.microsoft.com/office/drawing/2014/main" id="{FA9D74C6-22D8-4C14-B5FE-425D3D5C218D}"/>
              </a:ext>
            </a:extLst>
          </p:cNvPr>
          <p:cNvPicPr>
            <a:picLocks noChangeAspect="1" noChangeArrowheads="1"/>
          </p:cNvPicPr>
          <p:nvPr/>
        </p:nvPicPr>
        <p:blipFill>
          <a:blip r:embed="rId4" cstate="print"/>
          <a:srcRect/>
          <a:stretch>
            <a:fillRect/>
          </a:stretch>
        </p:blipFill>
        <p:spPr bwMode="auto">
          <a:xfrm>
            <a:off x="7824192" y="3212976"/>
            <a:ext cx="3375375" cy="1800200"/>
          </a:xfrm>
          <a:prstGeom prst="rect">
            <a:avLst/>
          </a:prstGeom>
          <a:noFill/>
        </p:spPr>
      </p:pic>
      <p:pic>
        <p:nvPicPr>
          <p:cNvPr id="18" name="Picture 5" descr="https://www.iccat.int/Images/species/WHM.gif">
            <a:extLst>
              <a:ext uri="{FF2B5EF4-FFF2-40B4-BE49-F238E27FC236}">
                <a16:creationId xmlns:a16="http://schemas.microsoft.com/office/drawing/2014/main" id="{5A20707F-1355-42A5-B6F2-5BABE36E44D6}"/>
              </a:ext>
            </a:extLst>
          </p:cNvPr>
          <p:cNvPicPr>
            <a:picLocks noChangeAspect="1" noChangeArrowheads="1"/>
          </p:cNvPicPr>
          <p:nvPr/>
        </p:nvPicPr>
        <p:blipFill>
          <a:blip r:embed="rId5" cstate="print"/>
          <a:srcRect/>
          <a:stretch>
            <a:fillRect/>
          </a:stretch>
        </p:blipFill>
        <p:spPr bwMode="auto">
          <a:xfrm>
            <a:off x="7896200" y="4797152"/>
            <a:ext cx="3362156" cy="1440160"/>
          </a:xfrm>
          <a:prstGeom prst="rect">
            <a:avLst/>
          </a:prstGeom>
          <a:noFill/>
        </p:spPr>
      </p:pic>
      <p:sp>
        <p:nvSpPr>
          <p:cNvPr id="2" name="Subtitle 4">
            <a:extLst>
              <a:ext uri="{FF2B5EF4-FFF2-40B4-BE49-F238E27FC236}">
                <a16:creationId xmlns:a16="http://schemas.microsoft.com/office/drawing/2014/main" id="{B288AC45-4844-BA21-4441-EFE67423F604}"/>
              </a:ext>
            </a:extLst>
          </p:cNvPr>
          <p:cNvSpPr txBox="1">
            <a:spLocks/>
          </p:cNvSpPr>
          <p:nvPr/>
        </p:nvSpPr>
        <p:spPr>
          <a:xfrm>
            <a:off x="1055440" y="2492896"/>
            <a:ext cx="5184575" cy="3669848"/>
          </a:xfrm>
          <a:prstGeom prst="rect">
            <a:avLst/>
          </a:prstGeom>
          <a:gradFill rotWithShape="1">
            <a:gsLst>
              <a:gs pos="0">
                <a:schemeClr val="dk1">
                  <a:tint val="50000"/>
                  <a:satMod val="300000"/>
                  <a:alpha val="50000"/>
                </a:schemeClr>
              </a:gs>
              <a:gs pos="0">
                <a:schemeClr val="dk1">
                  <a:tint val="37000"/>
                  <a:satMod val="300000"/>
                  <a:alpha val="50000"/>
                </a:schemeClr>
              </a:gs>
              <a:gs pos="100000">
                <a:schemeClr val="dk1">
                  <a:tint val="15000"/>
                  <a:satMod val="350000"/>
                </a:schemeClr>
              </a:gs>
            </a:gsLst>
            <a:lin ang="5400000" scaled="0"/>
          </a:gradFill>
          <a:effectLst>
            <a:outerShdw blurRad="57150" dist="38100" dir="5400000" algn="ctr" rotWithShape="0">
              <a:schemeClr val="dk1">
                <a:shade val="9000"/>
                <a:satMod val="105000"/>
                <a:alpha val="48000"/>
              </a:schemeClr>
            </a:outerShdw>
            <a:softEdge rad="127000"/>
          </a:effectLst>
        </p:spPr>
        <p:style>
          <a:lnRef idx="1">
            <a:schemeClr val="dk1"/>
          </a:lnRef>
          <a:fillRef idx="2">
            <a:schemeClr val="dk1"/>
          </a:fillRef>
          <a:effectRef idx="1">
            <a:schemeClr val="dk1"/>
          </a:effectRef>
          <a:fontRef idx="minor">
            <a:schemeClr val="dk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None/>
            </a:pPr>
            <a:r>
              <a:rPr lang="en-US" sz="3600" b="1" dirty="0">
                <a:solidFill>
                  <a:schemeClr val="tx1"/>
                </a:solidFill>
                <a:latin typeface="Cambria" panose="02040503050406030204" pitchFamily="18" charset="0"/>
              </a:rPr>
              <a:t>Swordfish</a:t>
            </a:r>
          </a:p>
          <a:p>
            <a:pPr marL="0" indent="0" algn="ctr">
              <a:buNone/>
            </a:pPr>
            <a:r>
              <a:rPr lang="en-US" sz="3600" b="1" dirty="0">
                <a:solidFill>
                  <a:schemeClr val="tx1"/>
                </a:solidFill>
                <a:latin typeface="Cambria" panose="02040503050406030204" pitchFamily="18" charset="0"/>
              </a:rPr>
              <a:t>Billfishes</a:t>
            </a:r>
          </a:p>
          <a:p>
            <a:pPr marL="0" indent="0" algn="ctr">
              <a:buNone/>
            </a:pPr>
            <a:r>
              <a:rPr lang="en-US" sz="3600" b="1" dirty="0">
                <a:solidFill>
                  <a:schemeClr val="tx1"/>
                </a:solidFill>
                <a:latin typeface="Cambria" panose="02040503050406030204" pitchFamily="18" charset="0"/>
              </a:rPr>
              <a:t>Sharks</a:t>
            </a:r>
          </a:p>
          <a:p>
            <a:pPr marL="0" indent="0" algn="ctr">
              <a:buNone/>
            </a:pPr>
            <a:r>
              <a:rPr lang="en-US" sz="3600" b="1" dirty="0">
                <a:solidFill>
                  <a:schemeClr val="tx1"/>
                </a:solidFill>
                <a:latin typeface="Cambria" panose="02040503050406030204" pitchFamily="18" charset="0"/>
              </a:rPr>
              <a:t>Small tunas</a:t>
            </a:r>
          </a:p>
        </p:txBody>
      </p:sp>
      <p:sp>
        <p:nvSpPr>
          <p:cNvPr id="3" name="Title 3">
            <a:extLst>
              <a:ext uri="{FF2B5EF4-FFF2-40B4-BE49-F238E27FC236}">
                <a16:creationId xmlns:a16="http://schemas.microsoft.com/office/drawing/2014/main" id="{4B9920C1-0A9E-5824-4EE0-4E6C828DB9DE}"/>
              </a:ext>
            </a:extLst>
          </p:cNvPr>
          <p:cNvSpPr txBox="1">
            <a:spLocks/>
          </p:cNvSpPr>
          <p:nvPr/>
        </p:nvSpPr>
        <p:spPr>
          <a:xfrm>
            <a:off x="1919536" y="548680"/>
            <a:ext cx="8099534" cy="1600200"/>
          </a:xfrm>
          <a:prstGeom prst="rect">
            <a:avLst/>
          </a:prstGeom>
          <a:gradFill rotWithShape="1">
            <a:gsLst>
              <a:gs pos="0">
                <a:schemeClr val="accent1">
                  <a:tint val="70000"/>
                  <a:satMod val="130000"/>
                </a:schemeClr>
              </a:gs>
              <a:gs pos="43000">
                <a:schemeClr val="accent1">
                  <a:tint val="44000"/>
                  <a:satMod val="165000"/>
                </a:schemeClr>
              </a:gs>
              <a:gs pos="93000">
                <a:schemeClr val="accent1">
                  <a:tint val="15000"/>
                  <a:satMod val="165000"/>
                </a:schemeClr>
              </a:gs>
              <a:gs pos="100000">
                <a:schemeClr val="accent1">
                  <a:tint val="5000"/>
                  <a:satMod val="250000"/>
                </a:schemeClr>
              </a:gs>
            </a:gsLst>
            <a:lin ang="5400000" scaled="0"/>
          </a:gradFill>
          <a:effectLst>
            <a:glow rad="101600">
              <a:schemeClr val="accent1">
                <a:satMod val="175000"/>
                <a:alpha val="40000"/>
              </a:schemeClr>
            </a:glow>
            <a:softEdge rad="127000"/>
          </a:effectLst>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en-US" sz="3600" b="1" dirty="0">
                <a:solidFill>
                  <a:schemeClr val="tx1"/>
                </a:solidFill>
                <a:latin typeface="Cambria" panose="02040503050406030204" pitchFamily="18" charset="0"/>
              </a:rPr>
              <a:t>SCRS Report 2022 – </a:t>
            </a:r>
            <a:r>
              <a:rPr lang="en-US" sz="3600" b="1" u="sng" dirty="0">
                <a:solidFill>
                  <a:schemeClr val="tx1"/>
                </a:solidFill>
                <a:latin typeface="Cambria" panose="02040503050406030204" pitchFamily="18" charset="0"/>
              </a:rPr>
              <a:t>PANEL 4</a:t>
            </a:r>
          </a:p>
        </p:txBody>
      </p:sp>
    </p:spTree>
    <p:extLst>
      <p:ext uri="{BB962C8B-B14F-4D97-AF65-F5344CB8AC3E}">
        <p14:creationId xmlns:p14="http://schemas.microsoft.com/office/powerpoint/2010/main" val="1335806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8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A85AF8-8846-4739-8927-81FE832E7CF8}"/>
              </a:ext>
            </a:extLst>
          </p:cNvPr>
          <p:cNvPicPr>
            <a:picLocks noChangeAspect="1"/>
          </p:cNvPicPr>
          <p:nvPr/>
        </p:nvPicPr>
        <p:blipFill>
          <a:blip r:embed="rId2"/>
          <a:stretch>
            <a:fillRect/>
          </a:stretch>
        </p:blipFill>
        <p:spPr>
          <a:xfrm>
            <a:off x="0" y="0"/>
            <a:ext cx="12192000" cy="1614488"/>
          </a:xfrm>
          <a:prstGeom prst="rect">
            <a:avLst/>
          </a:prstGeom>
        </p:spPr>
      </p:pic>
      <p:sp>
        <p:nvSpPr>
          <p:cNvPr id="3" name="Rectangle 2">
            <a:extLst>
              <a:ext uri="{FF2B5EF4-FFF2-40B4-BE49-F238E27FC236}">
                <a16:creationId xmlns:a16="http://schemas.microsoft.com/office/drawing/2014/main" id="{E50C3836-AA63-4C62-972A-3922EEC096DB}"/>
              </a:ext>
            </a:extLst>
          </p:cNvPr>
          <p:cNvSpPr/>
          <p:nvPr/>
        </p:nvSpPr>
        <p:spPr>
          <a:xfrm>
            <a:off x="2174600" y="889617"/>
            <a:ext cx="8643135" cy="584775"/>
          </a:xfrm>
          <a:prstGeom prst="rect">
            <a:avLst/>
          </a:prstGeom>
          <a:solidFill>
            <a:schemeClr val="bg1"/>
          </a:solidFill>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Enhanced Billfish Research </a:t>
            </a:r>
            <a:r>
              <a:rPr kumimoji="0" lang="en-US" sz="3200" b="0" i="0" u="none" strike="noStrike" kern="1200" cap="none" spc="0" normalizeH="0" baseline="0" noProof="0" dirty="0" err="1">
                <a:ln>
                  <a:noFill/>
                </a:ln>
                <a:solidFill>
                  <a:prstClr val="white"/>
                </a:solidFill>
                <a:effectLst/>
                <a:uLnTx/>
                <a:uFillTx/>
                <a:latin typeface="Trebuchet MS" panose="020B0603020202020204"/>
                <a:ea typeface="+mn-ea"/>
                <a:cs typeface="+mn-cs"/>
              </a:rPr>
              <a:t>Programme</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 (EBRP)</a:t>
            </a:r>
            <a:endParaRPr kumimoji="0" lang="en-CA"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7" name="Rectangle 6">
            <a:extLst>
              <a:ext uri="{FF2B5EF4-FFF2-40B4-BE49-F238E27FC236}">
                <a16:creationId xmlns:a16="http://schemas.microsoft.com/office/drawing/2014/main" id="{0E522F1A-E2E1-452D-8D07-9556AA3A49FE}"/>
              </a:ext>
            </a:extLst>
          </p:cNvPr>
          <p:cNvSpPr/>
          <p:nvPr/>
        </p:nvSpPr>
        <p:spPr>
          <a:xfrm>
            <a:off x="339213" y="1756091"/>
            <a:ext cx="10227188" cy="4794133"/>
          </a:xfrm>
          <a:prstGeom prst="rect">
            <a:avLst/>
          </a:prstGeom>
          <a:solidFill>
            <a:schemeClr val="tx1"/>
          </a:solid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prstClr val="black"/>
                </a:solidFill>
                <a:effectLst/>
                <a:uLnTx/>
                <a:uFillTx/>
                <a:latin typeface="Trebuchet MS" panose="020B0603020202020204"/>
                <a:ea typeface="+mn-ea"/>
                <a:cs typeface="+mn-cs"/>
              </a:rPr>
              <a:t>Objectives: To obtain detailed catch and effort statistics for billfishes, to implement a tagging program, and to undertake studies on age and growth. Program further expanded in 2021 </a:t>
            </a:r>
            <a:r>
              <a:rPr kumimoji="0" lang="en-US" sz="2000" b="0" i="0" u="none" strike="noStrike" kern="1200" cap="none" spc="0" normalizeH="0" baseline="0" noProof="0" dirty="0">
                <a:ln>
                  <a:noFill/>
                </a:ln>
                <a:solidFill>
                  <a:prstClr val="black"/>
                </a:solidFill>
                <a:effectLst/>
                <a:uLnTx/>
                <a:uFillTx/>
                <a:latin typeface="Trebuchet MS" panose="020B0603020202020204"/>
                <a:ea typeface="+mn-ea"/>
                <a:cs typeface="+mn-cs"/>
              </a:rPr>
              <a:t>to evaluate adult habitat use, study spawning patterns, and billfish population genetics.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2022 Activities</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Otoliths sent to the FAS for age reading and a workshop (Oct 25-28) for standardizing protocols among laboratories and creating a reference set of main billfish species.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New contract issued to continue and enhance the collection of samples onboard industrial vessels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Analysis undertaken of length and age data for estimating the growth parameters based on spines of the main billfish species that occur in the eastern Atlantic at the workshop.</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September 2022, the Secretariat received a draft proposal for development of  a Reproductive biology study on Atlantic blue marlin in the Gulf of Mexico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Funds were made available sampling of artisanal and small-scale fisheries (catch and effort) in the eastern Atlantic (Côte d’Ivoire, and Senegal). </a:t>
            </a:r>
          </a:p>
        </p:txBody>
      </p:sp>
      <p:pic>
        <p:nvPicPr>
          <p:cNvPr id="2" name="Picture 1">
            <a:extLst>
              <a:ext uri="{FF2B5EF4-FFF2-40B4-BE49-F238E27FC236}">
                <a16:creationId xmlns:a16="http://schemas.microsoft.com/office/drawing/2014/main" id="{C5220575-4391-2475-66E6-8826A0A99638}"/>
              </a:ext>
            </a:extLst>
          </p:cNvPr>
          <p:cNvPicPr>
            <a:picLocks noChangeAspect="1"/>
          </p:cNvPicPr>
          <p:nvPr/>
        </p:nvPicPr>
        <p:blipFill rotWithShape="1">
          <a:blip r:embed="rId3"/>
          <a:srcRect l="3256" r="59146"/>
          <a:stretch/>
        </p:blipFill>
        <p:spPr>
          <a:xfrm>
            <a:off x="10667999" y="2927971"/>
            <a:ext cx="1409701" cy="3237257"/>
          </a:xfrm>
          <a:prstGeom prst="rect">
            <a:avLst/>
          </a:prstGeom>
          <a:solidFill>
            <a:schemeClr val="tx1">
              <a:lumMod val="95000"/>
            </a:schemeClr>
          </a:solidFill>
        </p:spPr>
      </p:pic>
      <p:sp>
        <p:nvSpPr>
          <p:cNvPr id="4" name="TextBox 3">
            <a:extLst>
              <a:ext uri="{FF2B5EF4-FFF2-40B4-BE49-F238E27FC236}">
                <a16:creationId xmlns:a16="http://schemas.microsoft.com/office/drawing/2014/main" id="{D5B4DC90-3D3C-A340-C7FC-D31A505BF9C8}"/>
              </a:ext>
            </a:extLst>
          </p:cNvPr>
          <p:cNvSpPr txBox="1"/>
          <p:nvPr/>
        </p:nvSpPr>
        <p:spPr>
          <a:xfrm>
            <a:off x="10845800" y="1625600"/>
            <a:ext cx="134620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Trebuchet MS" panose="020B0603020202020204"/>
                <a:ea typeface="+mn-ea"/>
                <a:cs typeface="+mn-cs"/>
              </a:rPr>
              <a:t>  WHM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Trebuchet MS" panose="020B0603020202020204"/>
                <a:ea typeface="+mn-ea"/>
                <a:cs typeface="+mn-cs"/>
              </a:rPr>
              <a:t>146 cm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Trebuchet MS" panose="020B0603020202020204"/>
                <a:ea typeface="+mn-ea"/>
                <a:cs typeface="+mn-cs"/>
              </a:rPr>
              <a:t>194cm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193 cm</a:t>
            </a:r>
          </a:p>
        </p:txBody>
      </p:sp>
    </p:spTree>
    <p:extLst>
      <p:ext uri="{BB962C8B-B14F-4D97-AF65-F5344CB8AC3E}">
        <p14:creationId xmlns:p14="http://schemas.microsoft.com/office/powerpoint/2010/main" val="44316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11/16/2022</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11</a:t>
            </a:fld>
            <a:endParaRPr lang="en-US"/>
          </a:p>
        </p:txBody>
      </p:sp>
      <p:sp>
        <p:nvSpPr>
          <p:cNvPr id="5" name="TextBox 4"/>
          <p:cNvSpPr txBox="1"/>
          <p:nvPr/>
        </p:nvSpPr>
        <p:spPr>
          <a:xfrm>
            <a:off x="0" y="836712"/>
            <a:ext cx="8426152" cy="5632311"/>
          </a:xfrm>
          <a:prstGeom prst="rect">
            <a:avLst/>
          </a:prstGeom>
          <a:noFill/>
        </p:spPr>
        <p:txBody>
          <a:bodyPr wrap="square" rtlCol="0">
            <a:spAutoFit/>
          </a:bodyPr>
          <a:lstStyle/>
          <a:p>
            <a:r>
              <a:rPr lang="en-US" sz="2000" dirty="0"/>
              <a:t>The highest priorities for 2023 are to support the objectives established by the billfish work plan and those of the EPBR:</a:t>
            </a:r>
          </a:p>
          <a:p>
            <a:pPr marL="742950" lvl="1" indent="-285750">
              <a:buFont typeface="Courier New" pitchFamily="49" charset="0"/>
              <a:buChar char="o"/>
            </a:pPr>
            <a:r>
              <a:rPr lang="en-US" sz="2000" dirty="0"/>
              <a:t>Continue the </a:t>
            </a:r>
            <a:r>
              <a:rPr lang="en-US" sz="2000" u="sng" dirty="0"/>
              <a:t>growth study </a:t>
            </a:r>
            <a:r>
              <a:rPr lang="en-US" sz="2000" dirty="0"/>
              <a:t>of the three priority billfish species in the eastern Atlantic;</a:t>
            </a:r>
          </a:p>
          <a:p>
            <a:pPr marL="742950" lvl="1" indent="-285750">
              <a:buFont typeface="Courier New" pitchFamily="49" charset="0"/>
              <a:buChar char="o"/>
            </a:pPr>
            <a:r>
              <a:rPr lang="en-US" sz="2000" dirty="0"/>
              <a:t> Initiate/continue </a:t>
            </a:r>
            <a:r>
              <a:rPr lang="en-US" sz="2000" u="sng" dirty="0"/>
              <a:t>reproduction study of blue marlin </a:t>
            </a:r>
            <a:r>
              <a:rPr lang="en-US" sz="2000" dirty="0"/>
              <a:t>in the Gulf of Mexico;</a:t>
            </a:r>
          </a:p>
          <a:p>
            <a:pPr marL="742950" lvl="1" indent="-285750">
              <a:buFont typeface="Courier New" pitchFamily="49" charset="0"/>
              <a:buChar char="o"/>
            </a:pPr>
            <a:r>
              <a:rPr lang="en-US" sz="2000" dirty="0"/>
              <a:t> Fund a </a:t>
            </a:r>
            <a:r>
              <a:rPr lang="en-US" sz="2000" u="sng" dirty="0"/>
              <a:t>Workshop on small-scale fisheries </a:t>
            </a:r>
            <a:r>
              <a:rPr lang="en-US" sz="2000" dirty="0"/>
              <a:t>(artisanal) in the West Africa region, with the objective of collecting detailed information describing their fishery(</a:t>
            </a:r>
            <a:r>
              <a:rPr lang="en-US" sz="2000" dirty="0" err="1"/>
              <a:t>ies</a:t>
            </a:r>
            <a:r>
              <a:rPr lang="en-US" sz="2000" dirty="0"/>
              <a:t>) and sampling </a:t>
            </a:r>
            <a:r>
              <a:rPr lang="en-US" sz="2000" dirty="0" err="1"/>
              <a:t>programmes</a:t>
            </a:r>
            <a:r>
              <a:rPr lang="en-US" sz="2000" dirty="0"/>
              <a:t>, aiming to improve the collection and submission of billfish fisheries data in these regions (funding already available from 2022 science budget);</a:t>
            </a:r>
          </a:p>
          <a:p>
            <a:pPr marL="742950" lvl="1" indent="-285750">
              <a:buFont typeface="Courier New" pitchFamily="49" charset="0"/>
              <a:buChar char="o"/>
            </a:pPr>
            <a:r>
              <a:rPr lang="en-US" sz="2000" dirty="0"/>
              <a:t> Fund a </a:t>
            </a:r>
            <a:r>
              <a:rPr lang="en-US" sz="2000" u="sng" dirty="0"/>
              <a:t>technical workshop on age reading </a:t>
            </a:r>
            <a:r>
              <a:rPr lang="en-US" sz="2000" dirty="0"/>
              <a:t>in 2023 to standardize protocols, start the aging reference set and reading guidelines, and a second workshop in 2024 that should focus on building a reference set for both spines and otoliths. </a:t>
            </a:r>
          </a:p>
          <a:p>
            <a:pPr marL="742950" lvl="1" indent="-285750">
              <a:buFont typeface="Courier New" pitchFamily="49" charset="0"/>
              <a:buChar char="o"/>
            </a:pPr>
            <a:r>
              <a:rPr lang="en-US" sz="2000" dirty="0"/>
              <a:t>Conduct </a:t>
            </a:r>
            <a:r>
              <a:rPr lang="en-US" sz="2000" u="sng" dirty="0"/>
              <a:t>electronic tagging of marlins </a:t>
            </a:r>
            <a:r>
              <a:rPr lang="en-US" sz="2000" dirty="0"/>
              <a:t>(BUM/WHM) in the north-east Atlantic area.</a:t>
            </a:r>
          </a:p>
          <a:p>
            <a:endParaRPr lang="en-US" sz="2000" dirty="0"/>
          </a:p>
        </p:txBody>
      </p:sp>
      <p:sp>
        <p:nvSpPr>
          <p:cNvPr id="6" name="Text Box 3"/>
          <p:cNvSpPr txBox="1">
            <a:spLocks noChangeArrowheads="1"/>
          </p:cNvSpPr>
          <p:nvPr/>
        </p:nvSpPr>
        <p:spPr bwMode="auto">
          <a:xfrm>
            <a:off x="1991544" y="0"/>
            <a:ext cx="9577064" cy="605550"/>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BIL </a:t>
            </a:r>
            <a:r>
              <a:rPr lang="es-ES_tradnl" sz="2400" b="1" i="1" dirty="0" err="1">
                <a:solidFill>
                  <a:schemeClr val="bg1"/>
                </a:solidFill>
              </a:rPr>
              <a:t>Workplan</a:t>
            </a:r>
            <a:r>
              <a:rPr lang="es-ES_tradnl" sz="2400" b="1" i="1" dirty="0">
                <a:solidFill>
                  <a:schemeClr val="bg1"/>
                </a:solidFill>
              </a:rPr>
              <a:t> and </a:t>
            </a:r>
            <a:r>
              <a:rPr lang="es-ES_tradnl" sz="2400" b="1" i="1" dirty="0" err="1">
                <a:solidFill>
                  <a:schemeClr val="bg1"/>
                </a:solidFill>
              </a:rPr>
              <a:t>Recommendations</a:t>
            </a:r>
            <a:r>
              <a:rPr lang="es-ES_tradnl" sz="2400" b="1" i="1" dirty="0">
                <a:solidFill>
                  <a:schemeClr val="bg1"/>
                </a:solidFill>
              </a:rPr>
              <a:t> </a:t>
            </a:r>
            <a:r>
              <a:rPr lang="es-ES_tradnl" sz="2400" b="1" i="1" dirty="0" err="1">
                <a:solidFill>
                  <a:schemeClr val="bg1"/>
                </a:solidFill>
              </a:rPr>
              <a:t>with</a:t>
            </a:r>
            <a:r>
              <a:rPr lang="es-ES_tradnl" sz="2400" b="1" i="1" dirty="0">
                <a:solidFill>
                  <a:schemeClr val="bg1"/>
                </a:solidFill>
              </a:rPr>
              <a:t> </a:t>
            </a:r>
            <a:r>
              <a:rPr lang="es-ES_tradnl" sz="2400" b="1" i="1" dirty="0" err="1">
                <a:solidFill>
                  <a:schemeClr val="bg1"/>
                </a:solidFill>
              </a:rPr>
              <a:t>financial</a:t>
            </a:r>
            <a:r>
              <a:rPr lang="es-ES_tradnl" sz="2400" b="1" i="1" dirty="0">
                <a:solidFill>
                  <a:schemeClr val="bg1"/>
                </a:solidFill>
              </a:rPr>
              <a:t> </a:t>
            </a:r>
            <a:r>
              <a:rPr lang="es-ES_tradnl" sz="2400" b="1" i="1" dirty="0" err="1">
                <a:solidFill>
                  <a:schemeClr val="bg1"/>
                </a:solidFill>
              </a:rPr>
              <a:t>implications</a:t>
            </a:r>
            <a:endParaRPr lang="es-ES_tradnl" sz="2400" b="1" i="1" dirty="0">
              <a:solidFill>
                <a:schemeClr val="bg1"/>
              </a:solidFill>
            </a:endParaRPr>
          </a:p>
        </p:txBody>
      </p:sp>
      <p:sp>
        <p:nvSpPr>
          <p:cNvPr id="8" name="Footer Placeholder 4">
            <a:extLst>
              <a:ext uri="{FF2B5EF4-FFF2-40B4-BE49-F238E27FC236}">
                <a16:creationId xmlns:a16="http://schemas.microsoft.com/office/drawing/2014/main" id="{C43460C0-84F1-44C1-941D-7C261F22919D}"/>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3" name="TextBox 2">
            <a:extLst>
              <a:ext uri="{FF2B5EF4-FFF2-40B4-BE49-F238E27FC236}">
                <a16:creationId xmlns:a16="http://schemas.microsoft.com/office/drawing/2014/main" id="{6742113C-D9D0-45E2-A17F-A10EF2B47802}"/>
              </a:ext>
            </a:extLst>
          </p:cNvPr>
          <p:cNvSpPr txBox="1"/>
          <p:nvPr/>
        </p:nvSpPr>
        <p:spPr>
          <a:xfrm>
            <a:off x="3137336" y="6093296"/>
            <a:ext cx="255198" cy="369332"/>
          </a:xfrm>
          <a:prstGeom prst="rect">
            <a:avLst/>
          </a:prstGeom>
          <a:noFill/>
        </p:spPr>
        <p:txBody>
          <a:bodyPr wrap="none" rtlCol="0">
            <a:spAutoFit/>
          </a:bodyPr>
          <a:lstStyle/>
          <a:p>
            <a:r>
              <a:rPr lang="pt-PT" i="1" dirty="0"/>
              <a:t>(</a:t>
            </a:r>
          </a:p>
        </p:txBody>
      </p:sp>
      <p:pic>
        <p:nvPicPr>
          <p:cNvPr id="9" name="Picture 8">
            <a:extLst>
              <a:ext uri="{FF2B5EF4-FFF2-40B4-BE49-F238E27FC236}">
                <a16:creationId xmlns:a16="http://schemas.microsoft.com/office/drawing/2014/main" id="{95858657-B23A-356C-93D5-DE8BA3D2F64C}"/>
              </a:ext>
            </a:extLst>
          </p:cNvPr>
          <p:cNvPicPr>
            <a:picLocks noChangeAspect="1"/>
          </p:cNvPicPr>
          <p:nvPr/>
        </p:nvPicPr>
        <p:blipFill rotWithShape="1">
          <a:blip r:embed="rId2"/>
          <a:srcRect l="29813" t="43666" r="41312" b="10334"/>
          <a:stretch/>
        </p:blipFill>
        <p:spPr>
          <a:xfrm>
            <a:off x="8174162" y="1484784"/>
            <a:ext cx="4017838" cy="3600400"/>
          </a:xfrm>
          <a:prstGeom prst="rect">
            <a:avLst/>
          </a:prstGeom>
        </p:spPr>
      </p:pic>
    </p:spTree>
    <p:extLst>
      <p:ext uri="{BB962C8B-B14F-4D97-AF65-F5344CB8AC3E}">
        <p14:creationId xmlns:p14="http://schemas.microsoft.com/office/powerpoint/2010/main" val="33635973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11/16/2022</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12</a:t>
            </a:fld>
            <a:endParaRPr lang="en-US"/>
          </a:p>
        </p:txBody>
      </p:sp>
      <p:sp>
        <p:nvSpPr>
          <p:cNvPr id="5" name="TextBox 2"/>
          <p:cNvSpPr txBox="1">
            <a:spLocks noChangeArrowheads="1"/>
          </p:cNvSpPr>
          <p:nvPr/>
        </p:nvSpPr>
        <p:spPr bwMode="auto">
          <a:xfrm>
            <a:off x="4943872" y="116632"/>
            <a:ext cx="544335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BIL Responses to the Commission</a:t>
            </a:r>
          </a:p>
        </p:txBody>
      </p:sp>
      <p:sp>
        <p:nvSpPr>
          <p:cNvPr id="6" name="TextBox 5"/>
          <p:cNvSpPr txBox="1"/>
          <p:nvPr/>
        </p:nvSpPr>
        <p:spPr>
          <a:xfrm>
            <a:off x="479376" y="1196752"/>
            <a:ext cx="11305256" cy="5016758"/>
          </a:xfrm>
          <a:prstGeom prst="rect">
            <a:avLst/>
          </a:prstGeom>
          <a:solidFill>
            <a:schemeClr val="bg1"/>
          </a:solidFill>
        </p:spPr>
        <p:txBody>
          <a:bodyPr wrap="square" rtlCol="0">
            <a:spAutoFit/>
          </a:bodyPr>
          <a:lstStyle/>
          <a:p>
            <a:r>
              <a:rPr lang="en-US" sz="2000" b="1" dirty="0"/>
              <a:t>17.1 Explore potential technical changes to the terminal gear and fishing practices that could reduce bycatch and bycatch mortality (at-vessel and post-release). Design and implement a study(</a:t>
            </a:r>
            <a:r>
              <a:rPr lang="en-US" sz="2000" b="1" dirty="0" err="1"/>
              <a:t>ies</a:t>
            </a:r>
            <a:r>
              <a:rPr lang="en-US" sz="2000" b="1" dirty="0"/>
              <a:t>) to compare the effects of hook shape and size on catch rates. Rec. 19-05, para 21. </a:t>
            </a:r>
          </a:p>
          <a:p>
            <a:endParaRPr lang="en-US" sz="2000" b="1" dirty="0"/>
          </a:p>
          <a:p>
            <a:r>
              <a:rPr lang="en-US" sz="2000" dirty="0"/>
              <a:t>A Subgroup within the Billfishes SG was created in 2021 to explore potential technical changes to the terminal gear, continued its work in 2022 with significant progress in the following:</a:t>
            </a:r>
          </a:p>
          <a:p>
            <a:pPr marL="342900" indent="-342900">
              <a:buFont typeface="Arial" panose="020B0604020202020204" pitchFamily="34" charset="0"/>
              <a:buChar char="•"/>
            </a:pPr>
            <a:r>
              <a:rPr lang="en-US" sz="2000" dirty="0"/>
              <a:t>Compiling a preliminary list of operational longline fleet characteristics preliminary review of available scientific literature regarding catch rates and retention rates, at-</a:t>
            </a:r>
            <a:r>
              <a:rPr lang="en-US" sz="2000" dirty="0" err="1"/>
              <a:t>haulback</a:t>
            </a:r>
            <a:r>
              <a:rPr lang="en-US" sz="2000" dirty="0"/>
              <a:t> mortality and post-release mortality in ICCAT longline fisheries.</a:t>
            </a:r>
          </a:p>
          <a:p>
            <a:pPr marL="342900" indent="-342900">
              <a:buFont typeface="Arial" panose="020B0604020202020204" pitchFamily="34" charset="0"/>
              <a:buChar char="•"/>
            </a:pPr>
            <a:r>
              <a:rPr lang="en-US" sz="2000" dirty="0"/>
              <a:t>Conducting a power analysis for some ICCAT longline fleets to establish the required fishing effort to be able to detect the effects of the technical gear changes.</a:t>
            </a:r>
          </a:p>
          <a:p>
            <a:pPr marL="342900" indent="-342900">
              <a:buFont typeface="Arial" panose="020B0604020202020204" pitchFamily="34" charset="0"/>
              <a:buChar char="•"/>
            </a:pPr>
            <a:r>
              <a:rPr lang="en-US" sz="2000" dirty="0"/>
              <a:t>While the Committee acknowledges that important work has been conducted to address the Commission’s request, it also indicated that more work is required in order to provide advice to the Commission. </a:t>
            </a:r>
          </a:p>
          <a:p>
            <a:pPr marL="342900" indent="-342900">
              <a:buFont typeface="Arial" panose="020B0604020202020204" pitchFamily="34" charset="0"/>
              <a:buChar char="•"/>
            </a:pPr>
            <a:r>
              <a:rPr lang="en-US" sz="2000" dirty="0"/>
              <a:t>Work will continue </a:t>
            </a:r>
            <a:r>
              <a:rPr lang="en-US" sz="2000" dirty="0" err="1"/>
              <a:t>intersessionaly</a:t>
            </a:r>
            <a:r>
              <a:rPr lang="en-US" sz="2000" dirty="0"/>
              <a:t> in 2023 with a report provided to the Subcommittee on Ecosystems and Bycatch.</a:t>
            </a:r>
          </a:p>
        </p:txBody>
      </p:sp>
      <p:sp>
        <p:nvSpPr>
          <p:cNvPr id="9" name="Footer Placeholder 4">
            <a:extLst>
              <a:ext uri="{FF2B5EF4-FFF2-40B4-BE49-F238E27FC236}">
                <a16:creationId xmlns:a16="http://schemas.microsoft.com/office/drawing/2014/main" id="{7F997363-C68A-477F-A758-82CF3A6C34D2}"/>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2211137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11/16/2022</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13</a:t>
            </a:fld>
            <a:endParaRPr lang="en-US"/>
          </a:p>
        </p:txBody>
      </p:sp>
      <p:sp>
        <p:nvSpPr>
          <p:cNvPr id="5" name="TextBox 2"/>
          <p:cNvSpPr txBox="1">
            <a:spLocks noChangeArrowheads="1"/>
          </p:cNvSpPr>
          <p:nvPr/>
        </p:nvSpPr>
        <p:spPr bwMode="auto">
          <a:xfrm>
            <a:off x="4943872" y="116632"/>
            <a:ext cx="544335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BIL Responses to the Commission</a:t>
            </a:r>
          </a:p>
        </p:txBody>
      </p:sp>
      <p:sp>
        <p:nvSpPr>
          <p:cNvPr id="6" name="TextBox 5"/>
          <p:cNvSpPr txBox="1"/>
          <p:nvPr/>
        </p:nvSpPr>
        <p:spPr>
          <a:xfrm>
            <a:off x="551384" y="1128801"/>
            <a:ext cx="11305256" cy="5016758"/>
          </a:xfrm>
          <a:prstGeom prst="rect">
            <a:avLst/>
          </a:prstGeom>
          <a:solidFill>
            <a:schemeClr val="bg1"/>
          </a:solidFill>
        </p:spPr>
        <p:txBody>
          <a:bodyPr wrap="square" rtlCol="0">
            <a:spAutoFit/>
          </a:bodyPr>
          <a:lstStyle/>
          <a:p>
            <a:r>
              <a:rPr lang="en-US" sz="2000" b="1" i="1" u="sng" dirty="0"/>
              <a:t>17.2 Develop recommendations for Electronic Monitoring Systems, Rec. 19-05, para 20</a:t>
            </a:r>
          </a:p>
          <a:p>
            <a:endParaRPr lang="en-US" sz="2000" i="1" dirty="0"/>
          </a:p>
          <a:p>
            <a:pPr marL="342900" indent="-342900">
              <a:buFont typeface="Arial" panose="020B0604020202020204" pitchFamily="34" charset="0"/>
              <a:buChar char="•"/>
            </a:pPr>
            <a:r>
              <a:rPr lang="en-US" sz="2000" dirty="0"/>
              <a:t>A Subgroup within the Billfishes Species Group was created in 2021 to address this issue.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Sub-group noted that there were already minimum standards recommended by the SCRS for EMS on purse seine fisheries (Ruiz et al., 2017) then focused most of its work on pelagic longline fisheries, noting that other fisheries (e.g., gillnets) also need to be addressed in the future.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Sub-group worked </a:t>
            </a:r>
            <a:r>
              <a:rPr lang="en-US" sz="2000" dirty="0" err="1"/>
              <a:t>intersessionally</a:t>
            </a:r>
            <a:r>
              <a:rPr lang="en-US" sz="2000" dirty="0"/>
              <a:t> during 2021 and 2022, focusing on the following items: </a:t>
            </a:r>
          </a:p>
          <a:p>
            <a:pPr marL="800100" lvl="1" indent="-342900">
              <a:buFont typeface="Arial" panose="020B0604020202020204" pitchFamily="34" charset="0"/>
              <a:buChar char="•"/>
            </a:pPr>
            <a:r>
              <a:rPr lang="en-US" sz="2000" dirty="0"/>
              <a:t>review of previous literature comparing human observers with EMS, </a:t>
            </a:r>
          </a:p>
          <a:p>
            <a:pPr marL="800100" lvl="1" indent="-342900">
              <a:buFont typeface="Arial" panose="020B0604020202020204" pitchFamily="34" charset="0"/>
              <a:buChar char="•"/>
            </a:pPr>
            <a:r>
              <a:rPr lang="en-US" sz="2000" dirty="0"/>
              <a:t>comparison of what data can be collected by human observers versus EMS specifically for ICCAT pelagic longline fisheries (using ICCAT observer data form ST-09), and </a:t>
            </a:r>
          </a:p>
          <a:p>
            <a:pPr marL="800100" lvl="1" indent="-342900">
              <a:buFont typeface="Arial" panose="020B0604020202020204" pitchFamily="34" charset="0"/>
              <a:buChar char="•"/>
            </a:pPr>
            <a:r>
              <a:rPr lang="en-US" sz="2000" dirty="0"/>
              <a:t>creating a draft proposal for ICCAT EMS minimum standards for pelagic longlines. </a:t>
            </a:r>
          </a:p>
          <a:p>
            <a:pPr marL="342900" indent="-342900">
              <a:buFont typeface="Arial" panose="020B0604020202020204" pitchFamily="34" charset="0"/>
              <a:buChar char="•"/>
            </a:pPr>
            <a:r>
              <a:rPr lang="en-US" sz="2000" dirty="0"/>
              <a:t> The main work and conclusions from this Sub-group were presented to SC-STATS in 2022 under document “Report of the Sub-group on Electronic Monitoring Systems: Proposal of draft ICCAT minimum technical standards for EMS in pelagic </a:t>
            </a:r>
            <a:r>
              <a:rPr lang="en-US" sz="2000" dirty="0" err="1"/>
              <a:t>longliners</a:t>
            </a:r>
            <a:r>
              <a:rPr lang="en-US" sz="2000" dirty="0"/>
              <a:t>” (SCRS/2022/165). </a:t>
            </a:r>
            <a:r>
              <a:rPr lang="en-US" sz="2000" b="1" dirty="0"/>
              <a:t>(Appendix 17).</a:t>
            </a:r>
            <a:endParaRPr lang="en-US" sz="2000" b="1" i="1" dirty="0"/>
          </a:p>
        </p:txBody>
      </p:sp>
      <p:sp>
        <p:nvSpPr>
          <p:cNvPr id="9" name="Footer Placeholder 4">
            <a:extLst>
              <a:ext uri="{FF2B5EF4-FFF2-40B4-BE49-F238E27FC236}">
                <a16:creationId xmlns:a16="http://schemas.microsoft.com/office/drawing/2014/main" id="{7F997363-C68A-477F-A758-82CF3A6C34D2}"/>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4266197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4871864" y="44624"/>
            <a:ext cx="6336704" cy="605550"/>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Swordfish </a:t>
            </a:r>
            <a:r>
              <a:rPr lang="es-ES_tradnl" sz="2400" b="1" i="1" dirty="0" err="1">
                <a:solidFill>
                  <a:schemeClr val="bg1"/>
                </a:solidFill>
              </a:rPr>
              <a:t>Species</a:t>
            </a:r>
            <a:r>
              <a:rPr lang="es-ES_tradnl" sz="2400" b="1" i="1" dirty="0">
                <a:solidFill>
                  <a:schemeClr val="bg1"/>
                </a:solidFill>
              </a:rPr>
              <a:t> </a:t>
            </a:r>
            <a:r>
              <a:rPr lang="es-ES_tradnl" sz="2400" b="1" i="1" dirty="0" err="1">
                <a:solidFill>
                  <a:schemeClr val="bg1"/>
                </a:solidFill>
              </a:rPr>
              <a:t>Group</a:t>
            </a:r>
            <a:endParaRPr lang="es-ES_tradnl" sz="2400" b="1" i="1" dirty="0">
              <a:solidFill>
                <a:schemeClr val="bg1"/>
              </a:solidFill>
            </a:endParaRPr>
          </a:p>
        </p:txBody>
      </p:sp>
      <p:sp>
        <p:nvSpPr>
          <p:cNvPr id="6" name="Date Placeholder 5"/>
          <p:cNvSpPr>
            <a:spLocks noGrp="1"/>
          </p:cNvSpPr>
          <p:nvPr>
            <p:ph type="dt" sz="half" idx="10"/>
          </p:nvPr>
        </p:nvSpPr>
        <p:spPr/>
        <p:txBody>
          <a:bodyPr/>
          <a:lstStyle/>
          <a:p>
            <a:fld id="{714A490C-59B4-40B4-B883-470F0BF24776}" type="datetime1">
              <a:rPr lang="en-US" smtClean="0"/>
              <a:pPr/>
              <a:t>11/16/2022</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14</a:t>
            </a:fld>
            <a:endParaRPr lang="en-US"/>
          </a:p>
        </p:txBody>
      </p:sp>
      <p:sp>
        <p:nvSpPr>
          <p:cNvPr id="9" name="Rectangle 8"/>
          <p:cNvSpPr/>
          <p:nvPr/>
        </p:nvSpPr>
        <p:spPr>
          <a:xfrm>
            <a:off x="4210050" y="1548081"/>
            <a:ext cx="3614142" cy="584775"/>
          </a:xfrm>
          <a:prstGeom prst="rect">
            <a:avLst/>
          </a:prstGeom>
        </p:spPr>
        <p:txBody>
          <a:bodyPr wrap="square">
            <a:spAutoFit/>
          </a:bodyPr>
          <a:lstStyle/>
          <a:p>
            <a:r>
              <a:rPr lang="en-US" sz="3200" dirty="0">
                <a:ln w="12700">
                  <a:solidFill>
                    <a:schemeClr val="tx1"/>
                  </a:solidFill>
                </a:ln>
                <a:solidFill>
                  <a:srgbClr val="0000FF"/>
                </a:solidFill>
              </a:rPr>
              <a:t>SWO - SWORDFISH</a:t>
            </a:r>
            <a:endParaRPr lang="fr-FR" sz="3200" dirty="0">
              <a:solidFill>
                <a:srgbClr val="0000FF"/>
              </a:solidFill>
            </a:endParaRPr>
          </a:p>
        </p:txBody>
      </p:sp>
      <p:sp>
        <p:nvSpPr>
          <p:cNvPr id="11" name="TextBox 10"/>
          <p:cNvSpPr txBox="1"/>
          <p:nvPr/>
        </p:nvSpPr>
        <p:spPr>
          <a:xfrm>
            <a:off x="3071665" y="4902259"/>
            <a:ext cx="5703613" cy="830997"/>
          </a:xfrm>
          <a:prstGeom prst="rect">
            <a:avLst/>
          </a:prstGeom>
          <a:noFill/>
        </p:spPr>
        <p:txBody>
          <a:bodyPr wrap="none" rtlCol="0">
            <a:spAutoFit/>
          </a:bodyPr>
          <a:lstStyle/>
          <a:p>
            <a:pPr algn="ctr"/>
            <a:r>
              <a:rPr lang="en-US" sz="2600" b="1" dirty="0"/>
              <a:t>3 stocks</a:t>
            </a:r>
          </a:p>
          <a:p>
            <a:pPr algn="ctr"/>
            <a:r>
              <a:rPr lang="en-US" sz="2200" b="1" dirty="0"/>
              <a:t>(North Atlantic, South Atlantic, Mediterranean)</a:t>
            </a:r>
          </a:p>
        </p:txBody>
      </p:sp>
      <p:pic>
        <p:nvPicPr>
          <p:cNvPr id="4098" name="Picture 2" descr="https://www.iccat.int/Images/species/swo1.gif"/>
          <p:cNvPicPr>
            <a:picLocks noChangeAspect="1" noChangeArrowheads="1"/>
          </p:cNvPicPr>
          <p:nvPr/>
        </p:nvPicPr>
        <p:blipFill>
          <a:blip r:embed="rId3" cstate="print"/>
          <a:srcRect/>
          <a:stretch>
            <a:fillRect/>
          </a:stretch>
        </p:blipFill>
        <p:spPr bwMode="auto">
          <a:xfrm>
            <a:off x="2999656" y="2420888"/>
            <a:ext cx="5534462" cy="2016224"/>
          </a:xfrm>
          <a:prstGeom prst="rect">
            <a:avLst/>
          </a:prstGeom>
          <a:noFill/>
        </p:spPr>
      </p:pic>
      <p:sp>
        <p:nvSpPr>
          <p:cNvPr id="13" name="Footer Placeholder 4">
            <a:extLst>
              <a:ext uri="{FF2B5EF4-FFF2-40B4-BE49-F238E27FC236}">
                <a16:creationId xmlns:a16="http://schemas.microsoft.com/office/drawing/2014/main" id="{574B843F-19E2-447C-879D-9569E89AD65B}"/>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2231349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8F0E428-A204-49A7-A4F0-0DB5185B6007}" type="datetime1">
              <a:rPr lang="en-US" smtClean="0"/>
              <a:pPr/>
              <a:t>11/16/2022</a:t>
            </a:fld>
            <a:endParaRPr lang="en-US"/>
          </a:p>
        </p:txBody>
      </p:sp>
      <p:sp>
        <p:nvSpPr>
          <p:cNvPr id="6" name="Slide Number Placeholder 5"/>
          <p:cNvSpPr>
            <a:spLocks noGrp="1"/>
          </p:cNvSpPr>
          <p:nvPr>
            <p:ph type="sldNum" sz="quarter" idx="12"/>
          </p:nvPr>
        </p:nvSpPr>
        <p:spPr/>
        <p:txBody>
          <a:bodyPr/>
          <a:lstStyle/>
          <a:p>
            <a:fld id="{550BDC99-089A-42AC-9981-69659C08CC3B}" type="slidenum">
              <a:rPr lang="en-US" smtClean="0"/>
              <a:pPr/>
              <a:t>15</a:t>
            </a:fld>
            <a:endParaRPr lang="en-US"/>
          </a:p>
        </p:txBody>
      </p:sp>
      <p:sp>
        <p:nvSpPr>
          <p:cNvPr id="8" name="TextBox 2"/>
          <p:cNvSpPr txBox="1">
            <a:spLocks noChangeArrowheads="1"/>
          </p:cNvSpPr>
          <p:nvPr/>
        </p:nvSpPr>
        <p:spPr bwMode="auto">
          <a:xfrm>
            <a:off x="5015880" y="159023"/>
            <a:ext cx="5043175"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SWO Atlantic - Fishery Indicators</a:t>
            </a:r>
          </a:p>
        </p:txBody>
      </p:sp>
      <p:sp>
        <p:nvSpPr>
          <p:cNvPr id="12" name="TextBox 11"/>
          <p:cNvSpPr txBox="1"/>
          <p:nvPr/>
        </p:nvSpPr>
        <p:spPr>
          <a:xfrm>
            <a:off x="6888088" y="1700808"/>
            <a:ext cx="3960440" cy="1200329"/>
          </a:xfrm>
          <a:prstGeom prst="rect">
            <a:avLst/>
          </a:prstGeom>
          <a:noFill/>
        </p:spPr>
        <p:txBody>
          <a:bodyPr wrap="square" rtlCol="0">
            <a:spAutoFit/>
          </a:bodyPr>
          <a:lstStyle/>
          <a:p>
            <a:r>
              <a:rPr lang="en-US" b="1" dirty="0"/>
              <a:t>North Atlantic:</a:t>
            </a:r>
          </a:p>
          <a:p>
            <a:r>
              <a:rPr lang="en-US" b="1" dirty="0"/>
              <a:t>                        2020          2021</a:t>
            </a:r>
          </a:p>
          <a:p>
            <a:pPr marL="182563">
              <a:buFont typeface="Arial" pitchFamily="34" charset="0"/>
              <a:buChar char="•"/>
            </a:pPr>
            <a:r>
              <a:rPr lang="en-US" dirty="0"/>
              <a:t> Catch       10,451 t      9,729 t</a:t>
            </a:r>
          </a:p>
          <a:p>
            <a:pPr marL="182563">
              <a:buFont typeface="Arial" pitchFamily="34" charset="0"/>
              <a:buChar char="•"/>
            </a:pPr>
            <a:r>
              <a:rPr lang="en-US" dirty="0"/>
              <a:t> TAC           13,200 t   13,200 t</a:t>
            </a:r>
          </a:p>
        </p:txBody>
      </p:sp>
      <p:sp>
        <p:nvSpPr>
          <p:cNvPr id="13" name="TextBox 12"/>
          <p:cNvSpPr txBox="1"/>
          <p:nvPr/>
        </p:nvSpPr>
        <p:spPr>
          <a:xfrm>
            <a:off x="6672064" y="4293096"/>
            <a:ext cx="5328592" cy="2308324"/>
          </a:xfrm>
          <a:prstGeom prst="rect">
            <a:avLst/>
          </a:prstGeom>
          <a:noFill/>
        </p:spPr>
        <p:txBody>
          <a:bodyPr wrap="square" rtlCol="0">
            <a:spAutoFit/>
          </a:bodyPr>
          <a:lstStyle/>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Committee continued to express concerns due to the </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low percentage of fleets that have reported annual dead discards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(in t) and that what has been reported is not necessarily scaled to the entire fishery.</a:t>
            </a:r>
          </a:p>
        </p:txBody>
      </p:sp>
      <p:sp>
        <p:nvSpPr>
          <p:cNvPr id="14" name="Rectangle 13"/>
          <p:cNvSpPr/>
          <p:nvPr/>
        </p:nvSpPr>
        <p:spPr>
          <a:xfrm>
            <a:off x="6438950" y="913940"/>
            <a:ext cx="4697610" cy="584775"/>
          </a:xfrm>
          <a:prstGeom prst="rect">
            <a:avLst/>
          </a:prstGeom>
        </p:spPr>
        <p:txBody>
          <a:bodyPr wrap="square">
            <a:spAutoFit/>
          </a:bodyPr>
          <a:lstStyle/>
          <a:p>
            <a:r>
              <a:rPr lang="en-US" sz="3200" b="1" dirty="0">
                <a:solidFill>
                  <a:srgbClr val="0000FF"/>
                </a:solidFill>
              </a:rPr>
              <a:t>Atlantic Swordfish</a:t>
            </a:r>
            <a:endParaRPr lang="fr-FR" sz="3200" b="1" dirty="0">
              <a:solidFill>
                <a:srgbClr val="0000FF"/>
              </a:solidFill>
            </a:endParaRPr>
          </a:p>
        </p:txBody>
      </p:sp>
      <p:sp>
        <p:nvSpPr>
          <p:cNvPr id="15" name="Footer Placeholder 4">
            <a:extLst>
              <a:ext uri="{FF2B5EF4-FFF2-40B4-BE49-F238E27FC236}">
                <a16:creationId xmlns:a16="http://schemas.microsoft.com/office/drawing/2014/main" id="{3FB1D76D-1271-4554-8D2B-2FFB21D2C3A9}"/>
              </a:ext>
            </a:extLst>
          </p:cNvPr>
          <p:cNvSpPr>
            <a:spLocks noGrp="1"/>
          </p:cNvSpPr>
          <p:nvPr>
            <p:ph type="ftr" sz="quarter" idx="11"/>
          </p:nvPr>
        </p:nvSpPr>
        <p:spPr>
          <a:xfrm>
            <a:off x="4552950" y="6501009"/>
            <a:ext cx="3086100" cy="365125"/>
          </a:xfrm>
        </p:spPr>
        <p:txBody>
          <a:bodyPr/>
          <a:lstStyle/>
          <a:p>
            <a:r>
              <a:rPr lang="en-US" dirty="0"/>
              <a:t>SCRS Report 2021 - Panel 4</a:t>
            </a:r>
          </a:p>
        </p:txBody>
      </p:sp>
      <p:pic>
        <p:nvPicPr>
          <p:cNvPr id="2" name="Picture 1">
            <a:extLst>
              <a:ext uri="{FF2B5EF4-FFF2-40B4-BE49-F238E27FC236}">
                <a16:creationId xmlns:a16="http://schemas.microsoft.com/office/drawing/2014/main" id="{7C8AF06D-0710-B1D1-4382-34E544AADBF2}"/>
              </a:ext>
            </a:extLst>
          </p:cNvPr>
          <p:cNvPicPr>
            <a:picLocks noChangeAspect="1"/>
          </p:cNvPicPr>
          <p:nvPr/>
        </p:nvPicPr>
        <p:blipFill>
          <a:blip r:embed="rId3"/>
          <a:stretch>
            <a:fillRect/>
          </a:stretch>
        </p:blipFill>
        <p:spPr>
          <a:xfrm>
            <a:off x="911424" y="836712"/>
            <a:ext cx="5256584" cy="5842888"/>
          </a:xfrm>
          <a:prstGeom prst="rect">
            <a:avLst/>
          </a:prstGeom>
        </p:spPr>
      </p:pic>
      <p:sp>
        <p:nvSpPr>
          <p:cNvPr id="9" name="TextBox 8">
            <a:extLst>
              <a:ext uri="{FF2B5EF4-FFF2-40B4-BE49-F238E27FC236}">
                <a16:creationId xmlns:a16="http://schemas.microsoft.com/office/drawing/2014/main" id="{B13BB69F-C1F8-C409-02EF-09E47BE8B1B4}"/>
              </a:ext>
            </a:extLst>
          </p:cNvPr>
          <p:cNvSpPr txBox="1"/>
          <p:nvPr/>
        </p:nvSpPr>
        <p:spPr>
          <a:xfrm>
            <a:off x="6888088" y="2996952"/>
            <a:ext cx="3960440" cy="1200329"/>
          </a:xfrm>
          <a:prstGeom prst="rect">
            <a:avLst/>
          </a:prstGeom>
          <a:noFill/>
        </p:spPr>
        <p:txBody>
          <a:bodyPr wrap="square" rtlCol="0">
            <a:spAutoFit/>
          </a:bodyPr>
          <a:lstStyle/>
          <a:p>
            <a:r>
              <a:rPr lang="en-US" b="1" dirty="0"/>
              <a:t>South Atlantic:</a:t>
            </a:r>
          </a:p>
          <a:p>
            <a:r>
              <a:rPr lang="en-US" b="1" dirty="0"/>
              <a:t>                        2020          2021</a:t>
            </a:r>
          </a:p>
          <a:p>
            <a:pPr marL="182563">
              <a:buFont typeface="Arial" pitchFamily="34" charset="0"/>
              <a:buChar char="•"/>
            </a:pPr>
            <a:r>
              <a:rPr lang="en-US" dirty="0"/>
              <a:t> Catch          8,964 t      9,486 t</a:t>
            </a:r>
          </a:p>
          <a:p>
            <a:pPr marL="182563">
              <a:buFont typeface="Arial" pitchFamily="34" charset="0"/>
              <a:buChar char="•"/>
            </a:pPr>
            <a:r>
              <a:rPr lang="en-US" dirty="0"/>
              <a:t> TAC           14,000 t   14,000 t</a:t>
            </a:r>
          </a:p>
        </p:txBody>
      </p:sp>
      <p:sp>
        <p:nvSpPr>
          <p:cNvPr id="16" name="Arrow: Down 15">
            <a:extLst>
              <a:ext uri="{FF2B5EF4-FFF2-40B4-BE49-F238E27FC236}">
                <a16:creationId xmlns:a16="http://schemas.microsoft.com/office/drawing/2014/main" id="{BA15ED9A-2551-88FB-BC99-9D1A25C4D19C}"/>
              </a:ext>
            </a:extLst>
          </p:cNvPr>
          <p:cNvSpPr/>
          <p:nvPr/>
        </p:nvSpPr>
        <p:spPr>
          <a:xfrm>
            <a:off x="10272464" y="2132856"/>
            <a:ext cx="576064" cy="6217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D62211A3-56E2-8A43-AC41-74DAB607AC79}"/>
              </a:ext>
            </a:extLst>
          </p:cNvPr>
          <p:cNvSpPr/>
          <p:nvPr/>
        </p:nvSpPr>
        <p:spPr>
          <a:xfrm rot="10800000">
            <a:off x="10344472" y="3356992"/>
            <a:ext cx="57606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142533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F0E428-A204-49A7-A4F0-0DB5185B600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2"/>
          <p:cNvSpPr txBox="1">
            <a:spLocks noChangeArrowheads="1"/>
          </p:cNvSpPr>
          <p:nvPr/>
        </p:nvSpPr>
        <p:spPr bwMode="auto">
          <a:xfrm>
            <a:off x="5015880" y="159023"/>
            <a:ext cx="4559261"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North SWO Fishery Indicators</a:t>
            </a:r>
          </a:p>
        </p:txBody>
      </p:sp>
      <p:sp>
        <p:nvSpPr>
          <p:cNvPr id="12" name="TextBox 11"/>
          <p:cNvSpPr txBox="1"/>
          <p:nvPr/>
        </p:nvSpPr>
        <p:spPr>
          <a:xfrm>
            <a:off x="479376" y="4725144"/>
            <a:ext cx="1072351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Fleet specific relative abundance indices updated up to 2020, and combined index calculated in 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Most of the series have an increasing trend since the late 1990s but show a decrease or plateau in the more recent years.</a:t>
            </a:r>
          </a:p>
        </p:txBody>
      </p:sp>
      <p:sp>
        <p:nvSpPr>
          <p:cNvPr id="15" name="Footer Placeholder 4">
            <a:extLst>
              <a:ext uri="{FF2B5EF4-FFF2-40B4-BE49-F238E27FC236}">
                <a16:creationId xmlns:a16="http://schemas.microsoft.com/office/drawing/2014/main" id="{3FB1D76D-1271-4554-8D2B-2FFB21D2C3A9}"/>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2021 - Panel 4</a:t>
            </a:r>
          </a:p>
        </p:txBody>
      </p:sp>
      <p:pic>
        <p:nvPicPr>
          <p:cNvPr id="2" name="Picture 2">
            <a:extLst>
              <a:ext uri="{FF2B5EF4-FFF2-40B4-BE49-F238E27FC236}">
                <a16:creationId xmlns:a16="http://schemas.microsoft.com/office/drawing/2014/main" id="{1E2CD80C-C487-7659-73D7-9ACA4ECB9174}"/>
              </a:ext>
            </a:extLst>
          </p:cNvPr>
          <p:cNvPicPr>
            <a:picLocks noChangeAspect="1"/>
          </p:cNvPicPr>
          <p:nvPr/>
        </p:nvPicPr>
        <p:blipFill>
          <a:blip r:embed="rId3"/>
          <a:stretch>
            <a:fillRect/>
          </a:stretch>
        </p:blipFill>
        <p:spPr>
          <a:xfrm>
            <a:off x="335361" y="1124744"/>
            <a:ext cx="5562730" cy="3487055"/>
          </a:xfrm>
          <a:prstGeom prst="rect">
            <a:avLst/>
          </a:prstGeom>
        </p:spPr>
      </p:pic>
      <p:pic>
        <p:nvPicPr>
          <p:cNvPr id="3" name="Picture 9">
            <a:extLst>
              <a:ext uri="{FF2B5EF4-FFF2-40B4-BE49-F238E27FC236}">
                <a16:creationId xmlns:a16="http://schemas.microsoft.com/office/drawing/2014/main" id="{D4E07473-5A60-5BD3-4F55-8D3485F432DD}"/>
              </a:ext>
            </a:extLst>
          </p:cNvPr>
          <p:cNvPicPr>
            <a:picLocks noChangeAspect="1"/>
          </p:cNvPicPr>
          <p:nvPr/>
        </p:nvPicPr>
        <p:blipFill>
          <a:blip r:embed="rId4"/>
          <a:stretch>
            <a:fillRect/>
          </a:stretch>
        </p:blipFill>
        <p:spPr>
          <a:xfrm>
            <a:off x="5829235" y="1124744"/>
            <a:ext cx="5562729" cy="3582470"/>
          </a:xfrm>
          <a:prstGeom prst="rect">
            <a:avLst/>
          </a:prstGeom>
        </p:spPr>
      </p:pic>
    </p:spTree>
    <p:extLst>
      <p:ext uri="{BB962C8B-B14F-4D97-AF65-F5344CB8AC3E}">
        <p14:creationId xmlns:p14="http://schemas.microsoft.com/office/powerpoint/2010/main" val="1197406616"/>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5" descr="Diagram&#10;&#10;Description automatically generated">
            <a:extLst>
              <a:ext uri="{FF2B5EF4-FFF2-40B4-BE49-F238E27FC236}">
                <a16:creationId xmlns:a16="http://schemas.microsoft.com/office/drawing/2014/main" id="{CA6677A5-2F38-AF92-851F-F5B6261DBF86}"/>
              </a:ext>
            </a:extLst>
          </p:cNvPr>
          <p:cNvPicPr/>
          <p:nvPr/>
        </p:nvPicPr>
        <p:blipFill rotWithShape="1">
          <a:blip r:embed="rId3">
            <a:extLst>
              <a:ext uri="{28A0092B-C50C-407E-A947-70E740481C1C}">
                <a14:useLocalDpi xmlns:a14="http://schemas.microsoft.com/office/drawing/2010/main" val="0"/>
              </a:ext>
            </a:extLst>
          </a:blip>
          <a:srcRect b="5294"/>
          <a:stretch/>
        </p:blipFill>
        <p:spPr>
          <a:xfrm>
            <a:off x="27931" y="1060885"/>
            <a:ext cx="5616624" cy="4752526"/>
          </a:xfrm>
          <a:prstGeom prst="rect">
            <a:avLst/>
          </a:prstGeom>
        </p:spPr>
      </p:pic>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F0E428-A204-49A7-A4F0-0DB5185B600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2"/>
          <p:cNvSpPr txBox="1">
            <a:spLocks noChangeArrowheads="1"/>
          </p:cNvSpPr>
          <p:nvPr/>
        </p:nvSpPr>
        <p:spPr bwMode="auto">
          <a:xfrm>
            <a:off x="5015880" y="159023"/>
            <a:ext cx="4474302"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North SWO State of the stock</a:t>
            </a:r>
          </a:p>
        </p:txBody>
      </p:sp>
      <p:sp>
        <p:nvSpPr>
          <p:cNvPr id="12" name="TextBox 11"/>
          <p:cNvSpPr txBox="1"/>
          <p:nvPr/>
        </p:nvSpPr>
        <p:spPr>
          <a:xfrm>
            <a:off x="4727848" y="1060885"/>
            <a:ext cx="705678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 Advice based on two models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 The SS model provided estimates of full number of dead discards (</a:t>
            </a:r>
            <a:r>
              <a:rPr kumimoji="0" lang="en-US" sz="1800" b="0" i="0" u="none" strike="noStrike" kern="1200" cap="none" spc="0" normalizeH="0" baseline="0" noProof="0" dirty="0" err="1">
                <a:ln>
                  <a:noFill/>
                </a:ln>
                <a:solidFill>
                  <a:srgbClr val="002060"/>
                </a:solidFill>
                <a:effectLst/>
                <a:uLnTx/>
                <a:uFillTx/>
                <a:latin typeface="Helvetica" pitchFamily="34" charset="0"/>
                <a:ea typeface="ＭＳ Ｐゴシック" charset="-128"/>
                <a:cs typeface="+mn-cs"/>
              </a:rPr>
              <a:t>ie</a:t>
            </a:r>
            <a:r>
              <a:rPr kumimoji="0" lang="en-US" sz="18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 reported and unreported) due to size limit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 Stock status (in 2020) is very similar to one estimated in the last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ooter Placeholder 4">
            <a:extLst>
              <a:ext uri="{FF2B5EF4-FFF2-40B4-BE49-F238E27FC236}">
                <a16:creationId xmlns:a16="http://schemas.microsoft.com/office/drawing/2014/main" id="{3FB1D76D-1271-4554-8D2B-2FFB21D2C3A9}"/>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2021 - Panel 4</a:t>
            </a:r>
          </a:p>
        </p:txBody>
      </p:sp>
      <p:grpSp>
        <p:nvGrpSpPr>
          <p:cNvPr id="11" name="Grupo 10">
            <a:extLst>
              <a:ext uri="{FF2B5EF4-FFF2-40B4-BE49-F238E27FC236}">
                <a16:creationId xmlns:a16="http://schemas.microsoft.com/office/drawing/2014/main" id="{0C964083-E643-48CD-7728-0B45E7E4E43D}"/>
              </a:ext>
            </a:extLst>
          </p:cNvPr>
          <p:cNvGrpSpPr/>
          <p:nvPr/>
        </p:nvGrpSpPr>
        <p:grpSpPr>
          <a:xfrm>
            <a:off x="6014293" y="2741843"/>
            <a:ext cx="5400600" cy="3094557"/>
            <a:chOff x="6014293" y="2741843"/>
            <a:chExt cx="5400600" cy="3094557"/>
          </a:xfrm>
        </p:grpSpPr>
        <p:pic>
          <p:nvPicPr>
            <p:cNvPr id="9" name="Imagen 8">
              <a:extLst>
                <a:ext uri="{FF2B5EF4-FFF2-40B4-BE49-F238E27FC236}">
                  <a16:creationId xmlns:a16="http://schemas.microsoft.com/office/drawing/2014/main" id="{FC12BD00-2595-7BFB-2CB7-353C59C1D26A}"/>
                </a:ext>
              </a:extLst>
            </p:cNvPr>
            <p:cNvPicPr>
              <a:picLocks noChangeAspect="1"/>
            </p:cNvPicPr>
            <p:nvPr/>
          </p:nvPicPr>
          <p:blipFill rotWithShape="1">
            <a:blip r:embed="rId4"/>
            <a:srcRect l="1088" t="6180" r="30095" b="27684"/>
            <a:stretch/>
          </p:blipFill>
          <p:spPr>
            <a:xfrm>
              <a:off x="6014293" y="2741843"/>
              <a:ext cx="5400600" cy="3094557"/>
            </a:xfrm>
            <a:prstGeom prst="rect">
              <a:avLst/>
            </a:prstGeom>
            <a:ln>
              <a:solidFill>
                <a:schemeClr val="tx1"/>
              </a:solidFill>
            </a:ln>
          </p:spPr>
        </p:pic>
        <p:sp>
          <p:nvSpPr>
            <p:cNvPr id="10" name="Rectángulo 9">
              <a:extLst>
                <a:ext uri="{FF2B5EF4-FFF2-40B4-BE49-F238E27FC236}">
                  <a16:creationId xmlns:a16="http://schemas.microsoft.com/office/drawing/2014/main" id="{BD00958A-3F00-86BE-81E9-A56B3BD50183}"/>
                </a:ext>
              </a:extLst>
            </p:cNvPr>
            <p:cNvSpPr/>
            <p:nvPr/>
          </p:nvSpPr>
          <p:spPr>
            <a:xfrm flipV="1">
              <a:off x="9522081" y="5330683"/>
              <a:ext cx="1430355" cy="5040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020541314"/>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F0E428-A204-49A7-A4F0-0DB5185B600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2"/>
          <p:cNvSpPr txBox="1">
            <a:spLocks noChangeArrowheads="1"/>
          </p:cNvSpPr>
          <p:nvPr/>
        </p:nvSpPr>
        <p:spPr bwMode="auto">
          <a:xfrm>
            <a:off x="4553529" y="152361"/>
            <a:ext cx="4968552" cy="46166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North SWO Outlook</a:t>
            </a:r>
          </a:p>
        </p:txBody>
      </p:sp>
      <p:sp>
        <p:nvSpPr>
          <p:cNvPr id="12" name="TextBox 11"/>
          <p:cNvSpPr txBox="1"/>
          <p:nvPr/>
        </p:nvSpPr>
        <p:spPr>
          <a:xfrm>
            <a:off x="7851735" y="1340768"/>
            <a:ext cx="4076913"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Under current TAC level (13,200 t), there is a 60% probability of being in the green quadrant in 2033.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However, given that the estimated MSY is 12, 819 t, catches above MSY will result in biomass declines over the projection period.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ooter Placeholder 4">
            <a:extLst>
              <a:ext uri="{FF2B5EF4-FFF2-40B4-BE49-F238E27FC236}">
                <a16:creationId xmlns:a16="http://schemas.microsoft.com/office/drawing/2014/main" id="{3FB1D76D-1271-4554-8D2B-2FFB21D2C3A9}"/>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2021 - Panel 4</a:t>
            </a:r>
          </a:p>
        </p:txBody>
      </p:sp>
      <p:grpSp>
        <p:nvGrpSpPr>
          <p:cNvPr id="13" name="Grupo 12">
            <a:extLst>
              <a:ext uri="{FF2B5EF4-FFF2-40B4-BE49-F238E27FC236}">
                <a16:creationId xmlns:a16="http://schemas.microsoft.com/office/drawing/2014/main" id="{BEB0BAC3-86D3-7611-CCCC-349478EDAA01}"/>
              </a:ext>
            </a:extLst>
          </p:cNvPr>
          <p:cNvGrpSpPr/>
          <p:nvPr/>
        </p:nvGrpSpPr>
        <p:grpSpPr>
          <a:xfrm>
            <a:off x="595112" y="1340768"/>
            <a:ext cx="7227261" cy="4456347"/>
            <a:chOff x="595112" y="1340768"/>
            <a:chExt cx="7227261" cy="4456347"/>
          </a:xfrm>
        </p:grpSpPr>
        <p:pic>
          <p:nvPicPr>
            <p:cNvPr id="5" name="Imagen 4">
              <a:extLst>
                <a:ext uri="{FF2B5EF4-FFF2-40B4-BE49-F238E27FC236}">
                  <a16:creationId xmlns:a16="http://schemas.microsoft.com/office/drawing/2014/main" id="{90DF12AF-D287-9443-A38D-9B87B13083C3}"/>
                </a:ext>
              </a:extLst>
            </p:cNvPr>
            <p:cNvPicPr>
              <a:picLocks noChangeAspect="1"/>
            </p:cNvPicPr>
            <p:nvPr/>
          </p:nvPicPr>
          <p:blipFill>
            <a:blip r:embed="rId3"/>
            <a:stretch>
              <a:fillRect/>
            </a:stretch>
          </p:blipFill>
          <p:spPr>
            <a:xfrm>
              <a:off x="624474" y="1340768"/>
              <a:ext cx="7197899" cy="4456347"/>
            </a:xfrm>
            <a:prstGeom prst="rect">
              <a:avLst/>
            </a:prstGeom>
          </p:spPr>
        </p:pic>
        <p:sp>
          <p:nvSpPr>
            <p:cNvPr id="7" name="Rectángulo 6">
              <a:extLst>
                <a:ext uri="{FF2B5EF4-FFF2-40B4-BE49-F238E27FC236}">
                  <a16:creationId xmlns:a16="http://schemas.microsoft.com/office/drawing/2014/main" id="{11F227EE-1D83-E72C-171A-3BD7FB91611E}"/>
                </a:ext>
              </a:extLst>
            </p:cNvPr>
            <p:cNvSpPr/>
            <p:nvPr/>
          </p:nvSpPr>
          <p:spPr>
            <a:xfrm flipV="1">
              <a:off x="595112" y="3861047"/>
              <a:ext cx="7197898" cy="2053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487982491"/>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8F0E428-A204-49A7-A4F0-0DB5185B6007}" type="datetime1">
              <a:rPr lang="en-US" smtClean="0"/>
              <a:pPr/>
              <a:t>11/16/2022</a:t>
            </a:fld>
            <a:endParaRPr lang="en-US"/>
          </a:p>
        </p:txBody>
      </p:sp>
      <p:sp>
        <p:nvSpPr>
          <p:cNvPr id="6" name="Slide Number Placeholder 5"/>
          <p:cNvSpPr>
            <a:spLocks noGrp="1"/>
          </p:cNvSpPr>
          <p:nvPr>
            <p:ph type="sldNum" sz="quarter" idx="12"/>
          </p:nvPr>
        </p:nvSpPr>
        <p:spPr/>
        <p:txBody>
          <a:bodyPr/>
          <a:lstStyle/>
          <a:p>
            <a:fld id="{550BDC99-089A-42AC-9981-69659C08CC3B}" type="slidenum">
              <a:rPr lang="en-US" smtClean="0"/>
              <a:pPr/>
              <a:t>19</a:t>
            </a:fld>
            <a:endParaRPr lang="en-US"/>
          </a:p>
        </p:txBody>
      </p:sp>
      <p:sp>
        <p:nvSpPr>
          <p:cNvPr id="8" name="TextBox 2"/>
          <p:cNvSpPr txBox="1">
            <a:spLocks noChangeArrowheads="1"/>
          </p:cNvSpPr>
          <p:nvPr/>
        </p:nvSpPr>
        <p:spPr bwMode="auto">
          <a:xfrm>
            <a:off x="5015880" y="159023"/>
            <a:ext cx="511794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SWO Effect of current regulations</a:t>
            </a:r>
          </a:p>
        </p:txBody>
      </p:sp>
      <p:sp>
        <p:nvSpPr>
          <p:cNvPr id="12" name="TextBox 11"/>
          <p:cNvSpPr txBox="1"/>
          <p:nvPr/>
        </p:nvSpPr>
        <p:spPr>
          <a:xfrm>
            <a:off x="4799857" y="1474906"/>
            <a:ext cx="7056783" cy="4247317"/>
          </a:xfrm>
          <a:prstGeom prst="rect">
            <a:avLst/>
          </a:prstGeom>
          <a:noFill/>
        </p:spPr>
        <p:txBody>
          <a:bodyPr wrap="square" rtlCol="0">
            <a:spAutoFit/>
          </a:bodyPr>
          <a:lstStyle/>
          <a:p>
            <a:r>
              <a:rPr lang="en-US" b="1" dirty="0">
                <a:solidFill>
                  <a:srgbClr val="002060"/>
                </a:solidFill>
                <a:latin typeface="Helvetica" pitchFamily="34" charset="0"/>
                <a:ea typeface="ＭＳ Ｐゴシック" charset="-128"/>
              </a:rPr>
              <a:t>Minimum size limits (Rec 17-02)</a:t>
            </a:r>
          </a:p>
          <a:p>
            <a:endParaRPr lang="en-US" dirty="0">
              <a:solidFill>
                <a:srgbClr val="002060"/>
              </a:solidFill>
              <a:latin typeface="Helvetica" pitchFamily="34" charset="0"/>
              <a:ea typeface="ＭＳ Ｐゴシック" charset="-128"/>
            </a:endParaRPr>
          </a:p>
          <a:p>
            <a:pPr marL="285750" indent="-285750">
              <a:buFontTx/>
              <a:buChar char="-"/>
            </a:pPr>
            <a:r>
              <a:rPr lang="en-US" dirty="0">
                <a:solidFill>
                  <a:srgbClr val="002060"/>
                </a:solidFill>
                <a:latin typeface="Helvetica" pitchFamily="34" charset="0"/>
                <a:ea typeface="ＭＳ Ｐゴシック" charset="-128"/>
              </a:rPr>
              <a:t>The </a:t>
            </a:r>
            <a:r>
              <a:rPr lang="es-ES" b="1" dirty="0" err="1">
                <a:solidFill>
                  <a:srgbClr val="002060"/>
                </a:solidFill>
                <a:latin typeface="Helvetica" pitchFamily="34" charset="0"/>
                <a:ea typeface="ＭＳ Ｐゴシック" charset="-128"/>
              </a:rPr>
              <a:t>proportion</a:t>
            </a:r>
            <a:r>
              <a:rPr lang="es-ES" b="1" dirty="0">
                <a:solidFill>
                  <a:srgbClr val="002060"/>
                </a:solidFill>
                <a:latin typeface="Helvetica" pitchFamily="34" charset="0"/>
                <a:ea typeface="ＭＳ Ｐゴシック" charset="-128"/>
              </a:rPr>
              <a:t> </a:t>
            </a:r>
            <a:r>
              <a:rPr lang="es-ES" b="1" dirty="0" err="1">
                <a:solidFill>
                  <a:srgbClr val="002060"/>
                </a:solidFill>
                <a:latin typeface="Helvetica" pitchFamily="34" charset="0"/>
                <a:ea typeface="ＭＳ Ｐゴシック" charset="-128"/>
              </a:rPr>
              <a:t>of</a:t>
            </a:r>
            <a:r>
              <a:rPr lang="es-ES" b="1" dirty="0">
                <a:solidFill>
                  <a:srgbClr val="002060"/>
                </a:solidFill>
                <a:latin typeface="Helvetica" pitchFamily="34" charset="0"/>
                <a:ea typeface="ＭＳ Ｐゴシック" charset="-128"/>
              </a:rPr>
              <a:t> </a:t>
            </a:r>
            <a:r>
              <a:rPr lang="es-ES" b="1" dirty="0" err="1">
                <a:solidFill>
                  <a:srgbClr val="002060"/>
                </a:solidFill>
                <a:latin typeface="Helvetica" pitchFamily="34" charset="0"/>
                <a:ea typeface="ＭＳ Ｐゴシック" charset="-128"/>
              </a:rPr>
              <a:t>swordfish</a:t>
            </a:r>
            <a:r>
              <a:rPr lang="es-ES" b="1" dirty="0">
                <a:solidFill>
                  <a:srgbClr val="002060"/>
                </a:solidFill>
                <a:latin typeface="Helvetica" pitchFamily="34" charset="0"/>
                <a:ea typeface="ＭＳ Ｐゴシック" charset="-128"/>
              </a:rPr>
              <a:t> </a:t>
            </a:r>
            <a:r>
              <a:rPr lang="en-US" b="1" dirty="0">
                <a:solidFill>
                  <a:srgbClr val="002060"/>
                </a:solidFill>
                <a:latin typeface="Helvetica" pitchFamily="34" charset="0"/>
                <a:ea typeface="ＭＳ Ｐゴシック" charset="-128"/>
              </a:rPr>
              <a:t>less than 125 cm LJFL reported </a:t>
            </a:r>
            <a:r>
              <a:rPr lang="en-US" dirty="0">
                <a:solidFill>
                  <a:srgbClr val="002060"/>
                </a:solidFill>
                <a:latin typeface="Helvetica" pitchFamily="34" charset="0"/>
                <a:ea typeface="ＭＳ Ｐゴシック" charset="-128"/>
              </a:rPr>
              <a:t>in the landings (in numbers) has been </a:t>
            </a:r>
            <a:r>
              <a:rPr lang="en-US" b="1" dirty="0">
                <a:solidFill>
                  <a:srgbClr val="002060"/>
                </a:solidFill>
                <a:latin typeface="Helvetica" pitchFamily="34" charset="0"/>
                <a:ea typeface="ＭＳ Ｐゴシック" charset="-128"/>
              </a:rPr>
              <a:t>generally decreasing in the North Atlantic and stable in the South.</a:t>
            </a:r>
          </a:p>
          <a:p>
            <a:pPr marL="285750" indent="-285750" algn="l">
              <a:buFontTx/>
              <a:buChar char="-"/>
            </a:pPr>
            <a:r>
              <a:rPr lang="en-US" dirty="0">
                <a:solidFill>
                  <a:srgbClr val="002060"/>
                </a:solidFill>
                <a:latin typeface="Helvetica" pitchFamily="34" charset="0"/>
                <a:ea typeface="ＭＳ Ｐゴシック" charset="-128"/>
              </a:rPr>
              <a:t>The estimated </a:t>
            </a:r>
            <a:r>
              <a:rPr lang="es-ES" b="1" dirty="0" err="1">
                <a:solidFill>
                  <a:srgbClr val="002060"/>
                </a:solidFill>
                <a:latin typeface="Helvetica" pitchFamily="34" charset="0"/>
                <a:ea typeface="ＭＳ Ｐゴシック" charset="-128"/>
              </a:rPr>
              <a:t>proportion</a:t>
            </a:r>
            <a:r>
              <a:rPr lang="es-ES" b="1" dirty="0">
                <a:solidFill>
                  <a:srgbClr val="002060"/>
                </a:solidFill>
                <a:latin typeface="Helvetica" pitchFamily="34" charset="0"/>
                <a:ea typeface="ＭＳ Ｐゴシック" charset="-128"/>
              </a:rPr>
              <a:t> </a:t>
            </a:r>
            <a:r>
              <a:rPr lang="es-ES" b="1" dirty="0" err="1">
                <a:solidFill>
                  <a:srgbClr val="002060"/>
                </a:solidFill>
                <a:latin typeface="Helvetica" pitchFamily="34" charset="0"/>
                <a:ea typeface="ＭＳ Ｐゴシック" charset="-128"/>
              </a:rPr>
              <a:t>of</a:t>
            </a:r>
            <a:r>
              <a:rPr lang="es-ES" b="1" dirty="0">
                <a:solidFill>
                  <a:srgbClr val="002060"/>
                </a:solidFill>
                <a:latin typeface="Helvetica" pitchFamily="34" charset="0"/>
                <a:ea typeface="ＭＳ Ｐゴシック" charset="-128"/>
              </a:rPr>
              <a:t> </a:t>
            </a:r>
            <a:r>
              <a:rPr lang="en-US" b="1" dirty="0">
                <a:solidFill>
                  <a:srgbClr val="002060"/>
                </a:solidFill>
                <a:latin typeface="Helvetica" pitchFamily="34" charset="0"/>
                <a:ea typeface="ＭＳ Ｐゴシック" charset="-128"/>
              </a:rPr>
              <a:t>undersized fish </a:t>
            </a:r>
            <a:r>
              <a:rPr lang="en-US" dirty="0">
                <a:solidFill>
                  <a:srgbClr val="002060"/>
                </a:solidFill>
                <a:latin typeface="Helvetica" pitchFamily="34" charset="0"/>
                <a:ea typeface="ＭＳ Ｐゴシック" charset="-128"/>
              </a:rPr>
              <a:t>in the catch </a:t>
            </a:r>
            <a:r>
              <a:rPr lang="en-US" b="1" dirty="0">
                <a:solidFill>
                  <a:srgbClr val="002060"/>
                </a:solidFill>
                <a:latin typeface="Helvetica" pitchFamily="34" charset="0"/>
                <a:ea typeface="ＭＳ Ｐゴシック" charset="-128"/>
              </a:rPr>
              <a:t>that are discarded in the North Atlantic is decreasing. </a:t>
            </a:r>
          </a:p>
          <a:p>
            <a:pPr marL="285750" indent="-285750" algn="l">
              <a:buFontTx/>
              <a:buChar char="-"/>
            </a:pPr>
            <a:r>
              <a:rPr lang="en-US" dirty="0">
                <a:solidFill>
                  <a:srgbClr val="002060"/>
                </a:solidFill>
                <a:latin typeface="Helvetica" pitchFamily="34" charset="0"/>
                <a:ea typeface="ＭＳ Ｐゴシック" charset="-128"/>
              </a:rPr>
              <a:t>The Committee also noted </a:t>
            </a:r>
            <a:r>
              <a:rPr lang="en-US" b="1" dirty="0">
                <a:solidFill>
                  <a:srgbClr val="002060"/>
                </a:solidFill>
                <a:latin typeface="Helvetica" pitchFamily="34" charset="0"/>
                <a:ea typeface="ＭＳ Ｐゴシック" charset="-128"/>
              </a:rPr>
              <a:t>high values of hooking mortality (ranging between 78-88%) on small swordfish </a:t>
            </a:r>
            <a:r>
              <a:rPr lang="en-US" dirty="0">
                <a:solidFill>
                  <a:srgbClr val="002060"/>
                </a:solidFill>
                <a:latin typeface="Helvetica" pitchFamily="34" charset="0"/>
                <a:ea typeface="ＭＳ Ｐゴシック" charset="-128"/>
              </a:rPr>
              <a:t>(&lt;125 cm LJFL) by surface longline fisheries targeting swordfish</a:t>
            </a:r>
          </a:p>
          <a:p>
            <a:pPr marL="285750" indent="-285750" algn="l">
              <a:buFontTx/>
              <a:buChar char="-"/>
            </a:pPr>
            <a:r>
              <a:rPr lang="es-ES" dirty="0" err="1">
                <a:solidFill>
                  <a:srgbClr val="002060"/>
                </a:solidFill>
                <a:latin typeface="Helvetica" pitchFamily="34" charset="0"/>
                <a:ea typeface="ＭＳ Ｐゴシック" charset="-128"/>
              </a:rPr>
              <a:t>The</a:t>
            </a:r>
            <a:r>
              <a:rPr lang="es-ES" dirty="0">
                <a:solidFill>
                  <a:srgbClr val="002060"/>
                </a:solidFill>
                <a:latin typeface="Helvetica" pitchFamily="34" charset="0"/>
                <a:ea typeface="ＭＳ Ｐゴシック" charset="-128"/>
              </a:rPr>
              <a:t> </a:t>
            </a:r>
            <a:r>
              <a:rPr lang="es-ES" dirty="0" err="1">
                <a:solidFill>
                  <a:srgbClr val="002060"/>
                </a:solidFill>
                <a:latin typeface="Helvetica" pitchFamily="34" charset="0"/>
                <a:ea typeface="ＭＳ Ｐゴシック" charset="-128"/>
              </a:rPr>
              <a:t>post-release</a:t>
            </a:r>
            <a:r>
              <a:rPr lang="es-ES" dirty="0">
                <a:solidFill>
                  <a:srgbClr val="002060"/>
                </a:solidFill>
                <a:latin typeface="Helvetica" pitchFamily="34" charset="0"/>
                <a:ea typeface="ＭＳ Ｐゴシック" charset="-128"/>
              </a:rPr>
              <a:t> </a:t>
            </a:r>
            <a:r>
              <a:rPr lang="en-US" dirty="0">
                <a:solidFill>
                  <a:srgbClr val="002060"/>
                </a:solidFill>
                <a:latin typeface="Helvetica" pitchFamily="34" charset="0"/>
                <a:ea typeface="ＭＳ Ｐゴシック" charset="-128"/>
              </a:rPr>
              <a:t>mortality of specimens discarded alive from commercial fishing gear is unknown. Evaluating other strategies to reduce fishing mortality on juvenile swordfish will need complete datasets on fishing effort and size data over the entire Atlantic.</a:t>
            </a:r>
          </a:p>
        </p:txBody>
      </p:sp>
      <p:sp>
        <p:nvSpPr>
          <p:cNvPr id="15" name="Footer Placeholder 4">
            <a:extLst>
              <a:ext uri="{FF2B5EF4-FFF2-40B4-BE49-F238E27FC236}">
                <a16:creationId xmlns:a16="http://schemas.microsoft.com/office/drawing/2014/main" id="{3FB1D76D-1271-4554-8D2B-2FFB21D2C3A9}"/>
              </a:ext>
            </a:extLst>
          </p:cNvPr>
          <p:cNvSpPr>
            <a:spLocks noGrp="1"/>
          </p:cNvSpPr>
          <p:nvPr>
            <p:ph type="ftr" sz="quarter" idx="11"/>
          </p:nvPr>
        </p:nvSpPr>
        <p:spPr>
          <a:xfrm>
            <a:off x="4552950" y="6501009"/>
            <a:ext cx="3086100" cy="365125"/>
          </a:xfrm>
        </p:spPr>
        <p:txBody>
          <a:bodyPr/>
          <a:lstStyle/>
          <a:p>
            <a:r>
              <a:rPr lang="en-US" dirty="0"/>
              <a:t>SCRS Report 2021 - Panel 4</a:t>
            </a:r>
          </a:p>
        </p:txBody>
      </p:sp>
      <p:pic>
        <p:nvPicPr>
          <p:cNvPr id="5" name="Imagen 4">
            <a:extLst>
              <a:ext uri="{FF2B5EF4-FFF2-40B4-BE49-F238E27FC236}">
                <a16:creationId xmlns:a16="http://schemas.microsoft.com/office/drawing/2014/main" id="{946511BD-2B4B-BC17-2609-72BDCA37C334}"/>
              </a:ext>
            </a:extLst>
          </p:cNvPr>
          <p:cNvPicPr>
            <a:picLocks noChangeAspect="1"/>
          </p:cNvPicPr>
          <p:nvPr/>
        </p:nvPicPr>
        <p:blipFill rotWithShape="1">
          <a:blip r:embed="rId3"/>
          <a:srcRect l="50625" t="43937" r="1498" b="11331"/>
          <a:stretch/>
        </p:blipFill>
        <p:spPr>
          <a:xfrm>
            <a:off x="500421" y="980727"/>
            <a:ext cx="3651363" cy="2668853"/>
          </a:xfrm>
          <a:prstGeom prst="rect">
            <a:avLst/>
          </a:prstGeom>
        </p:spPr>
      </p:pic>
      <p:pic>
        <p:nvPicPr>
          <p:cNvPr id="13" name="Imagen 12">
            <a:extLst>
              <a:ext uri="{FF2B5EF4-FFF2-40B4-BE49-F238E27FC236}">
                <a16:creationId xmlns:a16="http://schemas.microsoft.com/office/drawing/2014/main" id="{FF39F1C9-1193-7C81-C638-CB6B97121754}"/>
              </a:ext>
            </a:extLst>
          </p:cNvPr>
          <p:cNvPicPr>
            <a:picLocks noChangeAspect="1"/>
          </p:cNvPicPr>
          <p:nvPr/>
        </p:nvPicPr>
        <p:blipFill rotWithShape="1">
          <a:blip r:embed="rId4"/>
          <a:srcRect r="38208" b="21754"/>
          <a:stretch/>
        </p:blipFill>
        <p:spPr>
          <a:xfrm>
            <a:off x="644437" y="3572989"/>
            <a:ext cx="3651363" cy="2592315"/>
          </a:xfrm>
          <a:prstGeom prst="rect">
            <a:avLst/>
          </a:prstGeom>
        </p:spPr>
      </p:pic>
    </p:spTree>
    <p:extLst>
      <p:ext uri="{BB962C8B-B14F-4D97-AF65-F5344CB8AC3E}">
        <p14:creationId xmlns:p14="http://schemas.microsoft.com/office/powerpoint/2010/main" val="4206349088"/>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F9FC624-0170-4958-ADDF-36CC01B18A6C}" type="datetime1">
              <a:rPr lang="en-US" smtClean="0"/>
              <a:pPr/>
              <a:t>11/16/2022</a:t>
            </a:fld>
            <a:endParaRPr lang="en-US"/>
          </a:p>
        </p:txBody>
      </p:sp>
      <p:sp>
        <p:nvSpPr>
          <p:cNvPr id="6" name="Slide Number Placeholder 5"/>
          <p:cNvSpPr>
            <a:spLocks noGrp="1"/>
          </p:cNvSpPr>
          <p:nvPr>
            <p:ph type="sldNum" sz="quarter" idx="12"/>
          </p:nvPr>
        </p:nvSpPr>
        <p:spPr/>
        <p:txBody>
          <a:bodyPr/>
          <a:lstStyle/>
          <a:p>
            <a:fld id="{73466462-0BC7-4FB6-82F6-BB25E591A47A}" type="slidenum">
              <a:rPr lang="en-US" smtClean="0"/>
              <a:pPr/>
              <a:t>2</a:t>
            </a:fld>
            <a:endParaRPr lang="en-US"/>
          </a:p>
        </p:txBody>
      </p:sp>
      <p:sp>
        <p:nvSpPr>
          <p:cNvPr id="8" name="TextBox 7"/>
          <p:cNvSpPr txBox="1"/>
          <p:nvPr/>
        </p:nvSpPr>
        <p:spPr>
          <a:xfrm>
            <a:off x="695400" y="908720"/>
            <a:ext cx="4377737" cy="430887"/>
          </a:xfrm>
          <a:prstGeom prst="rect">
            <a:avLst/>
          </a:prstGeom>
          <a:noFill/>
        </p:spPr>
        <p:txBody>
          <a:bodyPr wrap="none" rtlCol="0">
            <a:spAutoFit/>
          </a:bodyPr>
          <a:lstStyle/>
          <a:p>
            <a:r>
              <a:rPr lang="en-US" sz="2200" b="1" u="sng" dirty="0"/>
              <a:t>Main contents of this presentation</a:t>
            </a:r>
            <a:endParaRPr lang="pt-PT" sz="2200" b="1" dirty="0"/>
          </a:p>
        </p:txBody>
      </p:sp>
      <p:sp>
        <p:nvSpPr>
          <p:cNvPr id="11" name="Footer Placeholder 4">
            <a:extLst>
              <a:ext uri="{FF2B5EF4-FFF2-40B4-BE49-F238E27FC236}">
                <a16:creationId xmlns:a16="http://schemas.microsoft.com/office/drawing/2014/main" id="{F254691B-7AC5-425A-A471-4AC3D3AC855F}"/>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9" name="TextBox 8">
            <a:extLst>
              <a:ext uri="{FF2B5EF4-FFF2-40B4-BE49-F238E27FC236}">
                <a16:creationId xmlns:a16="http://schemas.microsoft.com/office/drawing/2014/main" id="{8618B570-EA92-40BC-B297-DC626DDDB462}"/>
              </a:ext>
            </a:extLst>
          </p:cNvPr>
          <p:cNvSpPr txBox="1"/>
          <p:nvPr/>
        </p:nvSpPr>
        <p:spPr>
          <a:xfrm>
            <a:off x="1415480" y="1412776"/>
            <a:ext cx="10081120" cy="5016758"/>
          </a:xfrm>
          <a:prstGeom prst="rect">
            <a:avLst/>
          </a:prstGeom>
          <a:noFill/>
        </p:spPr>
        <p:txBody>
          <a:bodyPr wrap="square" rtlCol="0">
            <a:spAutoFit/>
          </a:bodyPr>
          <a:lstStyle/>
          <a:p>
            <a:pPr marL="285750" indent="-285750">
              <a:buFont typeface="Arial" panose="020B0604020202020204" pitchFamily="34" charset="0"/>
              <a:buChar char="•"/>
            </a:pPr>
            <a:r>
              <a:rPr lang="en-US" sz="2000" dirty="0"/>
              <a:t>Billfishes</a:t>
            </a:r>
          </a:p>
          <a:p>
            <a:pPr marL="742950" lvl="1" indent="-285750">
              <a:buFont typeface="Arial" panose="020B0604020202020204" pitchFamily="34" charset="0"/>
              <a:buChar char="•"/>
            </a:pPr>
            <a:r>
              <a:rPr lang="en-US" dirty="0"/>
              <a:t>Not assessed in 2022.</a:t>
            </a:r>
          </a:p>
          <a:p>
            <a:pPr marL="742950" lvl="1" indent="-285750">
              <a:buFont typeface="Arial" panose="020B0604020202020204" pitchFamily="34" charset="0"/>
              <a:buChar char="•"/>
            </a:pPr>
            <a:r>
              <a:rPr lang="en-US" dirty="0"/>
              <a:t>Summaries from previous assessments and fishery statistics (BUM, WHM, SAI)</a:t>
            </a:r>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000" dirty="0"/>
              <a:t>Swordfish </a:t>
            </a:r>
          </a:p>
          <a:p>
            <a:pPr marL="742950" lvl="1" indent="-285750">
              <a:buFont typeface="Arial" panose="020B0604020202020204" pitchFamily="34" charset="0"/>
              <a:buChar char="•"/>
            </a:pPr>
            <a:r>
              <a:rPr lang="en-US" dirty="0"/>
              <a:t>North and South stock assessment assessed in 2022.</a:t>
            </a:r>
          </a:p>
          <a:p>
            <a:pPr marL="742950" lvl="1" indent="-285750">
              <a:buFont typeface="Arial" panose="020B0604020202020204" pitchFamily="34" charset="0"/>
              <a:buChar char="•"/>
            </a:pPr>
            <a:r>
              <a:rPr lang="en-US" dirty="0"/>
              <a:t>Status from previous Med assessments and fishery statistics.</a:t>
            </a:r>
          </a:p>
          <a:p>
            <a:pPr marL="742950" lvl="1" indent="-285750">
              <a:buFont typeface="Arial" panose="020B0604020202020204" pitchFamily="34" charset="0"/>
              <a:buChar char="•"/>
            </a:pPr>
            <a:r>
              <a:rPr lang="en-US" dirty="0"/>
              <a:t>Summary update on N-ATL Swordfish MSE</a:t>
            </a:r>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000" dirty="0"/>
              <a:t>Small tunas</a:t>
            </a:r>
          </a:p>
          <a:p>
            <a:pPr marL="742950" lvl="1" indent="-285750">
              <a:buFont typeface="Arial" panose="020B0604020202020204" pitchFamily="34" charset="0"/>
              <a:buChar char="•"/>
            </a:pPr>
            <a:r>
              <a:rPr lang="en-US" dirty="0"/>
              <a:t>Updates on the progress of work</a:t>
            </a:r>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000" dirty="0"/>
              <a:t>Sharks:</a:t>
            </a:r>
          </a:p>
          <a:p>
            <a:pPr marL="742950" lvl="1" indent="-285750">
              <a:buFont typeface="Arial" panose="020B0604020202020204" pitchFamily="34" charset="0"/>
              <a:buChar char="•"/>
            </a:pPr>
            <a:r>
              <a:rPr lang="en-US" dirty="0"/>
              <a:t>Porbeagle shark assessed in 2022</a:t>
            </a:r>
          </a:p>
          <a:p>
            <a:pPr marL="742950" lvl="1" indent="-285750">
              <a:buFont typeface="Arial" panose="020B0604020202020204" pitchFamily="34" charset="0"/>
              <a:buChar char="•"/>
            </a:pPr>
            <a:r>
              <a:rPr lang="en-US" dirty="0"/>
              <a:t>Summaries from previous assessments and statistics</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Responses to the Commission</a:t>
            </a:r>
          </a:p>
          <a:p>
            <a:pPr marL="285750" indent="-285750">
              <a:buFont typeface="Arial" panose="020B0604020202020204" pitchFamily="34" charset="0"/>
              <a:buChar char="•"/>
            </a:pPr>
            <a:r>
              <a:rPr lang="en-US" sz="2000" dirty="0"/>
              <a:t>Recommendations with financial implications</a:t>
            </a:r>
            <a:endParaRPr lang="en-US" sz="2000" dirty="0">
              <a:solidFill>
                <a:srgbClr val="FF0000"/>
              </a:solidFill>
            </a:endParaRPr>
          </a:p>
        </p:txBody>
      </p:sp>
      <p:sp>
        <p:nvSpPr>
          <p:cNvPr id="13" name="Text Box 3">
            <a:extLst>
              <a:ext uri="{FF2B5EF4-FFF2-40B4-BE49-F238E27FC236}">
                <a16:creationId xmlns:a16="http://schemas.microsoft.com/office/drawing/2014/main" id="{C097306E-DEB0-486B-B2A1-D145C212701E}"/>
              </a:ext>
            </a:extLst>
          </p:cNvPr>
          <p:cNvSpPr txBox="1">
            <a:spLocks noChangeArrowheads="1"/>
          </p:cNvSpPr>
          <p:nvPr/>
        </p:nvSpPr>
        <p:spPr bwMode="auto">
          <a:xfrm>
            <a:off x="5591944" y="116632"/>
            <a:ext cx="6336704" cy="605550"/>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err="1">
                <a:solidFill>
                  <a:schemeClr val="bg1"/>
                </a:solidFill>
              </a:rPr>
              <a:t>Presentation</a:t>
            </a:r>
            <a:r>
              <a:rPr lang="es-ES_tradnl" sz="2400" b="1" i="1" dirty="0">
                <a:solidFill>
                  <a:schemeClr val="bg1"/>
                </a:solidFill>
              </a:rPr>
              <a:t> </a:t>
            </a:r>
            <a:r>
              <a:rPr lang="es-ES_tradnl" sz="2400" b="1" i="1" dirty="0" err="1">
                <a:solidFill>
                  <a:schemeClr val="bg1"/>
                </a:solidFill>
              </a:rPr>
              <a:t>Summary</a:t>
            </a:r>
            <a:endParaRPr lang="es-ES_tradnl" sz="2400" b="1" i="1" dirty="0">
              <a:solidFill>
                <a:schemeClr val="bg1"/>
              </a:solidFill>
            </a:endParaRPr>
          </a:p>
        </p:txBody>
      </p:sp>
    </p:spTree>
    <p:extLst>
      <p:ext uri="{BB962C8B-B14F-4D97-AF65-F5344CB8AC3E}">
        <p14:creationId xmlns:p14="http://schemas.microsoft.com/office/powerpoint/2010/main" val="3893752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F0E428-A204-49A7-A4F0-0DB5185B600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2"/>
          <p:cNvSpPr txBox="1">
            <a:spLocks noChangeArrowheads="1"/>
          </p:cNvSpPr>
          <p:nvPr/>
        </p:nvSpPr>
        <p:spPr bwMode="auto">
          <a:xfrm>
            <a:off x="4943872" y="-27384"/>
            <a:ext cx="4968552" cy="83099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North SWO Management Recommendations</a:t>
            </a:r>
          </a:p>
        </p:txBody>
      </p:sp>
      <p:sp>
        <p:nvSpPr>
          <p:cNvPr id="12" name="TextBox 11"/>
          <p:cNvSpPr txBox="1"/>
          <p:nvPr/>
        </p:nvSpPr>
        <p:spPr>
          <a:xfrm>
            <a:off x="4552949" y="1474906"/>
            <a:ext cx="7303691"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13,200 t constant catch, which is the current TAC level (Rec. 21-02), will result in a 60% probability of being in the green quadrant in 2033. However, given that the estimated MSY (that is inclusive of dead discards) is 12,819 t, catches above MSY will results in biomass declines over the projection period</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Committee also recognizes that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above advice does not fully account for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removals associated with the actual mortality of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unreported</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dead and live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discards</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quota carryovers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(15% in the North Atlantic),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quota transfers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across the North, and South stock management boundaries nor the total cumulative quota, which includes catch allocated to "other CPCs" and would fall above the TAC if achieved. The Committee emphasizes that the importance of this uncertainty be taken into consideration by the Commission when </a:t>
            </a:r>
            <a:r>
              <a:rPr kumimoji="0" lang="es-ES" sz="1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adopting</a:t>
            </a:r>
            <a:r>
              <a:rPr kumimoji="0" lang="es-E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 TAC.</a:t>
            </a:r>
            <a:endParaRPr kumimoji="0" lang="en-US" sz="18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endParaRPr>
          </a:p>
        </p:txBody>
      </p:sp>
      <p:sp>
        <p:nvSpPr>
          <p:cNvPr id="15" name="Footer Placeholder 4">
            <a:extLst>
              <a:ext uri="{FF2B5EF4-FFF2-40B4-BE49-F238E27FC236}">
                <a16:creationId xmlns:a16="http://schemas.microsoft.com/office/drawing/2014/main" id="{3FB1D76D-1271-4554-8D2B-2FFB21D2C3A9}"/>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2021 - Panel 4</a:t>
            </a:r>
          </a:p>
        </p:txBody>
      </p:sp>
      <p:grpSp>
        <p:nvGrpSpPr>
          <p:cNvPr id="7" name="Grupo 6">
            <a:extLst>
              <a:ext uri="{FF2B5EF4-FFF2-40B4-BE49-F238E27FC236}">
                <a16:creationId xmlns:a16="http://schemas.microsoft.com/office/drawing/2014/main" id="{49ECFB3A-2019-F0AB-8983-DFA560F3E933}"/>
              </a:ext>
            </a:extLst>
          </p:cNvPr>
          <p:cNvGrpSpPr/>
          <p:nvPr/>
        </p:nvGrpSpPr>
        <p:grpSpPr>
          <a:xfrm>
            <a:off x="551384" y="1495190"/>
            <a:ext cx="3816424" cy="3878025"/>
            <a:chOff x="3863752" y="3835323"/>
            <a:chExt cx="2491808" cy="2642346"/>
          </a:xfrm>
        </p:grpSpPr>
        <p:pic>
          <p:nvPicPr>
            <p:cNvPr id="2" name="Imagen 1">
              <a:extLst>
                <a:ext uri="{FF2B5EF4-FFF2-40B4-BE49-F238E27FC236}">
                  <a16:creationId xmlns:a16="http://schemas.microsoft.com/office/drawing/2014/main" id="{5B1428D5-58CF-A1AC-0FB7-47D3D8E2534D}"/>
                </a:ext>
              </a:extLst>
            </p:cNvPr>
            <p:cNvPicPr>
              <a:picLocks noChangeAspect="1"/>
            </p:cNvPicPr>
            <p:nvPr/>
          </p:nvPicPr>
          <p:blipFill rotWithShape="1">
            <a:blip r:embed="rId3"/>
            <a:srcRect r="62739"/>
            <a:stretch/>
          </p:blipFill>
          <p:spPr>
            <a:xfrm>
              <a:off x="3863752" y="3835323"/>
              <a:ext cx="1512168" cy="2636915"/>
            </a:xfrm>
            <a:prstGeom prst="rect">
              <a:avLst/>
            </a:prstGeom>
          </p:spPr>
        </p:pic>
        <p:pic>
          <p:nvPicPr>
            <p:cNvPr id="3" name="Imagen 2">
              <a:extLst>
                <a:ext uri="{FF2B5EF4-FFF2-40B4-BE49-F238E27FC236}">
                  <a16:creationId xmlns:a16="http://schemas.microsoft.com/office/drawing/2014/main" id="{7DD53515-8CFF-88C6-28DA-6DE2AEBB0DF9}"/>
                </a:ext>
              </a:extLst>
            </p:cNvPr>
            <p:cNvPicPr>
              <a:picLocks noChangeAspect="1"/>
            </p:cNvPicPr>
            <p:nvPr/>
          </p:nvPicPr>
          <p:blipFill rotWithShape="1">
            <a:blip r:embed="rId3"/>
            <a:srcRect l="77264"/>
            <a:stretch/>
          </p:blipFill>
          <p:spPr>
            <a:xfrm>
              <a:off x="5432863" y="3840754"/>
              <a:ext cx="922697" cy="2636915"/>
            </a:xfrm>
            <a:prstGeom prst="rect">
              <a:avLst/>
            </a:prstGeom>
          </p:spPr>
        </p:pic>
      </p:grpSp>
    </p:spTree>
    <p:extLst>
      <p:ext uri="{BB962C8B-B14F-4D97-AF65-F5344CB8AC3E}">
        <p14:creationId xmlns:p14="http://schemas.microsoft.com/office/powerpoint/2010/main" val="1664275855"/>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F0E428-A204-49A7-A4F0-0DB5185B600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2"/>
          <p:cNvSpPr txBox="1">
            <a:spLocks noChangeArrowheads="1"/>
          </p:cNvSpPr>
          <p:nvPr/>
        </p:nvSpPr>
        <p:spPr bwMode="auto">
          <a:xfrm>
            <a:off x="5015880" y="159023"/>
            <a:ext cx="4608954"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South SWO Fishery Indicators</a:t>
            </a:r>
          </a:p>
        </p:txBody>
      </p:sp>
      <p:sp>
        <p:nvSpPr>
          <p:cNvPr id="12" name="TextBox 11"/>
          <p:cNvSpPr txBox="1"/>
          <p:nvPr/>
        </p:nvSpPr>
        <p:spPr>
          <a:xfrm>
            <a:off x="479376" y="5364858"/>
            <a:ext cx="107235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Fleet specific relative abundance indices were updated up to 2020</a:t>
            </a:r>
          </a:p>
        </p:txBody>
      </p:sp>
      <p:sp>
        <p:nvSpPr>
          <p:cNvPr id="15" name="Footer Placeholder 4">
            <a:extLst>
              <a:ext uri="{FF2B5EF4-FFF2-40B4-BE49-F238E27FC236}">
                <a16:creationId xmlns:a16="http://schemas.microsoft.com/office/drawing/2014/main" id="{3FB1D76D-1271-4554-8D2B-2FFB21D2C3A9}"/>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2021 - Panel 4</a:t>
            </a:r>
          </a:p>
        </p:txBody>
      </p:sp>
      <p:pic>
        <p:nvPicPr>
          <p:cNvPr id="7" name="Imagen 6">
            <a:extLst>
              <a:ext uri="{FF2B5EF4-FFF2-40B4-BE49-F238E27FC236}">
                <a16:creationId xmlns:a16="http://schemas.microsoft.com/office/drawing/2014/main" id="{EBD6817E-F31B-5520-45BF-C2D67594B9A8}"/>
              </a:ext>
            </a:extLst>
          </p:cNvPr>
          <p:cNvPicPr>
            <a:picLocks noChangeAspect="1"/>
          </p:cNvPicPr>
          <p:nvPr/>
        </p:nvPicPr>
        <p:blipFill>
          <a:blip r:embed="rId3"/>
          <a:stretch>
            <a:fillRect/>
          </a:stretch>
        </p:blipFill>
        <p:spPr>
          <a:xfrm>
            <a:off x="853701" y="1187822"/>
            <a:ext cx="5535166" cy="3596296"/>
          </a:xfrm>
          <a:prstGeom prst="rect">
            <a:avLst/>
          </a:prstGeom>
        </p:spPr>
      </p:pic>
      <p:pic>
        <p:nvPicPr>
          <p:cNvPr id="10" name="Imagen 9">
            <a:extLst>
              <a:ext uri="{FF2B5EF4-FFF2-40B4-BE49-F238E27FC236}">
                <a16:creationId xmlns:a16="http://schemas.microsoft.com/office/drawing/2014/main" id="{89562C38-7C91-39ED-409D-05A1F15D039C}"/>
              </a:ext>
            </a:extLst>
          </p:cNvPr>
          <p:cNvPicPr>
            <a:picLocks noChangeAspect="1"/>
          </p:cNvPicPr>
          <p:nvPr/>
        </p:nvPicPr>
        <p:blipFill>
          <a:blip r:embed="rId4"/>
          <a:stretch>
            <a:fillRect/>
          </a:stretch>
        </p:blipFill>
        <p:spPr>
          <a:xfrm>
            <a:off x="6249466" y="1234817"/>
            <a:ext cx="5535166" cy="3588476"/>
          </a:xfrm>
          <a:prstGeom prst="rect">
            <a:avLst/>
          </a:prstGeom>
        </p:spPr>
      </p:pic>
    </p:spTree>
    <p:extLst>
      <p:ext uri="{BB962C8B-B14F-4D97-AF65-F5344CB8AC3E}">
        <p14:creationId xmlns:p14="http://schemas.microsoft.com/office/powerpoint/2010/main" val="1441609229"/>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6.png" descr="Diagram&#10;&#10;Description automatically generated with medium confidence">
            <a:extLst>
              <a:ext uri="{FF2B5EF4-FFF2-40B4-BE49-F238E27FC236}">
                <a16:creationId xmlns:a16="http://schemas.microsoft.com/office/drawing/2014/main" id="{DDAB3DB5-FFCC-3C04-6B1D-794D457FB266}"/>
              </a:ext>
            </a:extLst>
          </p:cNvPr>
          <p:cNvPicPr>
            <a:picLocks noChangeAspect="1"/>
          </p:cNvPicPr>
          <p:nvPr/>
        </p:nvPicPr>
        <p:blipFill>
          <a:blip r:embed="rId3"/>
          <a:srcRect/>
          <a:stretch>
            <a:fillRect/>
          </a:stretch>
        </p:blipFill>
        <p:spPr>
          <a:xfrm>
            <a:off x="133692" y="1060885"/>
            <a:ext cx="4657262" cy="4032444"/>
          </a:xfrm>
          <a:prstGeom prst="rect">
            <a:avLst/>
          </a:prstGeom>
          <a:ln/>
        </p:spPr>
      </p:pic>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F0E428-A204-49A7-A4F0-0DB5185B600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2"/>
          <p:cNvSpPr txBox="1">
            <a:spLocks noChangeArrowheads="1"/>
          </p:cNvSpPr>
          <p:nvPr/>
        </p:nvSpPr>
        <p:spPr bwMode="auto">
          <a:xfrm>
            <a:off x="5015880" y="159023"/>
            <a:ext cx="4523995"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South SWO State of the stock</a:t>
            </a:r>
          </a:p>
        </p:txBody>
      </p:sp>
      <p:sp>
        <p:nvSpPr>
          <p:cNvPr id="12" name="TextBox 11"/>
          <p:cNvSpPr txBox="1"/>
          <p:nvPr/>
        </p:nvSpPr>
        <p:spPr>
          <a:xfrm>
            <a:off x="4727848" y="1060885"/>
            <a:ext cx="7056784"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Overall consistency among two models (JABBA and SS)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8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Advice based on one model (JABBA)</a:t>
            </a:r>
          </a:p>
          <a:p>
            <a:pPr marL="285750" marR="0" lvl="0" indent="-285750" algn="l" defTabSz="914400" rtl="0" eaLnBrk="1" fontAlgn="auto" latinLnBrk="0" hangingPunct="1">
              <a:lnSpc>
                <a:spcPct val="100000"/>
              </a:lnSpc>
              <a:spcBef>
                <a:spcPts val="0"/>
              </a:spcBef>
              <a:spcAft>
                <a:spcPts val="0"/>
              </a:spcAft>
              <a:buClr>
                <a:srgbClr val="0070C0"/>
              </a:buClr>
              <a:buSzPct val="50000"/>
              <a:buFontTx/>
              <a:buChar char="-"/>
              <a:tabLst/>
              <a:defRPr/>
            </a:pPr>
            <a:r>
              <a:rPr kumimoji="0" lang="en-US" sz="18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56% probability that the stock is within the red quadrant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ooter Placeholder 4">
            <a:extLst>
              <a:ext uri="{FF2B5EF4-FFF2-40B4-BE49-F238E27FC236}">
                <a16:creationId xmlns:a16="http://schemas.microsoft.com/office/drawing/2014/main" id="{3FB1D76D-1271-4554-8D2B-2FFB21D2C3A9}"/>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2021 - Panel 4</a:t>
            </a:r>
          </a:p>
        </p:txBody>
      </p:sp>
      <p:grpSp>
        <p:nvGrpSpPr>
          <p:cNvPr id="20" name="Grupo 19">
            <a:extLst>
              <a:ext uri="{FF2B5EF4-FFF2-40B4-BE49-F238E27FC236}">
                <a16:creationId xmlns:a16="http://schemas.microsoft.com/office/drawing/2014/main" id="{9F061E71-5D8C-B034-4DAE-E9AD6D2F75E1}"/>
              </a:ext>
            </a:extLst>
          </p:cNvPr>
          <p:cNvGrpSpPr/>
          <p:nvPr/>
        </p:nvGrpSpPr>
        <p:grpSpPr>
          <a:xfrm>
            <a:off x="5447928" y="2492896"/>
            <a:ext cx="5760640" cy="3888432"/>
            <a:chOff x="5798822" y="3077107"/>
            <a:chExt cx="4977942" cy="3305867"/>
          </a:xfrm>
        </p:grpSpPr>
        <p:grpSp>
          <p:nvGrpSpPr>
            <p:cNvPr id="19" name="Grupo 18">
              <a:extLst>
                <a:ext uri="{FF2B5EF4-FFF2-40B4-BE49-F238E27FC236}">
                  <a16:creationId xmlns:a16="http://schemas.microsoft.com/office/drawing/2014/main" id="{2D40F560-F0E6-926F-652E-5EDB548AD611}"/>
                </a:ext>
              </a:extLst>
            </p:cNvPr>
            <p:cNvGrpSpPr/>
            <p:nvPr/>
          </p:nvGrpSpPr>
          <p:grpSpPr>
            <a:xfrm>
              <a:off x="5798822" y="3077107"/>
              <a:ext cx="4977942" cy="3278125"/>
              <a:chOff x="5510547" y="3752487"/>
              <a:chExt cx="3389594" cy="1995170"/>
            </a:xfrm>
          </p:grpSpPr>
          <p:pic>
            <p:nvPicPr>
              <p:cNvPr id="14" name="Imagen 13">
                <a:extLst>
                  <a:ext uri="{FF2B5EF4-FFF2-40B4-BE49-F238E27FC236}">
                    <a16:creationId xmlns:a16="http://schemas.microsoft.com/office/drawing/2014/main" id="{163D4B71-048C-D313-951B-D4DB12E87158}"/>
                  </a:ext>
                </a:extLst>
              </p:cNvPr>
              <p:cNvPicPr>
                <a:picLocks noChangeAspect="1"/>
              </p:cNvPicPr>
              <p:nvPr/>
            </p:nvPicPr>
            <p:blipFill rotWithShape="1">
              <a:blip r:embed="rId4"/>
              <a:srcRect l="1376" t="5829" r="61175" b="29852"/>
              <a:stretch/>
            </p:blipFill>
            <p:spPr>
              <a:xfrm>
                <a:off x="5510547" y="3752488"/>
                <a:ext cx="1959239" cy="1995169"/>
              </a:xfrm>
              <a:prstGeom prst="rect">
                <a:avLst/>
              </a:prstGeom>
              <a:ln>
                <a:solidFill>
                  <a:schemeClr val="tx1"/>
                </a:solidFill>
              </a:ln>
            </p:spPr>
          </p:pic>
          <p:pic>
            <p:nvPicPr>
              <p:cNvPr id="16" name="Imagen 15">
                <a:extLst>
                  <a:ext uri="{FF2B5EF4-FFF2-40B4-BE49-F238E27FC236}">
                    <a16:creationId xmlns:a16="http://schemas.microsoft.com/office/drawing/2014/main" id="{27754D71-B6F8-0AC5-CA47-C91655692A12}"/>
                  </a:ext>
                </a:extLst>
              </p:cNvPr>
              <p:cNvPicPr>
                <a:picLocks noChangeAspect="1"/>
              </p:cNvPicPr>
              <p:nvPr/>
            </p:nvPicPr>
            <p:blipFill rotWithShape="1">
              <a:blip r:embed="rId4"/>
              <a:srcRect l="70686" t="6025" r="1974" b="29656"/>
              <a:stretch/>
            </p:blipFill>
            <p:spPr>
              <a:xfrm>
                <a:off x="7469786" y="3752487"/>
                <a:ext cx="1430355" cy="1995169"/>
              </a:xfrm>
              <a:prstGeom prst="rect">
                <a:avLst/>
              </a:prstGeom>
              <a:ln>
                <a:solidFill>
                  <a:schemeClr val="tx1"/>
                </a:solidFill>
              </a:ln>
            </p:spPr>
          </p:pic>
        </p:grpSp>
        <p:sp>
          <p:nvSpPr>
            <p:cNvPr id="10" name="Rectángulo 9">
              <a:extLst>
                <a:ext uri="{FF2B5EF4-FFF2-40B4-BE49-F238E27FC236}">
                  <a16:creationId xmlns:a16="http://schemas.microsoft.com/office/drawing/2014/main" id="{BD00958A-3F00-86BE-81E9-A56B3BD50183}"/>
                </a:ext>
              </a:extLst>
            </p:cNvPr>
            <p:cNvSpPr/>
            <p:nvPr/>
          </p:nvSpPr>
          <p:spPr>
            <a:xfrm flipV="1">
              <a:off x="9099597" y="5878917"/>
              <a:ext cx="1430355" cy="50405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52464831"/>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F0E428-A204-49A7-A4F0-0DB5185B600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2"/>
          <p:cNvSpPr txBox="1">
            <a:spLocks noChangeArrowheads="1"/>
          </p:cNvSpPr>
          <p:nvPr/>
        </p:nvSpPr>
        <p:spPr bwMode="auto">
          <a:xfrm>
            <a:off x="4553529" y="152361"/>
            <a:ext cx="4968552" cy="461665"/>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South SWO Outlook</a:t>
            </a:r>
          </a:p>
        </p:txBody>
      </p:sp>
      <p:sp>
        <p:nvSpPr>
          <p:cNvPr id="12" name="TextBox 11"/>
          <p:cNvSpPr txBox="1"/>
          <p:nvPr/>
        </p:nvSpPr>
        <p:spPr>
          <a:xfrm>
            <a:off x="6672064" y="1557947"/>
            <a:ext cx="5400598"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Less productive stock compared to last assessment (MSY</a:t>
            </a:r>
            <a:r>
              <a:rPr kumimoji="0" lang="en-US" sz="18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2020</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 11,481 t; MSY</a:t>
            </a:r>
            <a:r>
              <a:rPr kumimoji="0" lang="en-US" sz="1800" b="0"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2015</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 14,570 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Projections from the 2017 assessment indicated that if catches remained below 11,000 t, there was a 60% chance of the stock falling within the green quadrant by 2020. The average catch for the period 2016-2020 was 10,125 t, yet the assessment still indicates a 56% probability that the stock is within the red quadrant in 2020.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Under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current catch levels (9,826 t), the South Atlantic swordfish stock has a 55% probability of being in the green quadrant of the Kobe plot by 2033.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ooter Placeholder 4">
            <a:extLst>
              <a:ext uri="{FF2B5EF4-FFF2-40B4-BE49-F238E27FC236}">
                <a16:creationId xmlns:a16="http://schemas.microsoft.com/office/drawing/2014/main" id="{3FB1D76D-1271-4554-8D2B-2FFB21D2C3A9}"/>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2021 - Panel 4</a:t>
            </a:r>
          </a:p>
        </p:txBody>
      </p:sp>
      <p:grpSp>
        <p:nvGrpSpPr>
          <p:cNvPr id="11" name="Grupo 10">
            <a:extLst>
              <a:ext uri="{FF2B5EF4-FFF2-40B4-BE49-F238E27FC236}">
                <a16:creationId xmlns:a16="http://schemas.microsoft.com/office/drawing/2014/main" id="{C7E8F452-C841-10D3-08AB-A210AC30C91E}"/>
              </a:ext>
            </a:extLst>
          </p:cNvPr>
          <p:cNvGrpSpPr/>
          <p:nvPr/>
        </p:nvGrpSpPr>
        <p:grpSpPr>
          <a:xfrm>
            <a:off x="119336" y="1642601"/>
            <a:ext cx="6254437" cy="3802623"/>
            <a:chOff x="479375" y="1210552"/>
            <a:chExt cx="6254437" cy="3802623"/>
          </a:xfrm>
        </p:grpSpPr>
        <p:pic>
          <p:nvPicPr>
            <p:cNvPr id="9" name="Imagen 8">
              <a:extLst>
                <a:ext uri="{FF2B5EF4-FFF2-40B4-BE49-F238E27FC236}">
                  <a16:creationId xmlns:a16="http://schemas.microsoft.com/office/drawing/2014/main" id="{C1BCCB52-B7FF-90B3-28C5-CB888E797CD3}"/>
                </a:ext>
              </a:extLst>
            </p:cNvPr>
            <p:cNvPicPr>
              <a:picLocks noChangeAspect="1"/>
            </p:cNvPicPr>
            <p:nvPr/>
          </p:nvPicPr>
          <p:blipFill>
            <a:blip r:embed="rId3"/>
            <a:stretch>
              <a:fillRect/>
            </a:stretch>
          </p:blipFill>
          <p:spPr>
            <a:xfrm>
              <a:off x="479375" y="1210552"/>
              <a:ext cx="6254437" cy="3802623"/>
            </a:xfrm>
            <a:prstGeom prst="rect">
              <a:avLst/>
            </a:prstGeom>
          </p:spPr>
        </p:pic>
        <p:sp>
          <p:nvSpPr>
            <p:cNvPr id="10" name="Rectángulo 9">
              <a:extLst>
                <a:ext uri="{FF2B5EF4-FFF2-40B4-BE49-F238E27FC236}">
                  <a16:creationId xmlns:a16="http://schemas.microsoft.com/office/drawing/2014/main" id="{722146D0-E70A-D544-E05B-35786F5EAB3B}"/>
                </a:ext>
              </a:extLst>
            </p:cNvPr>
            <p:cNvSpPr/>
            <p:nvPr/>
          </p:nvSpPr>
          <p:spPr>
            <a:xfrm flipV="1">
              <a:off x="908522" y="2968976"/>
              <a:ext cx="5763542" cy="2053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30483035"/>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F0E428-A204-49A7-A4F0-0DB5185B600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2"/>
          <p:cNvSpPr txBox="1">
            <a:spLocks noChangeArrowheads="1"/>
          </p:cNvSpPr>
          <p:nvPr/>
        </p:nvSpPr>
        <p:spPr bwMode="auto">
          <a:xfrm>
            <a:off x="4943872" y="-27384"/>
            <a:ext cx="4968552" cy="830997"/>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South SWO Management Recommendations</a:t>
            </a:r>
          </a:p>
        </p:txBody>
      </p:sp>
      <p:sp>
        <p:nvSpPr>
          <p:cNvPr id="15" name="Footer Placeholder 4">
            <a:extLst>
              <a:ext uri="{FF2B5EF4-FFF2-40B4-BE49-F238E27FC236}">
                <a16:creationId xmlns:a16="http://schemas.microsoft.com/office/drawing/2014/main" id="{3FB1D76D-1271-4554-8D2B-2FFB21D2C3A9}"/>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2021 - Panel 4</a:t>
            </a:r>
          </a:p>
        </p:txBody>
      </p:sp>
      <p:sp>
        <p:nvSpPr>
          <p:cNvPr id="11" name="CuadroTexto 10">
            <a:extLst>
              <a:ext uri="{FF2B5EF4-FFF2-40B4-BE49-F238E27FC236}">
                <a16:creationId xmlns:a16="http://schemas.microsoft.com/office/drawing/2014/main" id="{8FDD66E8-2BDE-0D07-4801-EABEEABA4243}"/>
              </a:ext>
            </a:extLst>
          </p:cNvPr>
          <p:cNvSpPr txBox="1"/>
          <p:nvPr/>
        </p:nvSpPr>
        <p:spPr>
          <a:xfrm>
            <a:off x="5641685" y="1316649"/>
            <a:ext cx="6430222" cy="424731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current TAC of 14,000 t (Rec. 21-03) is unlikely (3% probability) to result in the stock being in the green quadrant of the Kobe plot by 2033</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Catch levels less than 10,000 t will accelerate rebuilding.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Committee also recognizes that as was the case for the northern stock,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above advice does not fully account for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removals associated with the actual mortality of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unreported</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dead and live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discards</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quota carryovers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(30% in the South Atlantic) nor </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quota transfers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across the North and South stock management boundaries. The Committee emphasizes the importance of these uncertainties and recommends that the stock be closely monitored in the upcoming years to confirm rebuilding.</a:t>
            </a:r>
            <a:endParaRPr kumimoji="0" lang="es-E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image12.png">
            <a:extLst>
              <a:ext uri="{FF2B5EF4-FFF2-40B4-BE49-F238E27FC236}">
                <a16:creationId xmlns:a16="http://schemas.microsoft.com/office/drawing/2014/main" id="{A1B5AC24-A008-BA07-0E92-03F182E6D6A1}"/>
              </a:ext>
            </a:extLst>
          </p:cNvPr>
          <p:cNvPicPr/>
          <p:nvPr/>
        </p:nvPicPr>
        <p:blipFill>
          <a:blip r:embed="rId3"/>
          <a:srcRect/>
          <a:stretch>
            <a:fillRect/>
          </a:stretch>
        </p:blipFill>
        <p:spPr>
          <a:xfrm>
            <a:off x="479376" y="1938076"/>
            <a:ext cx="2055495" cy="3239770"/>
          </a:xfrm>
          <a:prstGeom prst="rect">
            <a:avLst/>
          </a:prstGeom>
          <a:ln/>
        </p:spPr>
      </p:pic>
      <p:pic>
        <p:nvPicPr>
          <p:cNvPr id="3" name="image3.png">
            <a:extLst>
              <a:ext uri="{FF2B5EF4-FFF2-40B4-BE49-F238E27FC236}">
                <a16:creationId xmlns:a16="http://schemas.microsoft.com/office/drawing/2014/main" id="{D296A573-DADF-6953-5C81-8AD9FFE1D3DA}"/>
              </a:ext>
            </a:extLst>
          </p:cNvPr>
          <p:cNvPicPr/>
          <p:nvPr/>
        </p:nvPicPr>
        <p:blipFill rotWithShape="1">
          <a:blip r:embed="rId4"/>
          <a:srcRect l="64343"/>
          <a:stretch/>
        </p:blipFill>
        <p:spPr>
          <a:xfrm>
            <a:off x="2476512" y="2276872"/>
            <a:ext cx="1155213" cy="3239770"/>
          </a:xfrm>
          <a:prstGeom prst="rect">
            <a:avLst/>
          </a:prstGeom>
          <a:ln/>
        </p:spPr>
      </p:pic>
    </p:spTree>
    <p:extLst>
      <p:ext uri="{BB962C8B-B14F-4D97-AF65-F5344CB8AC3E}">
        <p14:creationId xmlns:p14="http://schemas.microsoft.com/office/powerpoint/2010/main" val="3759438733"/>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54D831-FB9A-4E78-86B4-99EEE519006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Box 2"/>
          <p:cNvSpPr txBox="1">
            <a:spLocks noChangeArrowheads="1"/>
          </p:cNvSpPr>
          <p:nvPr/>
        </p:nvSpPr>
        <p:spPr bwMode="auto">
          <a:xfrm>
            <a:off x="4824734" y="159024"/>
            <a:ext cx="456407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Mediterranean SWO summary</a:t>
            </a:r>
          </a:p>
        </p:txBody>
      </p:sp>
      <p:sp>
        <p:nvSpPr>
          <p:cNvPr id="9" name="Rectangle 8"/>
          <p:cNvSpPr/>
          <p:nvPr/>
        </p:nvSpPr>
        <p:spPr>
          <a:xfrm>
            <a:off x="1271464" y="1114293"/>
            <a:ext cx="5167486"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00FF"/>
                </a:solidFill>
                <a:effectLst/>
                <a:uLnTx/>
                <a:uFillTx/>
                <a:latin typeface="Calibri" panose="020F0502020204030204"/>
                <a:ea typeface="+mn-ea"/>
                <a:cs typeface="+mn-cs"/>
              </a:rPr>
              <a:t>MED SWO </a:t>
            </a:r>
            <a:r>
              <a:rPr kumimoji="0" lang="fr-FR" sz="3200" b="1" i="0" u="none" strike="noStrike" kern="1200" cap="none" spc="0" normalizeH="0" baseline="0" noProof="0" dirty="0" err="1">
                <a:ln>
                  <a:noFill/>
                </a:ln>
                <a:solidFill>
                  <a:srgbClr val="0000FF"/>
                </a:solidFill>
                <a:effectLst/>
                <a:uLnTx/>
                <a:uFillTx/>
                <a:latin typeface="Calibri" panose="020F0502020204030204"/>
                <a:ea typeface="+mn-ea"/>
                <a:cs typeface="+mn-cs"/>
              </a:rPr>
              <a:t>Fishery</a:t>
            </a:r>
            <a:r>
              <a:rPr kumimoji="0" lang="fr-FR" sz="3200" b="1" i="0" u="none" strike="noStrike" kern="1200" cap="none" spc="0" normalizeH="0" baseline="0" noProof="0" dirty="0">
                <a:ln>
                  <a:noFill/>
                </a:ln>
                <a:solidFill>
                  <a:srgbClr val="0000FF"/>
                </a:solidFill>
                <a:effectLst/>
                <a:uLnTx/>
                <a:uFillTx/>
                <a:latin typeface="Calibri" panose="020F0502020204030204"/>
                <a:ea typeface="+mn-ea"/>
                <a:cs typeface="+mn-cs"/>
              </a:rPr>
              <a:t> </a:t>
            </a:r>
            <a:r>
              <a:rPr kumimoji="0" lang="fr-FR" sz="3200" b="1" i="0" u="none" strike="noStrike" kern="1200" cap="none" spc="0" normalizeH="0" baseline="0" noProof="0" dirty="0" err="1">
                <a:ln>
                  <a:noFill/>
                </a:ln>
                <a:solidFill>
                  <a:srgbClr val="0000FF"/>
                </a:solidFill>
                <a:effectLst/>
                <a:uLnTx/>
                <a:uFillTx/>
                <a:latin typeface="Calibri" panose="020F0502020204030204"/>
                <a:ea typeface="+mn-ea"/>
                <a:cs typeface="+mn-cs"/>
              </a:rPr>
              <a:t>indicators</a:t>
            </a:r>
            <a:endParaRPr kumimoji="0" lang="fr-FR" sz="32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
        <p:nvSpPr>
          <p:cNvPr id="7" name="TextBox 6"/>
          <p:cNvSpPr txBox="1"/>
          <p:nvPr/>
        </p:nvSpPr>
        <p:spPr>
          <a:xfrm>
            <a:off x="7375054" y="1052737"/>
            <a:ext cx="26642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Catch (2021):  7,493 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TAC (2021):     9,296 t </a:t>
            </a:r>
          </a:p>
        </p:txBody>
      </p:sp>
      <p:sp>
        <p:nvSpPr>
          <p:cNvPr id="11" name="Footer Placeholder 4">
            <a:extLst>
              <a:ext uri="{FF2B5EF4-FFF2-40B4-BE49-F238E27FC236}">
                <a16:creationId xmlns:a16="http://schemas.microsoft.com/office/drawing/2014/main" id="{80107C77-C20D-4235-8314-4176844D909F}"/>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2021 - Panel 4</a:t>
            </a:r>
          </a:p>
        </p:txBody>
      </p:sp>
      <p:graphicFrame>
        <p:nvGraphicFramePr>
          <p:cNvPr id="8" name="Chart 1">
            <a:extLst>
              <a:ext uri="{FF2B5EF4-FFF2-40B4-BE49-F238E27FC236}">
                <a16:creationId xmlns:a16="http://schemas.microsoft.com/office/drawing/2014/main" id="{00000000-0008-0000-0000-000039040000}"/>
              </a:ext>
            </a:extLst>
          </p:cNvPr>
          <p:cNvGraphicFramePr>
            <a:graphicFrameLocks/>
          </p:cNvGraphicFramePr>
          <p:nvPr/>
        </p:nvGraphicFramePr>
        <p:xfrm>
          <a:off x="623392" y="1867113"/>
          <a:ext cx="9865096" cy="41541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23919245"/>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54D831-FB9A-4E78-86B4-99EEE519006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TextBox 13"/>
          <p:cNvSpPr txBox="1"/>
          <p:nvPr/>
        </p:nvSpPr>
        <p:spPr>
          <a:xfrm>
            <a:off x="3431704" y="1023120"/>
            <a:ext cx="56886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Calibri" panose="020F0502020204030204"/>
                <a:ea typeface="+mn-ea"/>
                <a:cs typeface="+mn-cs"/>
              </a:rPr>
              <a:t>MED SWO State of the stock</a:t>
            </a:r>
          </a:p>
        </p:txBody>
      </p:sp>
      <p:sp>
        <p:nvSpPr>
          <p:cNvPr id="13" name="TextBox 2"/>
          <p:cNvSpPr txBox="1">
            <a:spLocks noChangeArrowheads="1"/>
          </p:cNvSpPr>
          <p:nvPr/>
        </p:nvSpPr>
        <p:spPr bwMode="auto">
          <a:xfrm>
            <a:off x="4824734" y="159024"/>
            <a:ext cx="456407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Mediterranean SWO summary</a:t>
            </a:r>
          </a:p>
        </p:txBody>
      </p:sp>
      <p:sp>
        <p:nvSpPr>
          <p:cNvPr id="15" name="Rectangle 14"/>
          <p:cNvSpPr/>
          <p:nvPr/>
        </p:nvSpPr>
        <p:spPr>
          <a:xfrm>
            <a:off x="6600056" y="2348881"/>
            <a:ext cx="4968552" cy="184665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 Stock status from the 2020 assessment (data until 2018).</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 The assessment indicated that </a:t>
            </a:r>
            <a:r>
              <a:rPr kumimoji="0" lang="en-US" sz="1900" b="1"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the stock was most likely overfished and current fishing mortality just below </a:t>
            </a:r>
            <a:r>
              <a:rPr kumimoji="0" lang="en-US" sz="1900" b="1" i="0" u="none" strike="noStrike" kern="1200" cap="none" spc="0" normalizeH="0" baseline="0" noProof="0" dirty="0" err="1">
                <a:ln>
                  <a:noFill/>
                </a:ln>
                <a:solidFill>
                  <a:srgbClr val="002060"/>
                </a:solidFill>
                <a:effectLst/>
                <a:uLnTx/>
                <a:uFillTx/>
                <a:latin typeface="Helvetica" pitchFamily="34" charset="0"/>
                <a:ea typeface="ＭＳ Ｐゴシック" charset="-128"/>
                <a:cs typeface="+mn-cs"/>
              </a:rPr>
              <a:t>Fmsy</a:t>
            </a:r>
            <a:r>
              <a:rPr kumimoji="0" lang="en-US" sz="1900" b="1"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 levels</a:t>
            </a:r>
          </a:p>
        </p:txBody>
      </p:sp>
      <p:pic>
        <p:nvPicPr>
          <p:cNvPr id="8" name="Picture 7">
            <a:extLst>
              <a:ext uri="{FF2B5EF4-FFF2-40B4-BE49-F238E27FC236}">
                <a16:creationId xmlns:a16="http://schemas.microsoft.com/office/drawing/2014/main" id="{658B1FF0-E59D-45A2-BEB9-A6900D831AAC}"/>
              </a:ext>
            </a:extLst>
          </p:cNvPr>
          <p:cNvPicPr>
            <a:picLocks noChangeAspect="1"/>
          </p:cNvPicPr>
          <p:nvPr/>
        </p:nvPicPr>
        <p:blipFill>
          <a:blip r:embed="rId3"/>
          <a:stretch>
            <a:fillRect/>
          </a:stretch>
        </p:blipFill>
        <p:spPr>
          <a:xfrm>
            <a:off x="1271464" y="1556791"/>
            <a:ext cx="5125961" cy="4608513"/>
          </a:xfrm>
          <a:prstGeom prst="rect">
            <a:avLst/>
          </a:prstGeom>
        </p:spPr>
      </p:pic>
      <p:sp>
        <p:nvSpPr>
          <p:cNvPr id="10" name="Footer Placeholder 4">
            <a:extLst>
              <a:ext uri="{FF2B5EF4-FFF2-40B4-BE49-F238E27FC236}">
                <a16:creationId xmlns:a16="http://schemas.microsoft.com/office/drawing/2014/main" id="{62615CDC-CE57-4C12-A11C-84C52F6A6122}"/>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2021 - Panel 4</a:t>
            </a:r>
          </a:p>
        </p:txBody>
      </p:sp>
    </p:spTree>
    <p:extLst>
      <p:ext uri="{BB962C8B-B14F-4D97-AF65-F5344CB8AC3E}">
        <p14:creationId xmlns:p14="http://schemas.microsoft.com/office/powerpoint/2010/main" val="4051177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F0E428-A204-49A7-A4F0-0DB5185B600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2"/>
          <p:cNvSpPr txBox="1">
            <a:spLocks noChangeArrowheads="1"/>
          </p:cNvSpPr>
          <p:nvPr/>
        </p:nvSpPr>
        <p:spPr bwMode="auto">
          <a:xfrm>
            <a:off x="5015880" y="159023"/>
            <a:ext cx="338567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N-SWO Atlantic - MSE</a:t>
            </a:r>
          </a:p>
        </p:txBody>
      </p:sp>
      <p:sp>
        <p:nvSpPr>
          <p:cNvPr id="15" name="Footer Placeholder 4">
            <a:extLst>
              <a:ext uri="{FF2B5EF4-FFF2-40B4-BE49-F238E27FC236}">
                <a16:creationId xmlns:a16="http://schemas.microsoft.com/office/drawing/2014/main" id="{3FB1D76D-1271-4554-8D2B-2FFB21D2C3A9}"/>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2021 - Panel 4</a:t>
            </a:r>
          </a:p>
        </p:txBody>
      </p:sp>
      <p:sp>
        <p:nvSpPr>
          <p:cNvPr id="16" name="Title 1">
            <a:extLst>
              <a:ext uri="{FF2B5EF4-FFF2-40B4-BE49-F238E27FC236}">
                <a16:creationId xmlns:a16="http://schemas.microsoft.com/office/drawing/2014/main" id="{0771883C-F441-4106-8C74-AFF33F389D6C}"/>
              </a:ext>
            </a:extLst>
          </p:cNvPr>
          <p:cNvSpPr txBox="1">
            <a:spLocks/>
          </p:cNvSpPr>
          <p:nvPr/>
        </p:nvSpPr>
        <p:spPr bwMode="auto">
          <a:xfrm>
            <a:off x="774612" y="908720"/>
            <a:ext cx="8229600" cy="774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Helvetica" pitchFamily="34" charset="0"/>
                <a:ea typeface="ＭＳ Ｐゴシック" charset="-128"/>
                <a:cs typeface="ＭＳ Ｐゴシック" pitchFamily="-107" charset="-128"/>
              </a:rPr>
              <a:t>Progress on N-SWO MSE</a:t>
            </a:r>
            <a:endParaRPr kumimoji="0" lang="en-US" sz="3200" b="1" i="0" u="sng" strike="noStrike" kern="0" cap="none" spc="0" normalizeH="0" baseline="0" noProof="0" dirty="0">
              <a:ln>
                <a:noFill/>
              </a:ln>
              <a:solidFill>
                <a:srgbClr val="002060"/>
              </a:solidFill>
              <a:effectLst/>
              <a:uLnTx/>
              <a:uFillTx/>
              <a:latin typeface="Helvetica" pitchFamily="34" charset="0"/>
              <a:ea typeface="ＭＳ Ｐゴシック" charset="-128"/>
              <a:cs typeface="ＭＳ Ｐゴシック" pitchFamily="-107" charset="-128"/>
            </a:endParaRPr>
          </a:p>
        </p:txBody>
      </p:sp>
      <p:graphicFrame>
        <p:nvGraphicFramePr>
          <p:cNvPr id="19" name="Table 18">
            <a:extLst>
              <a:ext uri="{FF2B5EF4-FFF2-40B4-BE49-F238E27FC236}">
                <a16:creationId xmlns:a16="http://schemas.microsoft.com/office/drawing/2014/main" id="{C21A6E97-8734-4A8E-AD2E-65E5E67F52BF}"/>
              </a:ext>
            </a:extLst>
          </p:cNvPr>
          <p:cNvGraphicFramePr>
            <a:graphicFrameLocks noGrp="1"/>
          </p:cNvGraphicFramePr>
          <p:nvPr>
            <p:extLst>
              <p:ext uri="{D42A27DB-BD31-4B8C-83A1-F6EECF244321}">
                <p14:modId xmlns:p14="http://schemas.microsoft.com/office/powerpoint/2010/main" val="4244875148"/>
              </p:ext>
            </p:extLst>
          </p:nvPr>
        </p:nvGraphicFramePr>
        <p:xfrm>
          <a:off x="774612" y="1783217"/>
          <a:ext cx="11010020" cy="3979753"/>
        </p:xfrm>
        <a:graphic>
          <a:graphicData uri="http://schemas.openxmlformats.org/drawingml/2006/table">
            <a:tbl>
              <a:tblPr firstRow="1" bandRow="1">
                <a:tableStyleId>{073A0DAA-6AF3-43AB-8588-CEC1D06C72B9}</a:tableStyleId>
              </a:tblPr>
              <a:tblGrid>
                <a:gridCol w="882922">
                  <a:extLst>
                    <a:ext uri="{9D8B030D-6E8A-4147-A177-3AD203B41FA5}">
                      <a16:colId xmlns:a16="http://schemas.microsoft.com/office/drawing/2014/main" val="2824801108"/>
                    </a:ext>
                  </a:extLst>
                </a:gridCol>
                <a:gridCol w="10127098">
                  <a:extLst>
                    <a:ext uri="{9D8B030D-6E8A-4147-A177-3AD203B41FA5}">
                      <a16:colId xmlns:a16="http://schemas.microsoft.com/office/drawing/2014/main" val="225250230"/>
                    </a:ext>
                  </a:extLst>
                </a:gridCol>
              </a:tblGrid>
              <a:tr h="341169">
                <a:tc>
                  <a:txBody>
                    <a:bodyPr/>
                    <a:lstStyle/>
                    <a:p>
                      <a:r>
                        <a:rPr lang="en-US" sz="1200" dirty="0">
                          <a:solidFill>
                            <a:schemeClr val="tx1"/>
                          </a:solidFill>
                          <a:latin typeface="Cambria" panose="02040503050406030204" pitchFamily="18" charset="0"/>
                          <a:ea typeface="Cambria" panose="02040503050406030204" pitchFamily="18" charset="0"/>
                        </a:rPr>
                        <a:t>Year</a:t>
                      </a:r>
                      <a:endParaRPr lang="en-CA" sz="1200" dirty="0">
                        <a:solidFill>
                          <a:schemeClr val="tx1"/>
                        </a:solidFill>
                        <a:latin typeface="Cambria" panose="02040503050406030204" pitchFamily="18" charset="0"/>
                        <a:ea typeface="Cambria" panose="02040503050406030204" pitchFamily="18"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US" sz="1200" dirty="0">
                          <a:solidFill>
                            <a:schemeClr val="tx1"/>
                          </a:solidFill>
                          <a:latin typeface="Cambria" panose="02040503050406030204" pitchFamily="18" charset="0"/>
                          <a:ea typeface="Cambria" panose="02040503050406030204" pitchFamily="18" charset="0"/>
                        </a:rPr>
                        <a:t>Key events</a:t>
                      </a:r>
                      <a:endParaRPr lang="en-CA" sz="12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95792433"/>
                  </a:ext>
                </a:extLst>
              </a:tr>
              <a:tr h="341169">
                <a:tc>
                  <a:txBody>
                    <a:bodyPr/>
                    <a:lstStyle/>
                    <a:p>
                      <a:r>
                        <a:rPr lang="en-US" sz="1600" dirty="0">
                          <a:latin typeface="Cambria" panose="02040503050406030204" pitchFamily="18" charset="0"/>
                          <a:ea typeface="Cambria" panose="02040503050406030204" pitchFamily="18" charset="0"/>
                        </a:rPr>
                        <a:t>2018</a:t>
                      </a:r>
                      <a:endParaRPr lang="en-CA" sz="1600" dirty="0">
                        <a:latin typeface="Cambria" panose="02040503050406030204" pitchFamily="18" charset="0"/>
                        <a:ea typeface="Cambria" panose="02040503050406030204" pitchFamily="18"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r>
                        <a:rPr lang="en-US" sz="1600" dirty="0">
                          <a:latin typeface="Cambria" panose="02040503050406030204" pitchFamily="18" charset="0"/>
                          <a:ea typeface="Cambria" panose="02040503050406030204" pitchFamily="18" charset="0"/>
                        </a:rPr>
                        <a:t>Process</a:t>
                      </a:r>
                      <a:r>
                        <a:rPr lang="en-US" sz="1600" baseline="0" dirty="0">
                          <a:latin typeface="Cambria" panose="02040503050406030204" pitchFamily="18" charset="0"/>
                          <a:ea typeface="Cambria" panose="02040503050406030204" pitchFamily="18" charset="0"/>
                        </a:rPr>
                        <a:t> initiated; initial OM uncertainty grid generated</a:t>
                      </a:r>
                      <a:endParaRPr lang="en-CA"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312483177"/>
                  </a:ext>
                </a:extLst>
              </a:tr>
              <a:tr h="341169">
                <a:tc>
                  <a:txBody>
                    <a:bodyPr/>
                    <a:lstStyle/>
                    <a:p>
                      <a:r>
                        <a:rPr lang="en-US" sz="1600" dirty="0">
                          <a:latin typeface="Cambria" panose="02040503050406030204" pitchFamily="18" charset="0"/>
                          <a:ea typeface="Cambria" panose="02040503050406030204" pitchFamily="18" charset="0"/>
                        </a:rPr>
                        <a:t>2019</a:t>
                      </a:r>
                      <a:endParaRPr lang="en-CA" sz="1600" dirty="0">
                        <a:latin typeface="Cambria" panose="02040503050406030204" pitchFamily="18" charset="0"/>
                        <a:ea typeface="Cambria" panose="02040503050406030204" pitchFamily="18" charset="0"/>
                      </a:endParaRPr>
                    </a:p>
                  </a:txBody>
                  <a:tcPr>
                    <a:lnR w="12700" cap="flat" cmpd="sng" algn="ctr">
                      <a:solidFill>
                        <a:schemeClr val="tx1"/>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mbria" panose="02040503050406030204" pitchFamily="18" charset="0"/>
                          <a:ea typeface="Cambria" panose="02040503050406030204" pitchFamily="18" charset="0"/>
                        </a:rPr>
                        <a:t>OM development; technical expert develops initial MSE framework; </a:t>
                      </a:r>
                      <a:r>
                        <a:rPr lang="en-CA" sz="1600" dirty="0">
                          <a:latin typeface="Cambria" panose="02040503050406030204" pitchFamily="18" charset="0"/>
                          <a:ea typeface="Cambria" panose="02040503050406030204" pitchFamily="18" charset="0"/>
                        </a:rPr>
                        <a:t>conceptual</a:t>
                      </a:r>
                      <a:r>
                        <a:rPr lang="en-CA" sz="1600" baseline="0" dirty="0">
                          <a:latin typeface="Cambria" panose="02040503050406030204" pitchFamily="18" charset="0"/>
                          <a:ea typeface="Cambria" panose="02040503050406030204" pitchFamily="18" charset="0"/>
                        </a:rPr>
                        <a:t> </a:t>
                      </a:r>
                      <a:r>
                        <a:rPr lang="en-CA" sz="1600" dirty="0">
                          <a:latin typeface="Cambria" panose="02040503050406030204" pitchFamily="18" charset="0"/>
                          <a:ea typeface="Cambria" panose="02040503050406030204" pitchFamily="18" charset="0"/>
                        </a:rPr>
                        <a:t>management objectives adopted (Res</a:t>
                      </a:r>
                      <a:r>
                        <a:rPr lang="en-CA" sz="1600" baseline="0" dirty="0">
                          <a:latin typeface="Cambria" panose="02040503050406030204" pitchFamily="18" charset="0"/>
                          <a:ea typeface="Cambria" panose="02040503050406030204" pitchFamily="18" charset="0"/>
                        </a:rPr>
                        <a:t> 19-14)</a:t>
                      </a:r>
                      <a:endParaRPr lang="en-CA"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797147855"/>
                  </a:ext>
                </a:extLst>
              </a:tr>
              <a:tr h="337811">
                <a:tc>
                  <a:txBody>
                    <a:bodyPr/>
                    <a:lstStyle/>
                    <a:p>
                      <a:r>
                        <a:rPr lang="en-US" sz="1600" dirty="0">
                          <a:latin typeface="Cambria" panose="02040503050406030204" pitchFamily="18" charset="0"/>
                          <a:ea typeface="Cambria" panose="02040503050406030204" pitchFamily="18" charset="0"/>
                        </a:rPr>
                        <a:t>2020</a:t>
                      </a:r>
                      <a:endParaRPr lang="en-CA" sz="1600" dirty="0">
                        <a:latin typeface="Cambria" panose="02040503050406030204" pitchFamily="18" charset="0"/>
                        <a:ea typeface="Cambria" panose="02040503050406030204" pitchFamily="18" charset="0"/>
                      </a:endParaRPr>
                    </a:p>
                  </a:txBody>
                  <a:tcPr>
                    <a:lnR w="12700" cap="flat" cmpd="sng" algn="ctr">
                      <a:solidFill>
                        <a:schemeClr val="tx1"/>
                      </a:solidFill>
                      <a:prstDash val="solid"/>
                      <a:round/>
                      <a:headEnd type="none" w="med" len="med"/>
                      <a:tailEnd type="none" w="med" len="med"/>
                    </a:lnR>
                    <a:noFill/>
                  </a:tcPr>
                </a:tc>
                <a:tc>
                  <a:txBody>
                    <a:bodyPr/>
                    <a:lstStyle/>
                    <a:p>
                      <a:r>
                        <a:rPr lang="en-US" sz="1600" dirty="0">
                          <a:latin typeface="Cambria" panose="02040503050406030204" pitchFamily="18" charset="0"/>
                          <a:ea typeface="Cambria" panose="02040503050406030204" pitchFamily="18" charset="0"/>
                        </a:rPr>
                        <a:t>OM development; early cMP development</a:t>
                      </a:r>
                      <a:endParaRPr lang="en-CA"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797452787"/>
                  </a:ext>
                </a:extLst>
              </a:tr>
              <a:tr h="383374">
                <a:tc>
                  <a:txBody>
                    <a:bodyPr/>
                    <a:lstStyle/>
                    <a:p>
                      <a:r>
                        <a:rPr lang="en-US" sz="1600" dirty="0">
                          <a:latin typeface="Cambria" panose="02040503050406030204" pitchFamily="18" charset="0"/>
                          <a:ea typeface="Cambria" panose="02040503050406030204" pitchFamily="18" charset="0"/>
                        </a:rPr>
                        <a:t>2021</a:t>
                      </a:r>
                      <a:endParaRPr lang="en-CA" sz="1600" dirty="0">
                        <a:latin typeface="Cambria" panose="02040503050406030204" pitchFamily="18" charset="0"/>
                        <a:ea typeface="Cambria" panose="02040503050406030204" pitchFamily="18" charset="0"/>
                      </a:endParaRPr>
                    </a:p>
                  </a:txBody>
                  <a:tcPr>
                    <a:lnR w="12700" cap="flat" cmpd="sng" algn="ctr">
                      <a:solidFill>
                        <a:schemeClr val="tx1"/>
                      </a:solidFill>
                      <a:prstDash val="solid"/>
                      <a:round/>
                      <a:headEnd type="none" w="med" len="med"/>
                      <a:tailEnd type="none" w="med" len="med"/>
                    </a:lnR>
                    <a:noFill/>
                  </a:tcPr>
                </a:tc>
                <a:tc>
                  <a:txBody>
                    <a:bodyPr/>
                    <a:lstStyle/>
                    <a:p>
                      <a:r>
                        <a:rPr lang="en-US" sz="1600" dirty="0">
                          <a:solidFill>
                            <a:schemeClr val="tx1"/>
                          </a:solidFill>
                          <a:latin typeface="Cambria" panose="02040503050406030204" pitchFamily="18" charset="0"/>
                          <a:ea typeface="Cambria" panose="02040503050406030204" pitchFamily="18" charset="0"/>
                        </a:rPr>
                        <a:t>OM grid revisions (reduce grid redundancy; account for discard mortality); cMP development</a:t>
                      </a:r>
                      <a:r>
                        <a:rPr lang="en-US" sz="1600" baseline="0" dirty="0">
                          <a:solidFill>
                            <a:schemeClr val="tx1"/>
                          </a:solidFill>
                          <a:latin typeface="Cambria" panose="02040503050406030204" pitchFamily="18" charset="0"/>
                          <a:ea typeface="Cambria" panose="02040503050406030204" pitchFamily="18" charset="0"/>
                        </a:rPr>
                        <a:t>; candidate performance indicators; MSE code review from external expert; candidate advice intervals</a:t>
                      </a:r>
                      <a:endParaRPr lang="en-CA" sz="16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4198528673"/>
                  </a:ext>
                </a:extLst>
              </a:tr>
              <a:tr h="341169">
                <a:tc>
                  <a:txBody>
                    <a:bodyPr/>
                    <a:lstStyle/>
                    <a:p>
                      <a:r>
                        <a:rPr lang="en-US" sz="1600" dirty="0">
                          <a:latin typeface="Cambria" panose="02040503050406030204" pitchFamily="18" charset="0"/>
                          <a:ea typeface="Cambria" panose="02040503050406030204" pitchFamily="18" charset="0"/>
                        </a:rPr>
                        <a:t>2022</a:t>
                      </a:r>
                      <a:endParaRPr lang="en-CA" sz="1600" dirty="0">
                        <a:latin typeface="Cambria" panose="02040503050406030204" pitchFamily="18" charset="0"/>
                        <a:ea typeface="Cambria" panose="02040503050406030204" pitchFamily="18" charset="0"/>
                      </a:endParaRPr>
                    </a:p>
                  </a:txBody>
                  <a:tcPr>
                    <a:lnR w="12700" cap="flat" cmpd="sng" algn="ctr">
                      <a:solidFill>
                        <a:schemeClr val="tx1"/>
                      </a:solidFill>
                      <a:prstDash val="solid"/>
                      <a:round/>
                      <a:headEnd type="none" w="med" len="med"/>
                      <a:tailEnd type="none" w="med" len="med"/>
                    </a:lnR>
                    <a:noFill/>
                  </a:tcPr>
                </a:tc>
                <a:tc>
                  <a:txBody>
                    <a:bodyPr/>
                    <a:lstStyle/>
                    <a:p>
                      <a:r>
                        <a:rPr lang="en-US" sz="1600" dirty="0">
                          <a:solidFill>
                            <a:schemeClr val="tx1"/>
                          </a:solidFill>
                          <a:latin typeface="Cambria" panose="02040503050406030204" pitchFamily="18" charset="0"/>
                          <a:ea typeface="Cambria" panose="02040503050406030204" pitchFamily="18" charset="0"/>
                        </a:rPr>
                        <a:t>Stock</a:t>
                      </a:r>
                      <a:r>
                        <a:rPr lang="en-US" sz="1600" baseline="0" dirty="0">
                          <a:solidFill>
                            <a:schemeClr val="tx1"/>
                          </a:solidFill>
                          <a:latin typeface="Cambria" panose="02040503050406030204" pitchFamily="18" charset="0"/>
                          <a:ea typeface="Cambria" panose="02040503050406030204" pitchFamily="18" charset="0"/>
                        </a:rPr>
                        <a:t> assessment; </a:t>
                      </a:r>
                      <a:r>
                        <a:rPr lang="en-US" sz="1600" dirty="0">
                          <a:solidFill>
                            <a:schemeClr val="tx1"/>
                          </a:solidFill>
                          <a:latin typeface="Cambria" panose="02040503050406030204" pitchFamily="18" charset="0"/>
                          <a:ea typeface="Cambria" panose="02040503050406030204" pitchFamily="18" charset="0"/>
                        </a:rPr>
                        <a:t>OM reconditioning;</a:t>
                      </a:r>
                      <a:r>
                        <a:rPr lang="en-US" sz="1600" baseline="0" dirty="0">
                          <a:solidFill>
                            <a:schemeClr val="tx1"/>
                          </a:solidFill>
                          <a:latin typeface="Cambria" panose="02040503050406030204" pitchFamily="18" charset="0"/>
                          <a:ea typeface="Cambria" panose="02040503050406030204" pitchFamily="18" charset="0"/>
                        </a:rPr>
                        <a:t> </a:t>
                      </a:r>
                      <a:r>
                        <a:rPr lang="en-US" sz="1600" dirty="0" err="1">
                          <a:solidFill>
                            <a:schemeClr val="tx1"/>
                          </a:solidFill>
                          <a:latin typeface="Cambria" panose="02040503050406030204" pitchFamily="18" charset="0"/>
                          <a:ea typeface="Cambria" panose="02040503050406030204" pitchFamily="18" charset="0"/>
                        </a:rPr>
                        <a:t>cMP</a:t>
                      </a:r>
                      <a:r>
                        <a:rPr lang="en-US" sz="1600" dirty="0">
                          <a:solidFill>
                            <a:schemeClr val="tx1"/>
                          </a:solidFill>
                          <a:latin typeface="Cambria" panose="02040503050406030204" pitchFamily="18" charset="0"/>
                          <a:ea typeface="Cambria" panose="02040503050406030204" pitchFamily="18" charset="0"/>
                        </a:rPr>
                        <a:t> development</a:t>
                      </a:r>
                      <a:r>
                        <a:rPr lang="en-US" sz="1600" baseline="0" dirty="0">
                          <a:solidFill>
                            <a:schemeClr val="tx1"/>
                          </a:solidFill>
                          <a:latin typeface="Cambria" panose="02040503050406030204" pitchFamily="18" charset="0"/>
                          <a:ea typeface="Cambria" panose="02040503050406030204" pitchFamily="18" charset="0"/>
                        </a:rPr>
                        <a:t>, development of performance metrics, relative importance of uncertainty axes to focus CMP evaluation on key OMs.</a:t>
                      </a: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018696693"/>
                  </a:ext>
                </a:extLst>
              </a:tr>
              <a:tr h="588867">
                <a:tc>
                  <a:txBody>
                    <a:bodyPr/>
                    <a:lstStyle/>
                    <a:p>
                      <a:r>
                        <a:rPr lang="en-US" sz="1600" dirty="0">
                          <a:latin typeface="Cambria" panose="02040503050406030204" pitchFamily="18" charset="0"/>
                          <a:ea typeface="Cambria" panose="02040503050406030204" pitchFamily="18" charset="0"/>
                        </a:rPr>
                        <a:t>2023</a:t>
                      </a:r>
                      <a:endParaRPr lang="en-CA" sz="1600" dirty="0">
                        <a:latin typeface="Cambria" panose="02040503050406030204" pitchFamily="18" charset="0"/>
                        <a:ea typeface="Cambria" panose="02040503050406030204" pitchFamily="18" charset="0"/>
                      </a:endParaRPr>
                    </a:p>
                  </a:txBody>
                  <a:tcPr>
                    <a:lnR w="12700" cap="flat" cmpd="sng" algn="ctr">
                      <a:solidFill>
                        <a:schemeClr val="tx1"/>
                      </a:solidFill>
                      <a:prstDash val="solid"/>
                      <a:round/>
                      <a:headEnd type="none" w="med" len="med"/>
                      <a:tailEnd type="none" w="med" len="med"/>
                    </a:lnR>
                    <a:noFill/>
                  </a:tcPr>
                </a:tc>
                <a:tc>
                  <a:txBody>
                    <a:bodyPr/>
                    <a:lstStyle/>
                    <a:p>
                      <a:r>
                        <a:rPr lang="en-US" sz="1600" b="1" dirty="0">
                          <a:solidFill>
                            <a:schemeClr val="tx1"/>
                          </a:solidFill>
                          <a:latin typeface="Cambria" panose="02040503050406030204" pitchFamily="18" charset="0"/>
                          <a:ea typeface="Cambria" panose="02040503050406030204" pitchFamily="18" charset="0"/>
                        </a:rPr>
                        <a:t>Continue CMP development, engage with Panel 4 and stakeholders to refine performance metrics and develop and select an MP at</a:t>
                      </a:r>
                      <a:r>
                        <a:rPr lang="en-US" sz="1600" b="1" baseline="0" dirty="0">
                          <a:solidFill>
                            <a:schemeClr val="tx1"/>
                          </a:solidFill>
                          <a:latin typeface="Cambria" panose="02040503050406030204" pitchFamily="18" charset="0"/>
                          <a:ea typeface="Cambria" panose="02040503050406030204" pitchFamily="18" charset="0"/>
                        </a:rPr>
                        <a:t> </a:t>
                      </a:r>
                      <a:r>
                        <a:rPr lang="en-US" sz="1600" b="1" dirty="0">
                          <a:solidFill>
                            <a:schemeClr val="tx1"/>
                          </a:solidFill>
                          <a:latin typeface="Cambria" panose="02040503050406030204" pitchFamily="18" charset="0"/>
                          <a:ea typeface="Cambria" panose="02040503050406030204" pitchFamily="18" charset="0"/>
                        </a:rPr>
                        <a:t>the Annual Meeting</a:t>
                      </a:r>
                      <a:r>
                        <a:rPr lang="en-US" sz="1600" dirty="0">
                          <a:solidFill>
                            <a:schemeClr val="tx1"/>
                          </a:solidFill>
                          <a:latin typeface="Cambria" panose="02040503050406030204" pitchFamily="18" charset="0"/>
                          <a:ea typeface="Cambria" panose="02040503050406030204" pitchFamily="18" charset="0"/>
                        </a:rPr>
                        <a:t>. Develop e</a:t>
                      </a:r>
                      <a:r>
                        <a:rPr lang="en-US" sz="1600" baseline="0" dirty="0">
                          <a:solidFill>
                            <a:schemeClr val="tx1"/>
                          </a:solidFill>
                          <a:latin typeface="Cambria" panose="02040503050406030204" pitchFamily="18" charset="0"/>
                          <a:ea typeface="Cambria" panose="02040503050406030204" pitchFamily="18" charset="0"/>
                        </a:rPr>
                        <a:t>xceptional circumstances protocol and communications material</a:t>
                      </a:r>
                      <a:endParaRPr lang="en-CA" sz="160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714733577"/>
                  </a:ext>
                </a:extLst>
              </a:tr>
              <a:tr h="399284">
                <a:tc>
                  <a:txBody>
                    <a:bodyPr/>
                    <a:lstStyle/>
                    <a:p>
                      <a:r>
                        <a:rPr lang="en-US" sz="1600" dirty="0">
                          <a:latin typeface="Cambria" panose="02040503050406030204" pitchFamily="18" charset="0"/>
                          <a:ea typeface="Cambria" panose="02040503050406030204" pitchFamily="18" charset="0"/>
                        </a:rPr>
                        <a:t>2024+</a:t>
                      </a:r>
                      <a:endParaRPr lang="en-CA" sz="1600" dirty="0">
                        <a:latin typeface="Cambria" panose="02040503050406030204" pitchFamily="18" charset="0"/>
                        <a:ea typeface="Cambria" panose="02040503050406030204" pitchFamily="18" charset="0"/>
                      </a:endParaRPr>
                    </a:p>
                  </a:txBody>
                  <a:tcPr>
                    <a:lnR w="12700" cap="flat" cmpd="sng" algn="ctr">
                      <a:solidFill>
                        <a:schemeClr val="tx1"/>
                      </a:solidFill>
                      <a:prstDash val="solid"/>
                      <a:round/>
                      <a:headEnd type="none" w="med" len="med"/>
                      <a:tailEnd type="none" w="med" len="med"/>
                    </a:lnR>
                    <a:noFill/>
                  </a:tcPr>
                </a:tc>
                <a:tc>
                  <a:txBody>
                    <a:bodyPr/>
                    <a:lstStyle/>
                    <a:p>
                      <a:r>
                        <a:rPr lang="en-US" sz="1600" dirty="0">
                          <a:latin typeface="Cambria" panose="02040503050406030204" pitchFamily="18" charset="0"/>
                          <a:ea typeface="Cambria" panose="02040503050406030204" pitchFamily="18" charset="0"/>
                        </a:rPr>
                        <a:t>MP to be run on predetermined</a:t>
                      </a:r>
                      <a:r>
                        <a:rPr lang="en-US" sz="1600" baseline="0" dirty="0">
                          <a:latin typeface="Cambria" panose="02040503050406030204" pitchFamily="18" charset="0"/>
                          <a:ea typeface="Cambria" panose="02040503050406030204" pitchFamily="18" charset="0"/>
                        </a:rPr>
                        <a:t> timescale.</a:t>
                      </a:r>
                      <a:endParaRPr lang="en-CA"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1633963766"/>
                  </a:ext>
                </a:extLst>
              </a:tr>
            </a:tbl>
          </a:graphicData>
        </a:graphic>
      </p:graphicFrame>
      <p:pic>
        <p:nvPicPr>
          <p:cNvPr id="20" name="Picture 19">
            <a:extLst>
              <a:ext uri="{FF2B5EF4-FFF2-40B4-BE49-F238E27FC236}">
                <a16:creationId xmlns:a16="http://schemas.microsoft.com/office/drawing/2014/main" id="{AE9CB5B5-4903-4689-9743-E9109D54375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9620" y="2136078"/>
            <a:ext cx="294992" cy="294992"/>
          </a:xfrm>
          <a:prstGeom prst="rect">
            <a:avLst/>
          </a:prstGeom>
        </p:spPr>
      </p:pic>
      <p:pic>
        <p:nvPicPr>
          <p:cNvPr id="21" name="Picture 20">
            <a:extLst>
              <a:ext uri="{FF2B5EF4-FFF2-40B4-BE49-F238E27FC236}">
                <a16:creationId xmlns:a16="http://schemas.microsoft.com/office/drawing/2014/main" id="{DD693F4C-8B9E-4F99-BF73-F54E31B3EC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3494" y="2488939"/>
            <a:ext cx="294992" cy="294992"/>
          </a:xfrm>
          <a:prstGeom prst="rect">
            <a:avLst/>
          </a:prstGeom>
        </p:spPr>
      </p:pic>
      <p:pic>
        <p:nvPicPr>
          <p:cNvPr id="22" name="Picture 21">
            <a:extLst>
              <a:ext uri="{FF2B5EF4-FFF2-40B4-BE49-F238E27FC236}">
                <a16:creationId xmlns:a16="http://schemas.microsoft.com/office/drawing/2014/main" id="{49C00F11-8A55-45C9-AB21-67A4826356E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9620" y="3009994"/>
            <a:ext cx="294992" cy="294992"/>
          </a:xfrm>
          <a:prstGeom prst="rect">
            <a:avLst/>
          </a:prstGeom>
        </p:spPr>
      </p:pic>
      <p:sp>
        <p:nvSpPr>
          <p:cNvPr id="23" name="Right Arrow 21">
            <a:extLst>
              <a:ext uri="{FF2B5EF4-FFF2-40B4-BE49-F238E27FC236}">
                <a16:creationId xmlns:a16="http://schemas.microsoft.com/office/drawing/2014/main" id="{1B4BEB18-FE19-4534-8FB8-55421DE1DB31}"/>
              </a:ext>
            </a:extLst>
          </p:cNvPr>
          <p:cNvSpPr/>
          <p:nvPr/>
        </p:nvSpPr>
        <p:spPr>
          <a:xfrm>
            <a:off x="407368" y="3981385"/>
            <a:ext cx="367244" cy="34116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FC9FFAD3-CB4E-428C-A1B3-146FB7019F04}"/>
              </a:ext>
            </a:extLst>
          </p:cNvPr>
          <p:cNvSpPr txBox="1"/>
          <p:nvPr/>
        </p:nvSpPr>
        <p:spPr>
          <a:xfrm>
            <a:off x="7998099" y="5983780"/>
            <a:ext cx="397782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1" u="none" strike="noStrike" kern="1200" cap="none" spc="0" normalizeH="0" baseline="0" noProof="0" dirty="0">
                <a:ln>
                  <a:noFill/>
                </a:ln>
                <a:solidFill>
                  <a:prstClr val="black"/>
                </a:solidFill>
                <a:effectLst/>
                <a:uLnTx/>
                <a:uFillTx/>
                <a:latin typeface="Calibri" panose="020F0502020204030204"/>
                <a:ea typeface="+mn-ea"/>
                <a:cs typeface="+mn-cs"/>
              </a:rPr>
              <a:t>(Details of the MSE roadmap in PLE-XXX)</a:t>
            </a:r>
          </a:p>
        </p:txBody>
      </p:sp>
      <p:pic>
        <p:nvPicPr>
          <p:cNvPr id="2" name="Picture 21">
            <a:extLst>
              <a:ext uri="{FF2B5EF4-FFF2-40B4-BE49-F238E27FC236}">
                <a16:creationId xmlns:a16="http://schemas.microsoft.com/office/drawing/2014/main" id="{9841EF65-CA10-C1A9-3729-D373970579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3494" y="3429000"/>
            <a:ext cx="294992" cy="294992"/>
          </a:xfrm>
          <a:prstGeom prst="rect">
            <a:avLst/>
          </a:prstGeom>
        </p:spPr>
      </p:pic>
    </p:spTree>
    <p:extLst>
      <p:ext uri="{BB962C8B-B14F-4D97-AF65-F5344CB8AC3E}">
        <p14:creationId xmlns:p14="http://schemas.microsoft.com/office/powerpoint/2010/main" val="3480939342"/>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F0E428-A204-49A7-A4F0-0DB5185B600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2"/>
          <p:cNvSpPr txBox="1">
            <a:spLocks noChangeArrowheads="1"/>
          </p:cNvSpPr>
          <p:nvPr/>
        </p:nvSpPr>
        <p:spPr bwMode="auto">
          <a:xfrm>
            <a:off x="5015880" y="159023"/>
            <a:ext cx="918841"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SWO</a:t>
            </a:r>
          </a:p>
        </p:txBody>
      </p:sp>
      <p:sp>
        <p:nvSpPr>
          <p:cNvPr id="15" name="Footer Placeholder 4">
            <a:extLst>
              <a:ext uri="{FF2B5EF4-FFF2-40B4-BE49-F238E27FC236}">
                <a16:creationId xmlns:a16="http://schemas.microsoft.com/office/drawing/2014/main" id="{3FB1D76D-1271-4554-8D2B-2FFB21D2C3A9}"/>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2021 - Panel 4</a:t>
            </a:r>
          </a:p>
        </p:txBody>
      </p:sp>
      <p:sp>
        <p:nvSpPr>
          <p:cNvPr id="16" name="Title 1">
            <a:extLst>
              <a:ext uri="{FF2B5EF4-FFF2-40B4-BE49-F238E27FC236}">
                <a16:creationId xmlns:a16="http://schemas.microsoft.com/office/drawing/2014/main" id="{0771883C-F441-4106-8C74-AFF33F389D6C}"/>
              </a:ext>
            </a:extLst>
          </p:cNvPr>
          <p:cNvSpPr txBox="1">
            <a:spLocks/>
          </p:cNvSpPr>
          <p:nvPr/>
        </p:nvSpPr>
        <p:spPr bwMode="auto">
          <a:xfrm>
            <a:off x="774612" y="908720"/>
            <a:ext cx="8229600" cy="774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Helvetica" pitchFamily="34" charset="0"/>
                <a:ea typeface="ＭＳ Ｐゴシック" charset="-128"/>
                <a:cs typeface="ＭＳ Ｐゴシック" pitchFamily="-107" charset="-128"/>
              </a:rPr>
              <a:t>Workplan for 2023</a:t>
            </a:r>
            <a:endParaRPr kumimoji="0" lang="en-US" sz="3200" b="1" i="0" u="sng" strike="noStrike" kern="0" cap="none" spc="0" normalizeH="0" baseline="0" noProof="0" dirty="0">
              <a:ln>
                <a:noFill/>
              </a:ln>
              <a:solidFill>
                <a:srgbClr val="002060"/>
              </a:solidFill>
              <a:effectLst/>
              <a:uLnTx/>
              <a:uFillTx/>
              <a:latin typeface="Helvetica" pitchFamily="34" charset="0"/>
              <a:ea typeface="ＭＳ Ｐゴシック" charset="-128"/>
              <a:cs typeface="ＭＳ Ｐゴシック" pitchFamily="-107" charset="-128"/>
            </a:endParaRPr>
          </a:p>
        </p:txBody>
      </p:sp>
      <p:sp>
        <p:nvSpPr>
          <p:cNvPr id="5" name="Rectangle 14">
            <a:extLst>
              <a:ext uri="{FF2B5EF4-FFF2-40B4-BE49-F238E27FC236}">
                <a16:creationId xmlns:a16="http://schemas.microsoft.com/office/drawing/2014/main" id="{75DDD560-6520-86D9-AE23-1C19EEC62017}"/>
              </a:ext>
            </a:extLst>
          </p:cNvPr>
          <p:cNvSpPr/>
          <p:nvPr/>
        </p:nvSpPr>
        <p:spPr>
          <a:xfrm>
            <a:off x="479376" y="1628800"/>
            <a:ext cx="11377264" cy="27238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 Intersessional Species Group meeting (6 days):</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 Update information related to the Mediterranean assessment</a:t>
            </a:r>
          </a:p>
          <a:p>
            <a:pPr marL="914400" marR="0" lvl="2"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 Review fisheries and biological data</a:t>
            </a:r>
          </a:p>
          <a:p>
            <a:pPr marL="914400" marR="0" lvl="2"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 Update standardized CPUE indices</a:t>
            </a:r>
          </a:p>
          <a:p>
            <a:pPr marL="914400" marR="0" lvl="2"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 Estimates of discard misreporting</a:t>
            </a:r>
          </a:p>
          <a:p>
            <a:pPr marL="914400" marR="0" lvl="2"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 </a:t>
            </a:r>
          </a:p>
          <a:p>
            <a:pPr marL="457200" marR="0" lvl="1" indent="0" algn="l" defTabSz="914400" rtl="0" eaLnBrk="1" fontAlgn="auto" latinLnBrk="0" hangingPunct="1">
              <a:lnSpc>
                <a:spcPct val="100000"/>
              </a:lnSpc>
              <a:spcBef>
                <a:spcPts val="0"/>
              </a:spcBef>
              <a:spcAft>
                <a:spcPts val="0"/>
              </a:spcAft>
              <a:buClrTx/>
              <a:buSzTx/>
              <a:tabLst/>
              <a:defRPr/>
            </a:pPr>
            <a:r>
              <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 Improve North and South CPUEs</a:t>
            </a:r>
          </a:p>
          <a:p>
            <a:pPr marL="457200" marR="0" lvl="1" indent="0" algn="l" defTabSz="914400" rtl="0" eaLnBrk="1" fontAlgn="auto" latinLnBrk="0" hangingPunct="1">
              <a:lnSpc>
                <a:spcPct val="100000"/>
              </a:lnSpc>
              <a:spcBef>
                <a:spcPts val="0"/>
              </a:spcBef>
              <a:spcAft>
                <a:spcPts val="0"/>
              </a:spcAft>
              <a:buClrTx/>
              <a:buSzTx/>
              <a:tabLst/>
              <a:defRPr/>
            </a:pPr>
            <a:endParaRPr lang="en-US" sz="1900" dirty="0">
              <a:solidFill>
                <a:srgbClr val="002060"/>
              </a:solidFill>
              <a:latin typeface="Helvetica" pitchFamily="34" charset="0"/>
              <a:ea typeface="ＭＳ Ｐゴシック" charset="-128"/>
            </a:endParaRPr>
          </a:p>
          <a:p>
            <a:pPr marL="457200" marR="0" lvl="1" indent="0" algn="l" defTabSz="914400" rtl="0" eaLnBrk="1" fontAlgn="auto" latinLnBrk="0" hangingPunct="1">
              <a:lnSpc>
                <a:spcPct val="100000"/>
              </a:lnSpc>
              <a:spcBef>
                <a:spcPts val="0"/>
              </a:spcBef>
              <a:spcAft>
                <a:spcPts val="0"/>
              </a:spcAft>
              <a:buClrTx/>
              <a:buSzTx/>
              <a:tabLst/>
              <a:defRPr/>
            </a:pPr>
            <a:endParaRPr lang="en-US" sz="1900" noProof="0" dirty="0">
              <a:solidFill>
                <a:srgbClr val="002060"/>
              </a:solidFill>
              <a:latin typeface="Helvetica" pitchFamily="34" charset="0"/>
              <a:ea typeface="ＭＳ Ｐゴシック" charset="-128"/>
            </a:endParaRPr>
          </a:p>
        </p:txBody>
      </p:sp>
    </p:spTree>
    <p:extLst>
      <p:ext uri="{BB962C8B-B14F-4D97-AF65-F5344CB8AC3E}">
        <p14:creationId xmlns:p14="http://schemas.microsoft.com/office/powerpoint/2010/main" val="296947395"/>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F0E428-A204-49A7-A4F0-0DB5185B600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2"/>
          <p:cNvSpPr txBox="1">
            <a:spLocks noChangeArrowheads="1"/>
          </p:cNvSpPr>
          <p:nvPr/>
        </p:nvSpPr>
        <p:spPr bwMode="auto">
          <a:xfrm>
            <a:off x="5015880" y="159023"/>
            <a:ext cx="918841"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SWO</a:t>
            </a:r>
          </a:p>
        </p:txBody>
      </p:sp>
      <p:sp>
        <p:nvSpPr>
          <p:cNvPr id="15" name="Footer Placeholder 4">
            <a:extLst>
              <a:ext uri="{FF2B5EF4-FFF2-40B4-BE49-F238E27FC236}">
                <a16:creationId xmlns:a16="http://schemas.microsoft.com/office/drawing/2014/main" id="{3FB1D76D-1271-4554-8D2B-2FFB21D2C3A9}"/>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2021 - Panel 4</a:t>
            </a:r>
          </a:p>
        </p:txBody>
      </p:sp>
      <p:sp>
        <p:nvSpPr>
          <p:cNvPr id="16" name="Title 1">
            <a:extLst>
              <a:ext uri="{FF2B5EF4-FFF2-40B4-BE49-F238E27FC236}">
                <a16:creationId xmlns:a16="http://schemas.microsoft.com/office/drawing/2014/main" id="{0771883C-F441-4106-8C74-AFF33F389D6C}"/>
              </a:ext>
            </a:extLst>
          </p:cNvPr>
          <p:cNvSpPr txBox="1">
            <a:spLocks/>
          </p:cNvSpPr>
          <p:nvPr/>
        </p:nvSpPr>
        <p:spPr bwMode="auto">
          <a:xfrm>
            <a:off x="774612" y="908720"/>
            <a:ext cx="8229600" cy="774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2060"/>
                </a:solidFill>
                <a:effectLst/>
                <a:uLnTx/>
                <a:uFillTx/>
                <a:latin typeface="Helvetica" pitchFamily="34" charset="0"/>
                <a:ea typeface="ＭＳ Ｐゴシック" charset="-128"/>
                <a:cs typeface="ＭＳ Ｐゴシック" pitchFamily="-107" charset="-128"/>
              </a:rPr>
              <a:t>Workplan 2023 cont.</a:t>
            </a:r>
            <a:endParaRPr kumimoji="0" lang="en-US" sz="3200" b="1" i="0" u="sng" strike="noStrike" kern="0" cap="none" spc="0" normalizeH="0" baseline="0" noProof="0" dirty="0">
              <a:ln>
                <a:noFill/>
              </a:ln>
              <a:solidFill>
                <a:srgbClr val="002060"/>
              </a:solidFill>
              <a:effectLst/>
              <a:uLnTx/>
              <a:uFillTx/>
              <a:latin typeface="Helvetica" pitchFamily="34" charset="0"/>
              <a:ea typeface="ＭＳ Ｐゴシック" charset="-128"/>
              <a:cs typeface="ＭＳ Ｐゴシック" pitchFamily="-107" charset="-128"/>
            </a:endParaRPr>
          </a:p>
        </p:txBody>
      </p:sp>
      <p:sp>
        <p:nvSpPr>
          <p:cNvPr id="5" name="Rectangle 14">
            <a:extLst>
              <a:ext uri="{FF2B5EF4-FFF2-40B4-BE49-F238E27FC236}">
                <a16:creationId xmlns:a16="http://schemas.microsoft.com/office/drawing/2014/main" id="{75DDD560-6520-86D9-AE23-1C19EEC62017}"/>
              </a:ext>
            </a:extLst>
          </p:cNvPr>
          <p:cNvSpPr/>
          <p:nvPr/>
        </p:nvSpPr>
        <p:spPr>
          <a:xfrm>
            <a:off x="551384" y="1628800"/>
            <a:ext cx="11377264" cy="4770537"/>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  T</a:t>
            </a:r>
            <a:r>
              <a:rPr lang="en-US" sz="1900" dirty="0">
                <a:solidFill>
                  <a:srgbClr val="002060"/>
                </a:solidFill>
                <a:latin typeface="Helvetica" pitchFamily="34" charset="0"/>
                <a:ea typeface="ＭＳ Ｐゴシック" charset="-128"/>
              </a:rPr>
              <a:t>wo 1-day MSE meetings </a:t>
            </a:r>
          </a:p>
          <a:p>
            <a:pPr lvl="1">
              <a:buFont typeface="Arial" pitchFamily="34" charset="0"/>
              <a:buChar char="•"/>
              <a:defRPr/>
            </a:pPr>
            <a:r>
              <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 Finalize OM grid and robustness Oms</a:t>
            </a: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 Review CMPs</a:t>
            </a:r>
          </a:p>
          <a:p>
            <a:pPr marL="457200" marR="0" lvl="1" indent="0" algn="l" defTabSz="914400" rtl="0" eaLnBrk="1" fontAlgn="auto" latinLnBrk="0" hangingPunct="1">
              <a:lnSpc>
                <a:spcPct val="100000"/>
              </a:lnSpc>
              <a:spcBef>
                <a:spcPts val="0"/>
              </a:spcBef>
              <a:spcAft>
                <a:spcPts val="0"/>
              </a:spcAft>
              <a:buClrTx/>
              <a:buSzTx/>
              <a:tabLst/>
              <a:defRPr/>
            </a:pPr>
            <a:endParaRPr kumimoji="0" lang="en-US" sz="1900" b="1"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 Two 1-day meetings with Panel 4 to: </a:t>
            </a:r>
          </a:p>
          <a:p>
            <a:pPr lvl="1">
              <a:buFont typeface="Arial" pitchFamily="34" charset="0"/>
              <a:buChar char="•"/>
              <a:defRPr/>
            </a:pPr>
            <a:r>
              <a:rPr lang="en-US" sz="1900" dirty="0">
                <a:solidFill>
                  <a:srgbClr val="002060"/>
                </a:solidFill>
                <a:latin typeface="Helvetica" pitchFamily="34" charset="0"/>
                <a:ea typeface="ＭＳ Ｐゴシック" charset="-128"/>
              </a:rPr>
              <a:t> Develop o</a:t>
            </a:r>
            <a:r>
              <a:rPr kumimoji="0" lang="en-US" sz="1900" b="0" i="0" u="none" strike="noStrike" kern="1200" cap="none" spc="0" normalizeH="0" baseline="0" noProof="0" dirty="0" err="1">
                <a:ln>
                  <a:noFill/>
                </a:ln>
                <a:solidFill>
                  <a:srgbClr val="002060"/>
                </a:solidFill>
                <a:effectLst/>
                <a:uLnTx/>
                <a:uFillTx/>
                <a:latin typeface="Helvetica" pitchFamily="34" charset="0"/>
                <a:ea typeface="ＭＳ Ｐゴシック" charset="-128"/>
                <a:cs typeface="+mn-cs"/>
              </a:rPr>
              <a:t>perational</a:t>
            </a:r>
            <a:r>
              <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 management objectives, performance metrics, advice intervals and CMPs</a:t>
            </a:r>
          </a:p>
          <a:p>
            <a:pPr lvl="1">
              <a:buFont typeface="Arial" pitchFamily="34" charset="0"/>
              <a:buChar char="•"/>
              <a:defRPr/>
            </a:pPr>
            <a:r>
              <a:rPr lang="en-US" sz="1900" dirty="0">
                <a:solidFill>
                  <a:srgbClr val="002060"/>
                </a:solidFill>
                <a:latin typeface="Helvetica" pitchFamily="34" charset="0"/>
                <a:ea typeface="ＭＳ Ｐゴシック" charset="-128"/>
              </a:rPr>
              <a:t> </a:t>
            </a:r>
            <a:r>
              <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Review small set of CMPs and their performance.</a:t>
            </a:r>
          </a:p>
          <a:p>
            <a:pPr lvl="1">
              <a:defRPr/>
            </a:pPr>
            <a:endPar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endParaRPr>
          </a:p>
          <a:p>
            <a:pPr marL="342900" lvl="1" indent="-342900">
              <a:buFont typeface="Arial" panose="020B0604020202020204" pitchFamily="34" charset="0"/>
              <a:buChar char="•"/>
              <a:defRPr/>
            </a:pPr>
            <a:r>
              <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Undertake a closed Loop simulation study for South Atlantic swordfish </a:t>
            </a:r>
          </a:p>
          <a:p>
            <a:pPr marL="457200" marR="0" lvl="1" indent="0" algn="l" defTabSz="914400" rtl="0" eaLnBrk="1" fontAlgn="auto" latinLnBrk="0" hangingPunct="1">
              <a:lnSpc>
                <a:spcPct val="100000"/>
              </a:lnSpc>
              <a:spcBef>
                <a:spcPts val="0"/>
              </a:spcBef>
              <a:spcAft>
                <a:spcPts val="0"/>
              </a:spcAft>
              <a:buClrTx/>
              <a:buSzTx/>
              <a:tabLst/>
              <a:defRPr/>
            </a:pPr>
            <a:endPar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 Continue research on Life history project, Size/sex distribution study, PSAT tag joint analysis, Environmental effects on the assessment and Sex specific relationships between straight and curved lower/upper Jaw Fork Length.</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rPr>
              <a:t> Host a Technical workshop (5 days) for age, growth and reproduction</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900" b="0" i="0" u="none" strike="noStrike" kern="1200" cap="none" spc="0" normalizeH="0" baseline="0" noProof="0" dirty="0">
              <a:ln>
                <a:noFill/>
              </a:ln>
              <a:solidFill>
                <a:srgbClr val="002060"/>
              </a:solidFill>
              <a:effectLst/>
              <a:uLnTx/>
              <a:uFillTx/>
              <a:latin typeface="Helvetica" pitchFamily="34" charset="0"/>
              <a:ea typeface="ＭＳ Ｐゴシック" charset="-128"/>
              <a:cs typeface="+mn-cs"/>
            </a:endParaRPr>
          </a:p>
        </p:txBody>
      </p:sp>
    </p:spTree>
    <p:extLst>
      <p:ext uri="{BB962C8B-B14F-4D97-AF65-F5344CB8AC3E}">
        <p14:creationId xmlns:p14="http://schemas.microsoft.com/office/powerpoint/2010/main" val="140334717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27448" y="1052736"/>
            <a:ext cx="7272808" cy="584775"/>
          </a:xfrm>
          <a:prstGeom prst="rect">
            <a:avLst/>
          </a:prstGeom>
        </p:spPr>
        <p:txBody>
          <a:bodyPr wrap="square">
            <a:spAutoFit/>
          </a:bodyPr>
          <a:lstStyle/>
          <a:p>
            <a:r>
              <a:rPr lang="en-US" sz="3200" dirty="0">
                <a:ln w="12700">
                  <a:solidFill>
                    <a:schemeClr val="tx1"/>
                  </a:solidFill>
                </a:ln>
                <a:solidFill>
                  <a:srgbClr val="0000FF"/>
                </a:solidFill>
              </a:rPr>
              <a:t>Blue marlin annual catch by gear</a:t>
            </a:r>
            <a:endParaRPr lang="fr-FR" sz="3200" dirty="0">
              <a:solidFill>
                <a:srgbClr val="0000FF"/>
              </a:solidFill>
            </a:endParaRPr>
          </a:p>
        </p:txBody>
      </p:sp>
      <p:sp>
        <p:nvSpPr>
          <p:cNvPr id="6" name="TextBox 2"/>
          <p:cNvSpPr txBox="1">
            <a:spLocks noChangeArrowheads="1"/>
          </p:cNvSpPr>
          <p:nvPr/>
        </p:nvSpPr>
        <p:spPr bwMode="auto">
          <a:xfrm>
            <a:off x="5066784" y="116632"/>
            <a:ext cx="3621504"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BUM Fishery Indicators</a:t>
            </a:r>
          </a:p>
        </p:txBody>
      </p:sp>
      <p:sp>
        <p:nvSpPr>
          <p:cNvPr id="8" name="Date Placeholder 7"/>
          <p:cNvSpPr>
            <a:spLocks noGrp="1"/>
          </p:cNvSpPr>
          <p:nvPr>
            <p:ph type="dt" sz="half" idx="10"/>
          </p:nvPr>
        </p:nvSpPr>
        <p:spPr/>
        <p:txBody>
          <a:bodyPr/>
          <a:lstStyle/>
          <a:p>
            <a:fld id="{E12DB248-029A-4F05-95E9-32C9C1DD26D2}" type="datetime1">
              <a:rPr lang="en-US" smtClean="0"/>
              <a:pPr/>
              <a:t>11/16/2022</a:t>
            </a:fld>
            <a:endParaRPr lang="en-US"/>
          </a:p>
        </p:txBody>
      </p:sp>
      <p:sp>
        <p:nvSpPr>
          <p:cNvPr id="7" name="Slide Number Placeholder 6"/>
          <p:cNvSpPr>
            <a:spLocks noGrp="1"/>
          </p:cNvSpPr>
          <p:nvPr>
            <p:ph type="sldNum" sz="quarter" idx="12"/>
          </p:nvPr>
        </p:nvSpPr>
        <p:spPr/>
        <p:txBody>
          <a:bodyPr/>
          <a:lstStyle/>
          <a:p>
            <a:fld id="{550BDC99-089A-42AC-9981-69659C08CC3B}" type="slidenum">
              <a:rPr lang="en-US" smtClean="0"/>
              <a:pPr/>
              <a:t>3</a:t>
            </a:fld>
            <a:endParaRPr lang="en-US"/>
          </a:p>
        </p:txBody>
      </p:sp>
      <p:sp>
        <p:nvSpPr>
          <p:cNvPr id="2" name="Rectangle 1"/>
          <p:cNvSpPr/>
          <p:nvPr/>
        </p:nvSpPr>
        <p:spPr>
          <a:xfrm>
            <a:off x="7401808" y="2276872"/>
            <a:ext cx="150250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120336" y="2060848"/>
            <a:ext cx="2448272" cy="646331"/>
          </a:xfrm>
          <a:prstGeom prst="rect">
            <a:avLst/>
          </a:prstGeom>
          <a:noFill/>
        </p:spPr>
        <p:txBody>
          <a:bodyPr wrap="square" rtlCol="0">
            <a:spAutoFit/>
          </a:bodyPr>
          <a:lstStyle/>
          <a:p>
            <a:r>
              <a:rPr lang="en-US" dirty="0"/>
              <a:t>Catch (2020):  1,888 t</a:t>
            </a:r>
          </a:p>
          <a:p>
            <a:r>
              <a:rPr lang="en-US" dirty="0"/>
              <a:t>TAC (2020):      1,670 t </a:t>
            </a:r>
          </a:p>
        </p:txBody>
      </p:sp>
      <p:sp>
        <p:nvSpPr>
          <p:cNvPr id="15" name="Footer Placeholder 4">
            <a:extLst>
              <a:ext uri="{FF2B5EF4-FFF2-40B4-BE49-F238E27FC236}">
                <a16:creationId xmlns:a16="http://schemas.microsoft.com/office/drawing/2014/main" id="{08B21FCA-2E2D-42F9-AF77-0E9F6F02A8A9}"/>
              </a:ext>
            </a:extLst>
          </p:cNvPr>
          <p:cNvSpPr>
            <a:spLocks noGrp="1"/>
          </p:cNvSpPr>
          <p:nvPr>
            <p:ph type="ftr" sz="quarter" idx="11"/>
          </p:nvPr>
        </p:nvSpPr>
        <p:spPr>
          <a:xfrm>
            <a:off x="4552950" y="6501009"/>
            <a:ext cx="3086100" cy="365125"/>
          </a:xfrm>
        </p:spPr>
        <p:txBody>
          <a:bodyPr/>
          <a:lstStyle/>
          <a:p>
            <a:r>
              <a:rPr lang="en-US" dirty="0"/>
              <a:t>SCRS Report 2021 - Panel 4</a:t>
            </a:r>
          </a:p>
        </p:txBody>
      </p:sp>
      <p:pic>
        <p:nvPicPr>
          <p:cNvPr id="12" name="Graphic 11">
            <a:extLst>
              <a:ext uri="{FF2B5EF4-FFF2-40B4-BE49-F238E27FC236}">
                <a16:creationId xmlns:a16="http://schemas.microsoft.com/office/drawing/2014/main" id="{BA2E7FF7-C236-2C2D-CFAF-6BB5558C51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9376" y="1916832"/>
            <a:ext cx="8360990" cy="4488150"/>
          </a:xfrm>
          <a:prstGeom prst="rect">
            <a:avLst/>
          </a:prstGeom>
        </p:spPr>
      </p:pic>
      <p:sp>
        <p:nvSpPr>
          <p:cNvPr id="13" name="TextBox 12">
            <a:extLst>
              <a:ext uri="{FF2B5EF4-FFF2-40B4-BE49-F238E27FC236}">
                <a16:creationId xmlns:a16="http://schemas.microsoft.com/office/drawing/2014/main" id="{B02DDA2C-3EFF-B46E-4EE9-8E817101A250}"/>
              </a:ext>
            </a:extLst>
          </p:cNvPr>
          <p:cNvSpPr txBox="1"/>
          <p:nvPr/>
        </p:nvSpPr>
        <p:spPr>
          <a:xfrm>
            <a:off x="9120336" y="3140968"/>
            <a:ext cx="2448272" cy="646331"/>
          </a:xfrm>
          <a:prstGeom prst="rect">
            <a:avLst/>
          </a:prstGeom>
          <a:noFill/>
        </p:spPr>
        <p:txBody>
          <a:bodyPr wrap="square" rtlCol="0">
            <a:spAutoFit/>
          </a:bodyPr>
          <a:lstStyle/>
          <a:p>
            <a:r>
              <a:rPr lang="en-US" dirty="0"/>
              <a:t>Catch (2021):  1,711 t</a:t>
            </a:r>
          </a:p>
          <a:p>
            <a:r>
              <a:rPr lang="en-US" dirty="0"/>
              <a:t>TAC (2021):      1,670 t </a:t>
            </a:r>
          </a:p>
        </p:txBody>
      </p:sp>
      <p:sp>
        <p:nvSpPr>
          <p:cNvPr id="14" name="Arrow: Down 13">
            <a:extLst>
              <a:ext uri="{FF2B5EF4-FFF2-40B4-BE49-F238E27FC236}">
                <a16:creationId xmlns:a16="http://schemas.microsoft.com/office/drawing/2014/main" id="{5C2B109C-EA97-A522-A40E-8EA58F6CEB1B}"/>
              </a:ext>
            </a:extLst>
          </p:cNvPr>
          <p:cNvSpPr/>
          <p:nvPr/>
        </p:nvSpPr>
        <p:spPr>
          <a:xfrm rot="10800000">
            <a:off x="10128448" y="4509120"/>
            <a:ext cx="432048"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4D61BCB-366E-A853-90BD-560CF6BA70FC}"/>
              </a:ext>
            </a:extLst>
          </p:cNvPr>
          <p:cNvSpPr txBox="1"/>
          <p:nvPr/>
        </p:nvSpPr>
        <p:spPr>
          <a:xfrm>
            <a:off x="9336360" y="4077072"/>
            <a:ext cx="2088232" cy="369332"/>
          </a:xfrm>
          <a:prstGeom prst="rect">
            <a:avLst/>
          </a:prstGeom>
          <a:noFill/>
        </p:spPr>
        <p:txBody>
          <a:bodyPr wrap="square" rtlCol="0">
            <a:spAutoFit/>
          </a:bodyPr>
          <a:lstStyle/>
          <a:p>
            <a:r>
              <a:rPr lang="en-CA" dirty="0"/>
              <a:t>Catches 2020-2021</a:t>
            </a:r>
            <a:endParaRPr lang="en-US" dirty="0"/>
          </a:p>
        </p:txBody>
      </p:sp>
    </p:spTree>
    <p:extLst>
      <p:ext uri="{BB962C8B-B14F-4D97-AF65-F5344CB8AC3E}">
        <p14:creationId xmlns:p14="http://schemas.microsoft.com/office/powerpoint/2010/main" val="16693689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BC0B33-D601-4264-A262-D000D085101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2"/>
          <p:cNvSpPr txBox="1">
            <a:spLocks noChangeArrowheads="1"/>
          </p:cNvSpPr>
          <p:nvPr/>
        </p:nvSpPr>
        <p:spPr bwMode="auto">
          <a:xfrm>
            <a:off x="4943872" y="188641"/>
            <a:ext cx="469712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SWO Responses to the Comm</a:t>
            </a:r>
          </a:p>
        </p:txBody>
      </p:sp>
      <p:sp>
        <p:nvSpPr>
          <p:cNvPr id="6" name="TextBox 5"/>
          <p:cNvSpPr txBox="1"/>
          <p:nvPr/>
        </p:nvSpPr>
        <p:spPr>
          <a:xfrm>
            <a:off x="133048" y="931393"/>
            <a:ext cx="11867608" cy="33547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dirty="0">
                <a:ln>
                  <a:noFill/>
                </a:ln>
                <a:solidFill>
                  <a:prstClr val="black"/>
                </a:solidFill>
                <a:effectLst/>
                <a:uLnTx/>
                <a:uFillTx/>
                <a:latin typeface="Cambria-BoldItalic"/>
                <a:ea typeface="+mn-ea"/>
                <a:cs typeface="+mn-cs"/>
              </a:rPr>
              <a:t>17.32 The SCRS shall review these data (catch, catch at size, location and month of capture) annually. </a:t>
            </a:r>
            <a:r>
              <a:rPr kumimoji="0" lang="es-ES" sz="1600" b="1" i="1" u="sng" strike="noStrike" kern="1200" cap="none" spc="0" normalizeH="0" baseline="0" noProof="0" dirty="0">
                <a:ln>
                  <a:noFill/>
                </a:ln>
                <a:solidFill>
                  <a:prstClr val="black"/>
                </a:solidFill>
                <a:effectLst/>
                <a:uLnTx/>
                <a:uFillTx/>
                <a:latin typeface="Cambria-BoldItalic"/>
                <a:ea typeface="+mn-ea"/>
                <a:cs typeface="+mn-cs"/>
              </a:rPr>
              <a:t>Rec. 17-02, para 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1" i="1" u="none" strike="noStrike" kern="1200" cap="none" spc="0" normalizeH="0" baseline="0" noProof="0" dirty="0">
              <a:ln>
                <a:noFill/>
              </a:ln>
              <a:solidFill>
                <a:prstClr val="black"/>
              </a:solidFill>
              <a:effectLst/>
              <a:uLnTx/>
              <a:uFillTx/>
              <a:latin typeface="Cambria-BoldItal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Background: All CPCs catching swordfish in the North Atlantic shall endeavor to provide annually the best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available data to the SCRS, including catch, catch at size, location and month of capture on the smallest scale possible, as determined by the SCRS. The data submitted shall be for broadest range of age classes possible, consistent with minimum size restrictions, and by sex when possible. The data shall also include discards (both dead and alive) and effort statistics, even when no analytical stock assessment is scheduled. The SCRS shall review these data annually.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Overall, the available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catch, size, and effort data for the main fleets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fleets that catch approximately 95% of the total catch) are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quite complete, while the data for the minor fleets continue to be sparse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With respect to the reporting of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dead and live discards, the Committee observed that only a few CPCs have been providing these data and only one CPC extrapolates observations to the total effort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Footer Placeholder 4">
            <a:extLst>
              <a:ext uri="{FF2B5EF4-FFF2-40B4-BE49-F238E27FC236}">
                <a16:creationId xmlns:a16="http://schemas.microsoft.com/office/drawing/2014/main" id="{3A848A05-3CB3-4CE1-BCA9-DD8D22717EEF}"/>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2021 - Panel 4</a:t>
            </a:r>
          </a:p>
        </p:txBody>
      </p:sp>
      <p:pic>
        <p:nvPicPr>
          <p:cNvPr id="3" name="Picture 2" descr="Chart&#10;&#10;Description automatically generated with low confidence">
            <a:extLst>
              <a:ext uri="{FF2B5EF4-FFF2-40B4-BE49-F238E27FC236}">
                <a16:creationId xmlns:a16="http://schemas.microsoft.com/office/drawing/2014/main" id="{85D18C51-DCCC-10C2-22EF-FF93F8322B89}"/>
              </a:ext>
            </a:extLst>
          </p:cNvPr>
          <p:cNvPicPr>
            <a:picLocks noChangeAspect="1"/>
          </p:cNvPicPr>
          <p:nvPr/>
        </p:nvPicPr>
        <p:blipFill>
          <a:blip r:embed="rId3"/>
          <a:stretch>
            <a:fillRect/>
          </a:stretch>
        </p:blipFill>
        <p:spPr>
          <a:xfrm>
            <a:off x="469658" y="4321648"/>
            <a:ext cx="5244010" cy="1604959"/>
          </a:xfrm>
          <a:prstGeom prst="rect">
            <a:avLst/>
          </a:prstGeom>
        </p:spPr>
      </p:pic>
      <p:grpSp>
        <p:nvGrpSpPr>
          <p:cNvPr id="15" name="Grupo 14">
            <a:extLst>
              <a:ext uri="{FF2B5EF4-FFF2-40B4-BE49-F238E27FC236}">
                <a16:creationId xmlns:a16="http://schemas.microsoft.com/office/drawing/2014/main" id="{763CABC9-9DBB-BC03-F38A-53888F34C7EE}"/>
              </a:ext>
            </a:extLst>
          </p:cNvPr>
          <p:cNvGrpSpPr/>
          <p:nvPr/>
        </p:nvGrpSpPr>
        <p:grpSpPr>
          <a:xfrm>
            <a:off x="6096000" y="4321648"/>
            <a:ext cx="5112568" cy="1627632"/>
            <a:chOff x="5807966" y="4606552"/>
            <a:chExt cx="4896546" cy="973590"/>
          </a:xfrm>
        </p:grpSpPr>
        <p:pic>
          <p:nvPicPr>
            <p:cNvPr id="13" name="Imagen 12">
              <a:extLst>
                <a:ext uri="{FF2B5EF4-FFF2-40B4-BE49-F238E27FC236}">
                  <a16:creationId xmlns:a16="http://schemas.microsoft.com/office/drawing/2014/main" id="{71108DAC-60FB-9A07-6724-10FA262907B0}"/>
                </a:ext>
              </a:extLst>
            </p:cNvPr>
            <p:cNvPicPr>
              <a:picLocks noChangeAspect="1"/>
            </p:cNvPicPr>
            <p:nvPr/>
          </p:nvPicPr>
          <p:blipFill rotWithShape="1">
            <a:blip r:embed="rId4"/>
            <a:srcRect b="99093"/>
            <a:stretch/>
          </p:blipFill>
          <p:spPr>
            <a:xfrm>
              <a:off x="5807966" y="4606552"/>
              <a:ext cx="4896546" cy="62550"/>
            </a:xfrm>
            <a:prstGeom prst="rect">
              <a:avLst/>
            </a:prstGeom>
          </p:spPr>
        </p:pic>
        <p:pic>
          <p:nvPicPr>
            <p:cNvPr id="14" name="Imagen 13">
              <a:extLst>
                <a:ext uri="{FF2B5EF4-FFF2-40B4-BE49-F238E27FC236}">
                  <a16:creationId xmlns:a16="http://schemas.microsoft.com/office/drawing/2014/main" id="{D081D945-75AB-0424-1A45-83A23E3FCB6B}"/>
                </a:ext>
              </a:extLst>
            </p:cNvPr>
            <p:cNvPicPr>
              <a:picLocks noChangeAspect="1"/>
            </p:cNvPicPr>
            <p:nvPr/>
          </p:nvPicPr>
          <p:blipFill rotWithShape="1">
            <a:blip r:embed="rId4"/>
            <a:srcRect t="86689"/>
            <a:stretch/>
          </p:blipFill>
          <p:spPr>
            <a:xfrm>
              <a:off x="5807966" y="4662471"/>
              <a:ext cx="4896546" cy="917671"/>
            </a:xfrm>
            <a:prstGeom prst="rect">
              <a:avLst/>
            </a:prstGeom>
          </p:spPr>
        </p:pic>
      </p:grpSp>
    </p:spTree>
    <p:extLst>
      <p:ext uri="{BB962C8B-B14F-4D97-AF65-F5344CB8AC3E}">
        <p14:creationId xmlns:p14="http://schemas.microsoft.com/office/powerpoint/2010/main" val="1322761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BC0B33-D601-4264-A262-D000D085101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2"/>
          <p:cNvSpPr txBox="1">
            <a:spLocks noChangeArrowheads="1"/>
          </p:cNvSpPr>
          <p:nvPr/>
        </p:nvSpPr>
        <p:spPr bwMode="auto">
          <a:xfrm>
            <a:off x="4943872" y="188641"/>
            <a:ext cx="469712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SWO Responses to the Comm</a:t>
            </a:r>
          </a:p>
        </p:txBody>
      </p:sp>
      <p:sp>
        <p:nvSpPr>
          <p:cNvPr id="6" name="TextBox 5"/>
          <p:cNvSpPr txBox="1"/>
          <p:nvPr/>
        </p:nvSpPr>
        <p:spPr>
          <a:xfrm>
            <a:off x="133048" y="931393"/>
            <a:ext cx="11867608"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dirty="0">
                <a:ln>
                  <a:noFill/>
                </a:ln>
                <a:solidFill>
                  <a:prstClr val="black"/>
                </a:solidFill>
                <a:effectLst/>
                <a:uLnTx/>
                <a:uFillTx/>
                <a:latin typeface="Cambria-BoldItalic"/>
                <a:ea typeface="+mn-ea"/>
                <a:cs typeface="+mn-cs"/>
              </a:rPr>
              <a:t>17.33 The SCRS should continue to monitor and analyze the effects of this measure (minimum size) on the mortality of immature swordfish. Rec. 17-02, para 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1" i="1" u="none" strike="noStrike" kern="1200" cap="none" spc="0" normalizeH="0" baseline="0" noProof="0" dirty="0">
              <a:ln>
                <a:noFill/>
              </a:ln>
              <a:solidFill>
                <a:prstClr val="black"/>
              </a:solidFill>
              <a:effectLst/>
              <a:uLnTx/>
              <a:uFillTx/>
              <a:latin typeface="Cambria-BoldItal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Background: Notwithstanding the provisions of paragraph 9, any CPC may choose, as an alternative to the minimum size of 25 kg/ 125 cm LJFL, to take the necessary measures to prohibit the taking by its vessels in the Atlantic Ocean, as well as the landing and sale in its jurisdiction, of swordfish (and swordfish parts), less than 119 cm LJFL, or in the alternative 15 kg, provided that, if this alternative is chosen, no tolerance of swordfish smaller than 119 LJFL, or in the alternative 15 kg, shall be allowed. For swordfish that have been dressed, a cleithrum to keel (CK) measurement of 63 cm can also be applied. A Party that chooses this alternative minimum size shall require appropriate record keeping of discards. The SCRS should continue to monitor and analyze the effects of this measure on the mortality of immature swordfish.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An answer to these requests was provided by the Committee in 2017. (…) the estimated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mortality at-</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haulback</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for undersized swordfish differed between fleets and varied annually but is on average 78%</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However,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it is not clear how much the regulation may have reduced the encounter rate with small fish as a redistribution of fishing effort to avoid undersized swordfish could also have resulted in reduced total mortality.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Committee reiterates that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reporting of dead discards and the corresponding lengths of the discarded fish are essential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 address the efficacy of this recommendation.  Currently, the Committee is reviewing new studies and conducting further analysis to determine population level impacts of this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haulback</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mortality and intends to provide advice to the Commission tentatively in 2023. In addition, the ongoing N-SWO MSE work might provide further insight on this issue.</a:t>
            </a:r>
          </a:p>
        </p:txBody>
      </p:sp>
      <p:sp>
        <p:nvSpPr>
          <p:cNvPr id="7" name="Footer Placeholder 4">
            <a:extLst>
              <a:ext uri="{FF2B5EF4-FFF2-40B4-BE49-F238E27FC236}">
                <a16:creationId xmlns:a16="http://schemas.microsoft.com/office/drawing/2014/main" id="{3A848A05-3CB3-4CE1-BCA9-DD8D22717EEF}"/>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2021 - Panel 4</a:t>
            </a:r>
          </a:p>
        </p:txBody>
      </p:sp>
    </p:spTree>
    <p:extLst>
      <p:ext uri="{BB962C8B-B14F-4D97-AF65-F5344CB8AC3E}">
        <p14:creationId xmlns:p14="http://schemas.microsoft.com/office/powerpoint/2010/main" val="675304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BC0B33-D601-4264-A262-D000D085101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2"/>
          <p:cNvSpPr txBox="1">
            <a:spLocks noChangeArrowheads="1"/>
          </p:cNvSpPr>
          <p:nvPr/>
        </p:nvSpPr>
        <p:spPr bwMode="auto">
          <a:xfrm>
            <a:off x="4943872" y="188641"/>
            <a:ext cx="469712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SWO Responses to the Comm</a:t>
            </a:r>
          </a:p>
        </p:txBody>
      </p:sp>
      <p:sp>
        <p:nvSpPr>
          <p:cNvPr id="6" name="TextBox 5"/>
          <p:cNvSpPr txBox="1"/>
          <p:nvPr/>
        </p:nvSpPr>
        <p:spPr>
          <a:xfrm>
            <a:off x="323425" y="1844824"/>
            <a:ext cx="11867608"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dirty="0">
                <a:ln>
                  <a:noFill/>
                </a:ln>
                <a:solidFill>
                  <a:prstClr val="black"/>
                </a:solidFill>
                <a:effectLst/>
                <a:uLnTx/>
                <a:uFillTx/>
                <a:latin typeface="Cambria-BoldItalic"/>
                <a:ea typeface="+mn-ea"/>
                <a:cs typeface="+mn-cs"/>
              </a:rPr>
              <a:t>17.34 The SCRS to provide advice on conservation and management measures for North Atlantic swordfish, Rec. 21-02, para 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1" i="1" u="none" strike="noStrike" kern="1200" cap="none" spc="0" normalizeH="0" baseline="0" noProof="0" dirty="0">
              <a:ln>
                <a:noFill/>
              </a:ln>
              <a:solidFill>
                <a:prstClr val="black"/>
              </a:solidFill>
              <a:effectLst/>
              <a:uLnTx/>
              <a:uFillTx/>
              <a:latin typeface="Cambria-BoldItal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Background: The Commission shall establish at its 2022 meeting conservation and management measures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for North Atlantic swordfish on the basis of the SCRS advice resulting from a stock assessment that will be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carried out by the SCRS in 2022 as well as the Resolution by ICCAT on Criteria for the Allocation of Fishing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Possibilities (Res. 15-13).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Details of the stock assessment methods, results, and management advice related to TAC and minimum size limits are provided in SCRS/2022/012. Further details on the management advice can be found in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Swordfish Executive Summary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ooter Placeholder 4">
            <a:extLst>
              <a:ext uri="{FF2B5EF4-FFF2-40B4-BE49-F238E27FC236}">
                <a16:creationId xmlns:a16="http://schemas.microsoft.com/office/drawing/2014/main" id="{3A848A05-3CB3-4CE1-BCA9-DD8D22717EEF}"/>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2021 - Panel 4</a:t>
            </a:r>
          </a:p>
        </p:txBody>
      </p:sp>
    </p:spTree>
    <p:extLst>
      <p:ext uri="{BB962C8B-B14F-4D97-AF65-F5344CB8AC3E}">
        <p14:creationId xmlns:p14="http://schemas.microsoft.com/office/powerpoint/2010/main" val="2998311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BC0B33-D601-4264-A262-D000D085101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2"/>
          <p:cNvSpPr txBox="1">
            <a:spLocks noChangeArrowheads="1"/>
          </p:cNvSpPr>
          <p:nvPr/>
        </p:nvSpPr>
        <p:spPr bwMode="auto">
          <a:xfrm>
            <a:off x="4943872" y="188641"/>
            <a:ext cx="469712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SWO Responses to the Comm</a:t>
            </a:r>
          </a:p>
        </p:txBody>
      </p:sp>
      <p:sp>
        <p:nvSpPr>
          <p:cNvPr id="6" name="TextBox 5"/>
          <p:cNvSpPr txBox="1"/>
          <p:nvPr/>
        </p:nvSpPr>
        <p:spPr>
          <a:xfrm>
            <a:off x="133048" y="931393"/>
            <a:ext cx="11867608" cy="46474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dirty="0">
                <a:ln>
                  <a:noFill/>
                </a:ln>
                <a:solidFill>
                  <a:prstClr val="black"/>
                </a:solidFill>
                <a:effectLst/>
                <a:uLnTx/>
                <a:uFillTx/>
                <a:latin typeface="Cambria-BoldItalic"/>
                <a:ea typeface="+mn-ea"/>
                <a:cs typeface="+mn-cs"/>
              </a:rPr>
              <a:t>17.35 Interim limit reference (LRP) of 0.4*BMSY or any more robust LRP established through further </a:t>
            </a:r>
            <a:r>
              <a:rPr kumimoji="0" lang="es-ES" sz="1600" b="1" i="1" u="sng" strike="noStrike" kern="1200" cap="none" spc="0" normalizeH="0" baseline="0" noProof="0" dirty="0" err="1">
                <a:ln>
                  <a:noFill/>
                </a:ln>
                <a:solidFill>
                  <a:prstClr val="black"/>
                </a:solidFill>
                <a:effectLst/>
                <a:uLnTx/>
                <a:uFillTx/>
                <a:latin typeface="Cambria-BoldItalic"/>
                <a:ea typeface="+mn-ea"/>
                <a:cs typeface="+mn-cs"/>
              </a:rPr>
              <a:t>analysis</a:t>
            </a:r>
            <a:r>
              <a:rPr kumimoji="0" lang="es-ES" sz="1600" b="1" i="1" u="sng" strike="noStrike" kern="1200" cap="none" spc="0" normalizeH="0" baseline="0" noProof="0" dirty="0">
                <a:ln>
                  <a:noFill/>
                </a:ln>
                <a:solidFill>
                  <a:prstClr val="black"/>
                </a:solidFill>
                <a:effectLst/>
                <a:uLnTx/>
                <a:uFillTx/>
                <a:latin typeface="Cambria-BoldItalic"/>
                <a:ea typeface="+mn-ea"/>
                <a:cs typeface="+mn-cs"/>
              </a:rPr>
              <a:t>, Rec. 17-03, para 12 (Rec. 21-03)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600" b="1" i="1" u="sng" strike="noStrike" kern="1200" cap="none" spc="0" normalizeH="0" baseline="0" noProof="0" dirty="0">
              <a:ln>
                <a:noFill/>
              </a:ln>
              <a:solidFill>
                <a:prstClr val="black"/>
              </a:solidFill>
              <a:effectLst/>
              <a:uLnTx/>
              <a:uFillTx/>
              <a:latin typeface="Cambria-BoldItal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Background: When assessing stock status and providing management recommendations to the Commission in 2021, the SCRS shall consider the interim limit reference (LRP) of 0.4*BMSY or any more robust LRP </a:t>
            </a:r>
            <a:r>
              <a:rPr kumimoji="0" lang="es-ES" sz="1800" b="0" i="1" u="none" strike="noStrike" kern="1200" cap="none" spc="0" normalizeH="0" baseline="0" noProof="0" dirty="0" err="1">
                <a:ln>
                  <a:noFill/>
                </a:ln>
                <a:solidFill>
                  <a:prstClr val="black"/>
                </a:solidFill>
                <a:effectLst/>
                <a:uLnTx/>
                <a:uFillTx/>
                <a:latin typeface="Calibri" panose="020F0502020204030204"/>
                <a:ea typeface="+mn-ea"/>
                <a:cs typeface="+mn-cs"/>
              </a:rPr>
              <a:t>established</a:t>
            </a:r>
            <a:r>
              <a:rPr kumimoji="0" lang="es-E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1" u="none" strike="noStrike" kern="1200" cap="none" spc="0" normalizeH="0" baseline="0" noProof="0" dirty="0" err="1">
                <a:ln>
                  <a:noFill/>
                </a:ln>
                <a:solidFill>
                  <a:prstClr val="black"/>
                </a:solidFill>
                <a:effectLst/>
                <a:uLnTx/>
                <a:uFillTx/>
                <a:latin typeface="Calibri" panose="020F0502020204030204"/>
                <a:ea typeface="+mn-ea"/>
                <a:cs typeface="+mn-cs"/>
              </a:rPr>
              <a:t>through</a:t>
            </a:r>
            <a:r>
              <a:rPr kumimoji="0" lang="es-E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1" u="none" strike="noStrike" kern="1200" cap="none" spc="0" normalizeH="0" baseline="0" noProof="0" dirty="0" err="1">
                <a:ln>
                  <a:noFill/>
                </a:ln>
                <a:solidFill>
                  <a:prstClr val="black"/>
                </a:solidFill>
                <a:effectLst/>
                <a:uLnTx/>
                <a:uFillTx/>
                <a:latin typeface="Calibri" panose="020F0502020204030204"/>
                <a:ea typeface="+mn-ea"/>
                <a:cs typeface="+mn-cs"/>
              </a:rPr>
              <a:t>further</a:t>
            </a:r>
            <a:r>
              <a:rPr kumimoji="0" lang="es-E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1" u="none" strike="noStrike" kern="1200" cap="none" spc="0" normalizeH="0" baseline="0" noProof="0" dirty="0" err="1">
                <a:ln>
                  <a:noFill/>
                </a:ln>
                <a:solidFill>
                  <a:prstClr val="black"/>
                </a:solidFill>
                <a:effectLst/>
                <a:uLnTx/>
                <a:uFillTx/>
                <a:latin typeface="Calibri" panose="020F0502020204030204"/>
                <a:ea typeface="+mn-ea"/>
                <a:cs typeface="+mn-cs"/>
              </a:rPr>
              <a:t>analysis</a:t>
            </a:r>
            <a:r>
              <a:rPr kumimoji="0" lang="es-ES" sz="1800" b="0" i="1" u="none" strike="noStrike" kern="1200" cap="none" spc="0" normalizeH="0" baseline="0" noProof="0" dirty="0">
                <a:ln>
                  <a:noFill/>
                </a:ln>
                <a:solidFill>
                  <a:prstClr val="black"/>
                </a:solidFill>
                <a:effectLst/>
                <a:uLnTx/>
                <a:uFillTx/>
                <a:latin typeface="Cambria-Ital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There was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no analysis conducted for southern swordfish on this issue in 2022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Until such an analysis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conducted, the Committee will consider the interim limit reference point of 0.4*BMSY.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dirty="0">
                <a:ln>
                  <a:noFill/>
                </a:ln>
                <a:solidFill>
                  <a:prstClr val="black"/>
                </a:solidFill>
                <a:effectLst/>
                <a:uLnTx/>
                <a:uFillTx/>
                <a:latin typeface="Cambria-BoldItalic"/>
                <a:ea typeface="+mn-ea"/>
                <a:cs typeface="+mn-cs"/>
              </a:rPr>
              <a:t>17.36 The SCRS shall report to the Commission the results of the 2022 South Atlantic swordfish stock </a:t>
            </a:r>
            <a:r>
              <a:rPr kumimoji="0" lang="es-ES" sz="1600" b="1" i="1" u="sng" strike="noStrike" kern="1200" cap="none" spc="0" normalizeH="0" baseline="0" noProof="0" dirty="0" err="1">
                <a:ln>
                  <a:noFill/>
                </a:ln>
                <a:solidFill>
                  <a:prstClr val="black"/>
                </a:solidFill>
                <a:effectLst/>
                <a:uLnTx/>
                <a:uFillTx/>
                <a:latin typeface="Cambria-BoldItalic"/>
                <a:ea typeface="+mn-ea"/>
                <a:cs typeface="+mn-cs"/>
              </a:rPr>
              <a:t>assessment</a:t>
            </a:r>
            <a:r>
              <a:rPr kumimoji="0" lang="es-ES" sz="1600" b="1" i="1" u="sng" strike="noStrike" kern="1200" cap="none" spc="0" normalizeH="0" baseline="0" noProof="0" dirty="0">
                <a:ln>
                  <a:noFill/>
                </a:ln>
                <a:solidFill>
                  <a:prstClr val="black"/>
                </a:solidFill>
                <a:effectLst/>
                <a:uLnTx/>
                <a:uFillTx/>
                <a:latin typeface="Cambria-BoldItalic"/>
                <a:ea typeface="+mn-ea"/>
                <a:cs typeface="+mn-cs"/>
              </a:rPr>
              <a:t>, Rec. 21-03, para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libri" panose="020F0502020204030204"/>
                <a:ea typeface="+mn-ea"/>
                <a:cs typeface="+mn-cs"/>
              </a:rPr>
              <a:t>Background: The SCRS will carry out a stock assessment of South Atlantic swordfish in 2022 and report the </a:t>
            </a:r>
            <a:r>
              <a:rPr kumimoji="0" lang="es-ES" sz="1800" b="0" i="1" u="none" strike="noStrike" kern="1200" cap="none" spc="0" normalizeH="0" baseline="0" noProof="0" dirty="0" err="1">
                <a:ln>
                  <a:noFill/>
                </a:ln>
                <a:solidFill>
                  <a:prstClr val="black"/>
                </a:solidFill>
                <a:effectLst/>
                <a:uLnTx/>
                <a:uFillTx/>
                <a:latin typeface="Calibri" panose="020F0502020204030204"/>
                <a:ea typeface="+mn-ea"/>
                <a:cs typeface="+mn-cs"/>
              </a:rPr>
              <a:t>results</a:t>
            </a:r>
            <a:r>
              <a:rPr kumimoji="0" lang="es-E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1" u="none" strike="noStrike" kern="1200" cap="none" spc="0" normalizeH="0" baseline="0" noProof="0" dirty="0" err="1">
                <a:ln>
                  <a:noFill/>
                </a:ln>
                <a:solidFill>
                  <a:prstClr val="black"/>
                </a:solidFill>
                <a:effectLst/>
                <a:uLnTx/>
                <a:uFillTx/>
                <a:latin typeface="Calibri" panose="020F0502020204030204"/>
                <a:ea typeface="+mn-ea"/>
                <a:cs typeface="+mn-cs"/>
              </a:rPr>
              <a:t>to</a:t>
            </a:r>
            <a:r>
              <a:rPr kumimoji="0" lang="es-E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1"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es-ES" sz="1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s-ES" sz="1800" b="0" i="1" u="none" strike="noStrike" kern="1200" cap="none" spc="0" normalizeH="0" baseline="0" noProof="0" dirty="0" err="1">
                <a:ln>
                  <a:noFill/>
                </a:ln>
                <a:solidFill>
                  <a:prstClr val="black"/>
                </a:solidFill>
                <a:effectLst/>
                <a:uLnTx/>
                <a:uFillTx/>
                <a:latin typeface="Calibri" panose="020F0502020204030204"/>
                <a:ea typeface="+mn-ea"/>
                <a:cs typeface="+mn-cs"/>
              </a:rPr>
              <a:t>Commission</a:t>
            </a:r>
            <a:r>
              <a:rPr kumimoji="0" lang="es-ES" sz="1800" b="0" i="1"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Details of the stock assessment methods, results, and management advice is provided in SCRS/2022/012. Further details on the management advice can be found in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Swordfish Executive Summary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7" name="Footer Placeholder 4">
            <a:extLst>
              <a:ext uri="{FF2B5EF4-FFF2-40B4-BE49-F238E27FC236}">
                <a16:creationId xmlns:a16="http://schemas.microsoft.com/office/drawing/2014/main" id="{3A848A05-3CB3-4CE1-BCA9-DD8D22717EEF}"/>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2021 - Panel 4</a:t>
            </a:r>
          </a:p>
        </p:txBody>
      </p:sp>
    </p:spTree>
    <p:extLst>
      <p:ext uri="{BB962C8B-B14F-4D97-AF65-F5344CB8AC3E}">
        <p14:creationId xmlns:p14="http://schemas.microsoft.com/office/powerpoint/2010/main" val="3776734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54D831-FB9A-4E78-86B4-99EEE519006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ext Box 3"/>
          <p:cNvSpPr txBox="1">
            <a:spLocks noChangeArrowheads="1"/>
          </p:cNvSpPr>
          <p:nvPr/>
        </p:nvSpPr>
        <p:spPr bwMode="auto">
          <a:xfrm>
            <a:off x="2351584" y="18024"/>
            <a:ext cx="7920880" cy="605550"/>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auto" latinLnBrk="0" hangingPunct="0">
              <a:lnSpc>
                <a:spcPct val="160000"/>
              </a:lnSpc>
              <a:spcBef>
                <a:spcPct val="50000"/>
              </a:spcBef>
              <a:spcAft>
                <a:spcPts val="0"/>
              </a:spcAft>
              <a:buClr>
                <a:srgbClr val="4472C4"/>
              </a:buClr>
              <a:buSzTx/>
              <a:buFontTx/>
              <a:buNone/>
              <a:tabLst/>
              <a:defRPr/>
            </a:pPr>
            <a:r>
              <a:rPr kumimoji="0" lang="es-ES_tradnl" sz="2400" b="1" i="1" u="none" strike="noStrike" kern="1200" cap="none" spc="0" normalizeH="0" baseline="0" noProof="0" dirty="0">
                <a:ln>
                  <a:noFill/>
                </a:ln>
                <a:solidFill>
                  <a:prstClr val="white"/>
                </a:solidFill>
                <a:effectLst/>
                <a:uLnTx/>
                <a:uFillTx/>
                <a:latin typeface="Arial" pitchFamily="34" charset="0"/>
                <a:ea typeface="+mn-ea"/>
                <a:cs typeface="+mn-cs"/>
              </a:rPr>
              <a:t>SWO </a:t>
            </a:r>
            <a:r>
              <a:rPr kumimoji="0" lang="es-ES_tradnl" sz="2400" b="1" i="1" u="none" strike="noStrike" kern="1200" cap="none" spc="0" normalizeH="0" baseline="0" noProof="0" dirty="0" err="1">
                <a:ln>
                  <a:noFill/>
                </a:ln>
                <a:solidFill>
                  <a:prstClr val="white"/>
                </a:solidFill>
                <a:effectLst/>
                <a:uLnTx/>
                <a:uFillTx/>
                <a:latin typeface="Arial" pitchFamily="34" charset="0"/>
                <a:ea typeface="+mn-ea"/>
                <a:cs typeface="+mn-cs"/>
              </a:rPr>
              <a:t>Recommendations</a:t>
            </a:r>
            <a:r>
              <a:rPr kumimoji="0" lang="es-ES_tradnl" sz="2400" b="1" i="1" u="none" strike="noStrike" kern="1200" cap="none" spc="0" normalizeH="0" baseline="0" noProof="0" dirty="0">
                <a:ln>
                  <a:noFill/>
                </a:ln>
                <a:solidFill>
                  <a:prstClr val="white"/>
                </a:solidFill>
                <a:effectLst/>
                <a:uLnTx/>
                <a:uFillTx/>
                <a:latin typeface="Arial" pitchFamily="34" charset="0"/>
                <a:ea typeface="+mn-ea"/>
                <a:cs typeface="+mn-cs"/>
              </a:rPr>
              <a:t> </a:t>
            </a:r>
            <a:r>
              <a:rPr kumimoji="0" lang="es-ES_tradnl" sz="2400" b="1" i="1" u="none" strike="noStrike" kern="1200" cap="none" spc="0" normalizeH="0" baseline="0" noProof="0" dirty="0" err="1">
                <a:ln>
                  <a:noFill/>
                </a:ln>
                <a:solidFill>
                  <a:prstClr val="white"/>
                </a:solidFill>
                <a:effectLst/>
                <a:uLnTx/>
                <a:uFillTx/>
                <a:latin typeface="Arial" pitchFamily="34" charset="0"/>
                <a:ea typeface="+mn-ea"/>
                <a:cs typeface="+mn-cs"/>
              </a:rPr>
              <a:t>with</a:t>
            </a:r>
            <a:r>
              <a:rPr kumimoji="0" lang="es-ES_tradnl" sz="2400" b="1" i="1" u="none" strike="noStrike" kern="1200" cap="none" spc="0" normalizeH="0" baseline="0" noProof="0" dirty="0">
                <a:ln>
                  <a:noFill/>
                </a:ln>
                <a:solidFill>
                  <a:prstClr val="white"/>
                </a:solidFill>
                <a:effectLst/>
                <a:uLnTx/>
                <a:uFillTx/>
                <a:latin typeface="Arial" pitchFamily="34" charset="0"/>
                <a:ea typeface="+mn-ea"/>
                <a:cs typeface="+mn-cs"/>
              </a:rPr>
              <a:t> </a:t>
            </a:r>
            <a:r>
              <a:rPr kumimoji="0" lang="es-ES_tradnl" sz="2400" b="1" i="1" u="none" strike="noStrike" kern="1200" cap="none" spc="0" normalizeH="0" baseline="0" noProof="0" dirty="0" err="1">
                <a:ln>
                  <a:noFill/>
                </a:ln>
                <a:solidFill>
                  <a:prstClr val="white"/>
                </a:solidFill>
                <a:effectLst/>
                <a:uLnTx/>
                <a:uFillTx/>
                <a:latin typeface="Arial" pitchFamily="34" charset="0"/>
                <a:ea typeface="+mn-ea"/>
                <a:cs typeface="+mn-cs"/>
              </a:rPr>
              <a:t>financial</a:t>
            </a:r>
            <a:r>
              <a:rPr kumimoji="0" lang="es-ES_tradnl" sz="2400" b="1" i="1" u="none" strike="noStrike" kern="1200" cap="none" spc="0" normalizeH="0" baseline="0" noProof="0" dirty="0">
                <a:ln>
                  <a:noFill/>
                </a:ln>
                <a:solidFill>
                  <a:prstClr val="white"/>
                </a:solidFill>
                <a:effectLst/>
                <a:uLnTx/>
                <a:uFillTx/>
                <a:latin typeface="Arial" pitchFamily="34" charset="0"/>
                <a:ea typeface="+mn-ea"/>
                <a:cs typeface="+mn-cs"/>
              </a:rPr>
              <a:t> </a:t>
            </a:r>
            <a:r>
              <a:rPr kumimoji="0" lang="es-ES_tradnl" sz="2400" b="1" i="1" u="none" strike="noStrike" kern="1200" cap="none" spc="0" normalizeH="0" baseline="0" noProof="0" dirty="0" err="1">
                <a:ln>
                  <a:noFill/>
                </a:ln>
                <a:solidFill>
                  <a:prstClr val="white"/>
                </a:solidFill>
                <a:effectLst/>
                <a:uLnTx/>
                <a:uFillTx/>
                <a:latin typeface="Arial" pitchFamily="34" charset="0"/>
                <a:ea typeface="+mn-ea"/>
                <a:cs typeface="+mn-cs"/>
              </a:rPr>
              <a:t>implications</a:t>
            </a:r>
            <a:endParaRPr kumimoji="0" lang="es-ES_tradnl" sz="2400" b="1" i="1" u="none" strike="noStrike" kern="1200" cap="none" spc="0" normalizeH="0" baseline="0" noProof="0" dirty="0">
              <a:ln>
                <a:noFill/>
              </a:ln>
              <a:solidFill>
                <a:prstClr val="white"/>
              </a:solidFill>
              <a:effectLst/>
              <a:uLnTx/>
              <a:uFillTx/>
              <a:latin typeface="Arial" pitchFamily="34" charset="0"/>
              <a:ea typeface="+mn-ea"/>
              <a:cs typeface="+mn-cs"/>
            </a:endParaRPr>
          </a:p>
        </p:txBody>
      </p:sp>
      <p:sp>
        <p:nvSpPr>
          <p:cNvPr id="8" name="Rectangle 7"/>
          <p:cNvSpPr/>
          <p:nvPr/>
        </p:nvSpPr>
        <p:spPr>
          <a:xfrm>
            <a:off x="191344" y="1268760"/>
            <a:ext cx="10828660" cy="3754874"/>
          </a:xfrm>
          <a:prstGeom prst="rect">
            <a:avLst/>
          </a:prstGeom>
        </p:spPr>
        <p:txBody>
          <a:bodyPr wrap="square">
            <a:spAutoFit/>
          </a:bodyPr>
          <a:lstStyle/>
          <a:p>
            <a:pPr marR="0" lvl="0" algn="l" defTabSz="914400" rtl="0" eaLnBrk="1" fontAlgn="auto" latinLnBrk="0" hangingPunct="1">
              <a:lnSpc>
                <a:spcPct val="100000"/>
              </a:lnSpc>
              <a:spcBef>
                <a:spcPts val="60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Swordfish Year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Programme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(SWOYP):</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Biology and stock structure study . the Committee recommends as high priority to continue biological studies on swordfish (</a:t>
            </a:r>
            <a:r>
              <a:rPr kumimoji="0" lang="en-US" sz="1800" b="0" i="1" u="sng" strike="noStrike" kern="1200" cap="none" spc="0" normalizeH="0" baseline="0" noProof="0" dirty="0">
                <a:ln>
                  <a:noFill/>
                </a:ln>
                <a:solidFill>
                  <a:prstClr val="black"/>
                </a:solidFill>
                <a:effectLst/>
                <a:uLnTx/>
                <a:uFillTx/>
                <a:latin typeface="Calibri" panose="020F0502020204030204"/>
                <a:ea typeface="+mn-ea"/>
                <a:cs typeface="+mn-cs"/>
              </a:rPr>
              <a:t>this recommendation applies to all 3 stocks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Satellite tagging: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continue deployment of satellite tags. Purchase satellite tag receiver for use among ICCAT species groups.</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Reproduction: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continue analysis gonads</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Age and growth: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finish processing spines/otoliths, and start an</a:t>
            </a:r>
          </a:p>
          <a:p>
            <a:pPr marR="0" lvl="1" algn="l" defTabSz="914400" rtl="0" eaLnBrk="1" fontAlgn="auto" latinLnBrk="0" hangingPunct="1">
              <a:lnSpc>
                <a:spcPct val="100000"/>
              </a:lnSpc>
              <a:spcBef>
                <a:spcPts val="600"/>
              </a:spcBef>
              <a:spcAft>
                <a:spcPts val="0"/>
              </a:spcAft>
              <a:buClrTx/>
              <a:buSzTx/>
              <a:tabLst/>
              <a:defRPr/>
            </a:pPr>
            <a:r>
              <a:rPr lang="en-US" dirty="0">
                <a:solidFill>
                  <a:prstClr val="black"/>
                </a:solidFill>
                <a:latin typeface="Calibri" panose="020F0502020204030204"/>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age validation bomb-radiocarbon study</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Genetics: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continue population analysis of tissue samples for stock</a:t>
            </a:r>
          </a:p>
          <a:p>
            <a:pPr marR="0" lvl="1" algn="l" defTabSz="914400" rtl="0" eaLnBrk="1" fontAlgn="auto" latinLnBrk="0" hangingPunct="1">
              <a:lnSpc>
                <a:spcPct val="100000"/>
              </a:lnSpc>
              <a:spcBef>
                <a:spcPts val="600"/>
              </a:spcBef>
              <a:spcAft>
                <a:spcPts val="0"/>
              </a:spcAft>
              <a:buClrTx/>
              <a:buSzTx/>
              <a:tabLst/>
              <a:defRPr/>
            </a:pPr>
            <a:r>
              <a:rPr lang="en-US" dirty="0">
                <a:solidFill>
                  <a:prstClr val="black"/>
                </a:solidFill>
                <a:latin typeface="Calibri" panose="020F0502020204030204"/>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differentiation, and a pilot study on epigenetic ageing and CKMR </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prstClr val="black"/>
                </a:solidFill>
                <a:effectLst/>
                <a:uLnTx/>
                <a:uFillTx/>
                <a:latin typeface="Calibri" panose="020F0502020204030204"/>
                <a:ea typeface="+mn-ea"/>
                <a:cs typeface="+mn-cs"/>
              </a:rPr>
              <a:t>Workshops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Workshop on the reference set for age and growth</a:t>
            </a:r>
          </a:p>
          <a:p>
            <a:pPr marL="742950" marR="0" lvl="1"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297388" y="878324"/>
            <a:ext cx="73416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Applied to all stocks (Atlantic and Mediterranean)</a:t>
            </a:r>
          </a:p>
        </p:txBody>
      </p:sp>
      <p:sp>
        <p:nvSpPr>
          <p:cNvPr id="15" name="Footer Placeholder 4">
            <a:extLst>
              <a:ext uri="{FF2B5EF4-FFF2-40B4-BE49-F238E27FC236}">
                <a16:creationId xmlns:a16="http://schemas.microsoft.com/office/drawing/2014/main" id="{6FD5AD38-1DB4-4084-BAD7-7C4435799FA2}"/>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2021 - Panel 4</a:t>
            </a:r>
          </a:p>
        </p:txBody>
      </p:sp>
      <p:sp>
        <p:nvSpPr>
          <p:cNvPr id="17" name="TextBox 16">
            <a:extLst>
              <a:ext uri="{FF2B5EF4-FFF2-40B4-BE49-F238E27FC236}">
                <a16:creationId xmlns:a16="http://schemas.microsoft.com/office/drawing/2014/main" id="{9EB68CDF-648E-48A2-A7A1-2E90FBA7596D}"/>
              </a:ext>
            </a:extLst>
          </p:cNvPr>
          <p:cNvSpPr txBox="1"/>
          <p:nvPr/>
        </p:nvSpPr>
        <p:spPr>
          <a:xfrm>
            <a:off x="191344" y="4797152"/>
            <a:ext cx="73416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MSE:</a:t>
            </a:r>
          </a:p>
        </p:txBody>
      </p:sp>
      <p:sp>
        <p:nvSpPr>
          <p:cNvPr id="18" name="TextBox 17">
            <a:extLst>
              <a:ext uri="{FF2B5EF4-FFF2-40B4-BE49-F238E27FC236}">
                <a16:creationId xmlns:a16="http://schemas.microsoft.com/office/drawing/2014/main" id="{65DA5E7D-5D4C-4852-86AF-7A6E85E0EE51}"/>
              </a:ext>
            </a:extLst>
          </p:cNvPr>
          <p:cNvSpPr txBox="1"/>
          <p:nvPr/>
        </p:nvSpPr>
        <p:spPr>
          <a:xfrm>
            <a:off x="407368" y="5301208"/>
            <a:ext cx="10009112" cy="923330"/>
          </a:xfrm>
          <a:prstGeom prst="rect">
            <a:avLst/>
          </a:prstGeom>
          <a:noFill/>
        </p:spPr>
        <p:txBody>
          <a:bodyPr wrap="square">
            <a:spAutoFit/>
          </a:bodyPr>
          <a:lstStyle/>
          <a:p>
            <a:pPr marL="288925"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Continuing MSE for N-SWO: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Work started in 2018, and the SCRS</a:t>
            </a:r>
          </a:p>
          <a:p>
            <a:pPr marL="3175" marR="0" lvl="1"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recommends funding for continuing the swordfish MSE work in 2023.</a:t>
            </a:r>
          </a:p>
          <a:p>
            <a:pPr marL="288925"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Closed-loop simulation study for S-SWO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continue analyses and review simulation setup and code.</a:t>
            </a:r>
          </a:p>
        </p:txBody>
      </p:sp>
      <p:sp>
        <p:nvSpPr>
          <p:cNvPr id="11" name="TextBox 10">
            <a:extLst>
              <a:ext uri="{FF2B5EF4-FFF2-40B4-BE49-F238E27FC236}">
                <a16:creationId xmlns:a16="http://schemas.microsoft.com/office/drawing/2014/main" id="{89BF0137-173F-4E39-B3AF-C0428985EC38}"/>
              </a:ext>
            </a:extLst>
          </p:cNvPr>
          <p:cNvSpPr txBox="1"/>
          <p:nvPr/>
        </p:nvSpPr>
        <p:spPr>
          <a:xfrm>
            <a:off x="7212085" y="6193876"/>
            <a:ext cx="49316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1" u="none" strike="noStrike" kern="1200" cap="none" spc="0" normalizeH="0" baseline="0" noProof="0" dirty="0">
                <a:ln>
                  <a:noFill/>
                </a:ln>
                <a:solidFill>
                  <a:prstClr val="black"/>
                </a:solidFill>
                <a:effectLst/>
                <a:uLnTx/>
                <a:uFillTx/>
                <a:latin typeface="Calibri" panose="020F0502020204030204"/>
                <a:ea typeface="+mn-ea"/>
                <a:cs typeface="+mn-cs"/>
              </a:rPr>
              <a:t>(Details of funding requests on Document STF-XXX)</a:t>
            </a:r>
          </a:p>
        </p:txBody>
      </p:sp>
      <p:pic>
        <p:nvPicPr>
          <p:cNvPr id="3" name="Picture 2">
            <a:extLst>
              <a:ext uri="{FF2B5EF4-FFF2-40B4-BE49-F238E27FC236}">
                <a16:creationId xmlns:a16="http://schemas.microsoft.com/office/drawing/2014/main" id="{016FEA90-A76E-24B8-6E28-920AA9F93DDA}"/>
              </a:ext>
            </a:extLst>
          </p:cNvPr>
          <p:cNvPicPr>
            <a:picLocks noChangeAspect="1"/>
          </p:cNvPicPr>
          <p:nvPr/>
        </p:nvPicPr>
        <p:blipFill>
          <a:blip r:embed="rId2"/>
          <a:stretch>
            <a:fillRect/>
          </a:stretch>
        </p:blipFill>
        <p:spPr>
          <a:xfrm>
            <a:off x="7223329" y="2132856"/>
            <a:ext cx="4968671" cy="3761558"/>
          </a:xfrm>
          <a:prstGeom prst="rect">
            <a:avLst/>
          </a:prstGeom>
        </p:spPr>
      </p:pic>
    </p:spTree>
    <p:extLst>
      <p:ext uri="{BB962C8B-B14F-4D97-AF65-F5344CB8AC3E}">
        <p14:creationId xmlns:p14="http://schemas.microsoft.com/office/powerpoint/2010/main" val="28557946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11/16/2022</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35</a:t>
            </a:fld>
            <a:endParaRPr lang="en-US"/>
          </a:p>
        </p:txBody>
      </p:sp>
      <p:sp>
        <p:nvSpPr>
          <p:cNvPr id="5" name="Text Box 3"/>
          <p:cNvSpPr txBox="1">
            <a:spLocks noChangeArrowheads="1"/>
          </p:cNvSpPr>
          <p:nvPr/>
        </p:nvSpPr>
        <p:spPr bwMode="auto">
          <a:xfrm>
            <a:off x="5663952" y="0"/>
            <a:ext cx="5215458" cy="6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err="1">
                <a:solidFill>
                  <a:schemeClr val="bg1"/>
                </a:solidFill>
              </a:rPr>
              <a:t>Sharks</a:t>
            </a:r>
            <a:endParaRPr lang="es-ES_tradnl" sz="2400" b="1" i="1"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76303" y="2235330"/>
            <a:ext cx="2964113" cy="1199792"/>
          </a:xfrm>
          <a:prstGeom prst="rect">
            <a:avLst/>
          </a:prstGeom>
        </p:spPr>
      </p:pic>
      <p:sp>
        <p:nvSpPr>
          <p:cNvPr id="7" name="TextBox 6"/>
          <p:cNvSpPr txBox="1"/>
          <p:nvPr/>
        </p:nvSpPr>
        <p:spPr>
          <a:xfrm>
            <a:off x="7332593" y="2204864"/>
            <a:ext cx="1080120" cy="369332"/>
          </a:xfrm>
          <a:prstGeom prst="rect">
            <a:avLst/>
          </a:prstGeom>
          <a:noFill/>
        </p:spPr>
        <p:txBody>
          <a:bodyPr wrap="square" rtlCol="0">
            <a:spAutoFit/>
          </a:bodyPr>
          <a:lstStyle/>
          <a:p>
            <a:r>
              <a:rPr lang="en-US" dirty="0"/>
              <a:t>BSH</a:t>
            </a:r>
          </a:p>
        </p:txBody>
      </p:sp>
      <p:pic>
        <p:nvPicPr>
          <p:cNvPr id="8" name="Picture 7"/>
          <p:cNvPicPr>
            <a:picLocks noChangeAspect="1"/>
          </p:cNvPicPr>
          <p:nvPr/>
        </p:nvPicPr>
        <p:blipFill>
          <a:blip r:embed="rId4" cstate="print"/>
          <a:stretch>
            <a:fillRect/>
          </a:stretch>
        </p:blipFill>
        <p:spPr>
          <a:xfrm>
            <a:off x="1703513" y="2324487"/>
            <a:ext cx="3744491" cy="1400899"/>
          </a:xfrm>
          <a:prstGeom prst="rect">
            <a:avLst/>
          </a:prstGeom>
        </p:spPr>
      </p:pic>
      <p:sp>
        <p:nvSpPr>
          <p:cNvPr id="9" name="TextBox 8"/>
          <p:cNvSpPr txBox="1"/>
          <p:nvPr/>
        </p:nvSpPr>
        <p:spPr>
          <a:xfrm>
            <a:off x="2351585" y="2233953"/>
            <a:ext cx="620683" cy="369332"/>
          </a:xfrm>
          <a:prstGeom prst="rect">
            <a:avLst/>
          </a:prstGeom>
          <a:noFill/>
        </p:spPr>
        <p:txBody>
          <a:bodyPr wrap="none" rtlCol="0">
            <a:spAutoFit/>
          </a:bodyPr>
          <a:lstStyle/>
          <a:p>
            <a:r>
              <a:rPr lang="en-US" dirty="0"/>
              <a:t>SMA</a:t>
            </a:r>
          </a:p>
        </p:txBody>
      </p:sp>
      <p:pic>
        <p:nvPicPr>
          <p:cNvPr id="10" name="Picture 9"/>
          <p:cNvPicPr>
            <a:picLocks noChangeAspect="1"/>
          </p:cNvPicPr>
          <p:nvPr/>
        </p:nvPicPr>
        <p:blipFill>
          <a:blip r:embed="rId5" cstate="print"/>
          <a:stretch>
            <a:fillRect/>
          </a:stretch>
        </p:blipFill>
        <p:spPr>
          <a:xfrm>
            <a:off x="4655840" y="3709995"/>
            <a:ext cx="3456384" cy="1485578"/>
          </a:xfrm>
          <a:prstGeom prst="rect">
            <a:avLst/>
          </a:prstGeom>
        </p:spPr>
      </p:pic>
      <p:sp>
        <p:nvSpPr>
          <p:cNvPr id="11" name="TextBox 10"/>
          <p:cNvSpPr txBox="1"/>
          <p:nvPr/>
        </p:nvSpPr>
        <p:spPr>
          <a:xfrm>
            <a:off x="6456040" y="3683405"/>
            <a:ext cx="580608" cy="369332"/>
          </a:xfrm>
          <a:prstGeom prst="rect">
            <a:avLst/>
          </a:prstGeom>
          <a:noFill/>
        </p:spPr>
        <p:txBody>
          <a:bodyPr wrap="none" rtlCol="0">
            <a:spAutoFit/>
          </a:bodyPr>
          <a:lstStyle/>
          <a:p>
            <a:r>
              <a:rPr lang="en-US" dirty="0"/>
              <a:t>POR</a:t>
            </a:r>
          </a:p>
        </p:txBody>
      </p:sp>
      <p:sp>
        <p:nvSpPr>
          <p:cNvPr id="15" name="TextBox 14"/>
          <p:cNvSpPr txBox="1"/>
          <p:nvPr/>
        </p:nvSpPr>
        <p:spPr>
          <a:xfrm>
            <a:off x="6596651" y="5630176"/>
            <a:ext cx="4027898" cy="369332"/>
          </a:xfrm>
          <a:prstGeom prst="rect">
            <a:avLst/>
          </a:prstGeom>
          <a:noFill/>
          <a:ln>
            <a:solidFill>
              <a:schemeClr val="tx1"/>
            </a:solidFill>
          </a:ln>
        </p:spPr>
        <p:txBody>
          <a:bodyPr wrap="none" rtlCol="0">
            <a:spAutoFit/>
          </a:bodyPr>
          <a:lstStyle/>
          <a:p>
            <a:r>
              <a:rPr lang="en-US" b="1" dirty="0"/>
              <a:t>…and 21 more species (sharks and rays)</a:t>
            </a:r>
          </a:p>
        </p:txBody>
      </p:sp>
      <p:sp>
        <p:nvSpPr>
          <p:cNvPr id="12" name="Rectangle 11">
            <a:extLst>
              <a:ext uri="{FF2B5EF4-FFF2-40B4-BE49-F238E27FC236}">
                <a16:creationId xmlns:a16="http://schemas.microsoft.com/office/drawing/2014/main" id="{18DAD58A-B685-4884-A7A5-F46B2D099B70}"/>
              </a:ext>
            </a:extLst>
          </p:cNvPr>
          <p:cNvSpPr/>
          <p:nvPr/>
        </p:nvSpPr>
        <p:spPr>
          <a:xfrm>
            <a:off x="4655840" y="1124745"/>
            <a:ext cx="2983210" cy="646331"/>
          </a:xfrm>
          <a:prstGeom prst="rect">
            <a:avLst/>
          </a:prstGeom>
        </p:spPr>
        <p:txBody>
          <a:bodyPr wrap="square">
            <a:spAutoFit/>
          </a:bodyPr>
          <a:lstStyle/>
          <a:p>
            <a:r>
              <a:rPr lang="en-US" sz="3600" dirty="0">
                <a:ln w="12700">
                  <a:solidFill>
                    <a:schemeClr val="tx1"/>
                  </a:solidFill>
                </a:ln>
                <a:solidFill>
                  <a:srgbClr val="0000FF"/>
                </a:solidFill>
              </a:rPr>
              <a:t>SHK - SHARKS</a:t>
            </a:r>
            <a:endParaRPr lang="fr-FR" sz="3600" dirty="0">
              <a:solidFill>
                <a:srgbClr val="0000FF"/>
              </a:solidFill>
            </a:endParaRPr>
          </a:p>
        </p:txBody>
      </p:sp>
      <p:sp>
        <p:nvSpPr>
          <p:cNvPr id="14" name="Footer Placeholder 4">
            <a:extLst>
              <a:ext uri="{FF2B5EF4-FFF2-40B4-BE49-F238E27FC236}">
                <a16:creationId xmlns:a16="http://schemas.microsoft.com/office/drawing/2014/main" id="{30C24BDC-284B-48A8-8217-EEB731C27523}"/>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1442921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F0E428-A204-49A7-A4F0-0DB5185B6007}"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xtBox 2"/>
          <p:cNvSpPr txBox="1">
            <a:spLocks noChangeArrowheads="1"/>
          </p:cNvSpPr>
          <p:nvPr/>
        </p:nvSpPr>
        <p:spPr bwMode="auto">
          <a:xfrm>
            <a:off x="5159897" y="116633"/>
            <a:ext cx="5060809"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POR Atlantic - Fishery Indicators</a:t>
            </a:r>
          </a:p>
        </p:txBody>
      </p:sp>
      <p:sp>
        <p:nvSpPr>
          <p:cNvPr id="12" name="TextBox 11"/>
          <p:cNvSpPr txBox="1"/>
          <p:nvPr/>
        </p:nvSpPr>
        <p:spPr>
          <a:xfrm>
            <a:off x="8760296" y="2276872"/>
            <a:ext cx="2472399" cy="17081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black"/>
                </a:solidFill>
                <a:effectLst/>
                <a:uLnTx/>
                <a:uFillTx/>
                <a:latin typeface="Calibri" panose="020F0502020204030204"/>
                <a:ea typeface="+mn-ea"/>
                <a:cs typeface="+mn-cs"/>
              </a:rPr>
              <a:t>Catch (2021)</a:t>
            </a:r>
          </a:p>
          <a:p>
            <a:pPr marL="639763"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NE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Atl</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5 t</a:t>
            </a:r>
          </a:p>
          <a:p>
            <a:pPr marL="639763"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NW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Atl</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10 t</a:t>
            </a:r>
          </a:p>
          <a:p>
            <a:pPr marL="639763"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SE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Atl</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0 t</a:t>
            </a:r>
          </a:p>
          <a:p>
            <a:pPr marL="639763" marR="0" lvl="1" indent="-2857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SW </a:t>
            </a:r>
            <a:r>
              <a:rPr kumimoji="0" lang="en-US" sz="2100" b="0" i="0" u="none" strike="noStrike" kern="1200" cap="none" spc="0" normalizeH="0" baseline="0" noProof="0" dirty="0" err="1">
                <a:ln>
                  <a:noFill/>
                </a:ln>
                <a:solidFill>
                  <a:prstClr val="black"/>
                </a:solidFill>
                <a:effectLst/>
                <a:uLnTx/>
                <a:uFillTx/>
                <a:latin typeface="Calibri" panose="020F0502020204030204"/>
                <a:ea typeface="+mn-ea"/>
                <a:cs typeface="+mn-cs"/>
              </a:rPr>
              <a:t>Atl</a:t>
            </a:r>
            <a:r>
              <a:rPr kumimoji="0" lang="en-US" sz="2100" b="0" i="0" u="none" strike="noStrike" kern="1200" cap="none" spc="0" normalizeH="0" baseline="0" noProof="0" dirty="0">
                <a:ln>
                  <a:noFill/>
                </a:ln>
                <a:solidFill>
                  <a:prstClr val="black"/>
                </a:solidFill>
                <a:effectLst/>
                <a:uLnTx/>
                <a:uFillTx/>
                <a:latin typeface="Calibri" panose="020F0502020204030204"/>
                <a:ea typeface="+mn-ea"/>
                <a:cs typeface="+mn-cs"/>
              </a:rPr>
              <a:t>: 0 t</a:t>
            </a:r>
          </a:p>
        </p:txBody>
      </p:sp>
      <p:sp>
        <p:nvSpPr>
          <p:cNvPr id="14" name="Rectangle 13"/>
          <p:cNvSpPr/>
          <p:nvPr/>
        </p:nvSpPr>
        <p:spPr>
          <a:xfrm>
            <a:off x="1055440" y="980728"/>
            <a:ext cx="482453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Porbeagle shark catches</a:t>
            </a:r>
            <a:endPar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ooter Placeholder 4">
            <a:extLst>
              <a:ext uri="{FF2B5EF4-FFF2-40B4-BE49-F238E27FC236}">
                <a16:creationId xmlns:a16="http://schemas.microsoft.com/office/drawing/2014/main" id="{43BBB1D4-8236-4B5E-BB55-A68CB7B8512A}"/>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2022 - Panel 4</a:t>
            </a:r>
          </a:p>
        </p:txBody>
      </p:sp>
      <p:sp>
        <p:nvSpPr>
          <p:cNvPr id="11" name="Rectangle 10">
            <a:extLst>
              <a:ext uri="{FF2B5EF4-FFF2-40B4-BE49-F238E27FC236}">
                <a16:creationId xmlns:a16="http://schemas.microsoft.com/office/drawing/2014/main" id="{D2C46112-D86C-4ED3-9166-253F80E4BF1C}"/>
              </a:ext>
            </a:extLst>
          </p:cNvPr>
          <p:cNvSpPr/>
          <p:nvPr/>
        </p:nvSpPr>
        <p:spPr>
          <a:xfrm>
            <a:off x="695400" y="5373216"/>
            <a:ext cx="10173376"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General notes on shark statistics:</a:t>
            </a:r>
          </a:p>
          <a:p>
            <a:pPr marL="268288" marR="0" lvl="0" indent="-18415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Global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statistics on sharks have improved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 but are still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insufficient to provide quantitative advice on stock status for most stocks (except BSH, SMA and POR)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3" name="Imagen 2">
            <a:extLst>
              <a:ext uri="{FF2B5EF4-FFF2-40B4-BE49-F238E27FC236}">
                <a16:creationId xmlns:a16="http://schemas.microsoft.com/office/drawing/2014/main" id="{5D236BA1-809D-4396-AC7A-7F670A998974}"/>
              </a:ext>
            </a:extLst>
          </p:cNvPr>
          <p:cNvPicPr>
            <a:picLocks noChangeAspect="1"/>
          </p:cNvPicPr>
          <p:nvPr/>
        </p:nvPicPr>
        <p:blipFill>
          <a:blip r:embed="rId3"/>
          <a:stretch>
            <a:fillRect/>
          </a:stretch>
        </p:blipFill>
        <p:spPr>
          <a:xfrm>
            <a:off x="551384" y="1412776"/>
            <a:ext cx="7254118" cy="3816424"/>
          </a:xfrm>
          <a:prstGeom prst="rect">
            <a:avLst/>
          </a:prstGeom>
        </p:spPr>
      </p:pic>
    </p:spTree>
    <p:extLst>
      <p:ext uri="{BB962C8B-B14F-4D97-AF65-F5344CB8AC3E}">
        <p14:creationId xmlns:p14="http://schemas.microsoft.com/office/powerpoint/2010/main" val="1872290419"/>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54D831-FB9A-4E78-86B4-99EEE519006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2"/>
          <p:cNvSpPr txBox="1">
            <a:spLocks noChangeArrowheads="1"/>
          </p:cNvSpPr>
          <p:nvPr/>
        </p:nvSpPr>
        <p:spPr bwMode="auto">
          <a:xfrm>
            <a:off x="5148696" y="188641"/>
            <a:ext cx="3254224"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 POR Assessment</a:t>
            </a:r>
          </a:p>
        </p:txBody>
      </p:sp>
      <p:sp>
        <p:nvSpPr>
          <p:cNvPr id="8" name="Footer Placeholder 4">
            <a:extLst>
              <a:ext uri="{FF2B5EF4-FFF2-40B4-BE49-F238E27FC236}">
                <a16:creationId xmlns:a16="http://schemas.microsoft.com/office/drawing/2014/main" id="{5D1473D9-7688-4C48-A5C3-C36300E86817}"/>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2022 - Panel 4</a:t>
            </a:r>
          </a:p>
        </p:txBody>
      </p:sp>
      <p:sp>
        <p:nvSpPr>
          <p:cNvPr id="7" name="TextBox 6">
            <a:extLst>
              <a:ext uri="{FF2B5EF4-FFF2-40B4-BE49-F238E27FC236}">
                <a16:creationId xmlns:a16="http://schemas.microsoft.com/office/drawing/2014/main" id="{BFEE894F-CBF8-416E-8294-00D88CB550B5}"/>
              </a:ext>
            </a:extLst>
          </p:cNvPr>
          <p:cNvSpPr txBox="1"/>
          <p:nvPr/>
        </p:nvSpPr>
        <p:spPr>
          <a:xfrm>
            <a:off x="191344" y="862976"/>
            <a:ext cx="101531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panose="020F0502020204030204"/>
                <a:ea typeface="+mn-ea"/>
                <a:cs typeface="+mn-cs"/>
              </a:rPr>
              <a:t>2022 ICES – ICCAT Northeast Porbeagle Stock Assessment</a:t>
            </a:r>
          </a:p>
        </p:txBody>
      </p:sp>
      <p:sp>
        <p:nvSpPr>
          <p:cNvPr id="9" name="CuadroTexto 8">
            <a:extLst>
              <a:ext uri="{FF2B5EF4-FFF2-40B4-BE49-F238E27FC236}">
                <a16:creationId xmlns:a16="http://schemas.microsoft.com/office/drawing/2014/main" id="{B8C184C3-07F5-1308-437A-845109B1888C}"/>
              </a:ext>
            </a:extLst>
          </p:cNvPr>
          <p:cNvSpPr txBox="1"/>
          <p:nvPr/>
        </p:nvSpPr>
        <p:spPr>
          <a:xfrm>
            <a:off x="695400" y="1628800"/>
            <a:ext cx="10585176" cy="4462760"/>
          </a:xfrm>
          <a:prstGeom prst="rect">
            <a:avLst/>
          </a:prstGeom>
          <a:solidFill>
            <a:schemeClr val="bg1"/>
          </a:solidFill>
        </p:spPr>
        <p:txBody>
          <a:bodyPr wrap="square">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ICES Working Group on Elasmobranchs (WKELASMO)</a:t>
            </a:r>
          </a:p>
          <a:p>
            <a:pPr marL="8001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Data Evaluation (29 November-03 December 2021). </a:t>
            </a:r>
          </a:p>
          <a:p>
            <a:pPr marL="8001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Stock ID meeting (03 February 2022). </a:t>
            </a:r>
          </a:p>
          <a:p>
            <a:pPr marL="8001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CPUE indices meeting (15 February 2022).</a:t>
            </a:r>
          </a:p>
          <a:p>
            <a:pPr marL="800100" marR="0" lvl="1"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Assessment Benchmark meeting (29 April 2022).</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ICCAT SHK SG meeting (16 – 18 May 2022).</a:t>
            </a: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ICES Working Group on Elasmobranch fisheries (WGEF) (15 – 17 June 2022).</a:t>
            </a:r>
          </a:p>
        </p:txBody>
      </p:sp>
    </p:spTree>
    <p:extLst>
      <p:ext uri="{BB962C8B-B14F-4D97-AF65-F5344CB8AC3E}">
        <p14:creationId xmlns:p14="http://schemas.microsoft.com/office/powerpoint/2010/main" val="87851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54D831-FB9A-4E78-86B4-99EEE519006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2"/>
          <p:cNvSpPr txBox="1">
            <a:spLocks noChangeArrowheads="1"/>
          </p:cNvSpPr>
          <p:nvPr/>
        </p:nvSpPr>
        <p:spPr bwMode="auto">
          <a:xfrm>
            <a:off x="5148696" y="188641"/>
            <a:ext cx="3254224"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 POR Assessment</a:t>
            </a:r>
          </a:p>
        </p:txBody>
      </p:sp>
      <p:sp>
        <p:nvSpPr>
          <p:cNvPr id="8" name="Footer Placeholder 4">
            <a:extLst>
              <a:ext uri="{FF2B5EF4-FFF2-40B4-BE49-F238E27FC236}">
                <a16:creationId xmlns:a16="http://schemas.microsoft.com/office/drawing/2014/main" id="{5D1473D9-7688-4C48-A5C3-C36300E86817}"/>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2022 - Panel 4</a:t>
            </a:r>
          </a:p>
        </p:txBody>
      </p:sp>
      <p:sp>
        <p:nvSpPr>
          <p:cNvPr id="7" name="TextBox 6">
            <a:extLst>
              <a:ext uri="{FF2B5EF4-FFF2-40B4-BE49-F238E27FC236}">
                <a16:creationId xmlns:a16="http://schemas.microsoft.com/office/drawing/2014/main" id="{BFEE894F-CBF8-416E-8294-00D88CB550B5}"/>
              </a:ext>
            </a:extLst>
          </p:cNvPr>
          <p:cNvSpPr txBox="1"/>
          <p:nvPr/>
        </p:nvSpPr>
        <p:spPr>
          <a:xfrm>
            <a:off x="191344" y="862976"/>
            <a:ext cx="986509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2022 ICES – ICCAT Northeast Porbeagle Stock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Fishery indicators</a:t>
            </a:r>
          </a:p>
        </p:txBody>
      </p:sp>
      <p:sp>
        <p:nvSpPr>
          <p:cNvPr id="12" name="CuadroTexto 11">
            <a:extLst>
              <a:ext uri="{FF2B5EF4-FFF2-40B4-BE49-F238E27FC236}">
                <a16:creationId xmlns:a16="http://schemas.microsoft.com/office/drawing/2014/main" id="{D161551F-8AF2-CD4D-958A-FCF1DB30CE97}"/>
              </a:ext>
            </a:extLst>
          </p:cNvPr>
          <p:cNvSpPr txBox="1"/>
          <p:nvPr/>
        </p:nvSpPr>
        <p:spPr>
          <a:xfrm>
            <a:off x="479376" y="2420888"/>
            <a:ext cx="5027583" cy="2708434"/>
          </a:xfrm>
          <a:prstGeom prst="rect">
            <a:avLst/>
          </a:prstGeom>
          <a:noFill/>
        </p:spPr>
        <p:txBody>
          <a:bodyPr wrap="square">
            <a:spAutoFit/>
          </a:bodyPr>
          <a:lstStyle/>
          <a:p>
            <a:pPr marL="342900" marR="0" lvl="3"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Discards are unquantified and assumed not to be large enough to distort the trend shown by the landings too much.</a:t>
            </a:r>
          </a:p>
          <a:p>
            <a:pPr marL="342900" marR="0" lvl="3"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biomass indices were considered for the assessment.</a:t>
            </a:r>
          </a:p>
          <a:p>
            <a:pPr marL="1714500" marR="0" lvl="3"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Image 21533">
            <a:extLst>
              <a:ext uri="{FF2B5EF4-FFF2-40B4-BE49-F238E27FC236}">
                <a16:creationId xmlns:a16="http://schemas.microsoft.com/office/drawing/2014/main" id="{4DA16CC2-0599-6846-4BEC-291BE9D643C4}"/>
              </a:ext>
            </a:extLst>
          </p:cNvPr>
          <p:cNvPicPr>
            <a:picLocks noChangeAspect="1"/>
          </p:cNvPicPr>
          <p:nvPr/>
        </p:nvPicPr>
        <p:blipFill>
          <a:blip r:embed="rId2" cstate="print"/>
          <a:stretch>
            <a:fillRect/>
          </a:stretch>
        </p:blipFill>
        <p:spPr>
          <a:xfrm>
            <a:off x="5180637" y="1412776"/>
            <a:ext cx="7197878" cy="5040560"/>
          </a:xfrm>
          <a:prstGeom prst="rect">
            <a:avLst/>
          </a:prstGeom>
        </p:spPr>
      </p:pic>
    </p:spTree>
    <p:extLst>
      <p:ext uri="{BB962C8B-B14F-4D97-AF65-F5344CB8AC3E}">
        <p14:creationId xmlns:p14="http://schemas.microsoft.com/office/powerpoint/2010/main" val="7622907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54D831-FB9A-4E78-86B4-99EEE519006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2"/>
          <p:cNvSpPr txBox="1">
            <a:spLocks noChangeArrowheads="1"/>
          </p:cNvSpPr>
          <p:nvPr/>
        </p:nvSpPr>
        <p:spPr bwMode="auto">
          <a:xfrm>
            <a:off x="5148696" y="188641"/>
            <a:ext cx="3254224"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 POR Assessment</a:t>
            </a:r>
          </a:p>
        </p:txBody>
      </p:sp>
      <p:sp>
        <p:nvSpPr>
          <p:cNvPr id="8" name="Footer Placeholder 4">
            <a:extLst>
              <a:ext uri="{FF2B5EF4-FFF2-40B4-BE49-F238E27FC236}">
                <a16:creationId xmlns:a16="http://schemas.microsoft.com/office/drawing/2014/main" id="{5D1473D9-7688-4C48-A5C3-C36300E86817}"/>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2022 - Panel 4</a:t>
            </a:r>
          </a:p>
        </p:txBody>
      </p:sp>
      <p:sp>
        <p:nvSpPr>
          <p:cNvPr id="7" name="TextBox 6">
            <a:extLst>
              <a:ext uri="{FF2B5EF4-FFF2-40B4-BE49-F238E27FC236}">
                <a16:creationId xmlns:a16="http://schemas.microsoft.com/office/drawing/2014/main" id="{BFEE894F-CBF8-416E-8294-00D88CB550B5}"/>
              </a:ext>
            </a:extLst>
          </p:cNvPr>
          <p:cNvSpPr txBox="1"/>
          <p:nvPr/>
        </p:nvSpPr>
        <p:spPr>
          <a:xfrm>
            <a:off x="191344" y="862976"/>
            <a:ext cx="964907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2022 ICES – ICCAT Northeast Porbeagle Stock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Stock Status</a:t>
            </a:r>
          </a:p>
        </p:txBody>
      </p:sp>
      <p:sp>
        <p:nvSpPr>
          <p:cNvPr id="12" name="CuadroTexto 11">
            <a:extLst>
              <a:ext uri="{FF2B5EF4-FFF2-40B4-BE49-F238E27FC236}">
                <a16:creationId xmlns:a16="http://schemas.microsoft.com/office/drawing/2014/main" id="{D161551F-8AF2-CD4D-958A-FCF1DB30CE97}"/>
              </a:ext>
            </a:extLst>
          </p:cNvPr>
          <p:cNvSpPr txBox="1"/>
          <p:nvPr/>
        </p:nvSpPr>
        <p:spPr>
          <a:xfrm>
            <a:off x="796047" y="2184766"/>
            <a:ext cx="6093912" cy="2369880"/>
          </a:xfrm>
          <a:prstGeom prst="rect">
            <a:avLst/>
          </a:prstGeom>
          <a:noFill/>
        </p:spPr>
        <p:txBody>
          <a:bodyPr wrap="square">
            <a:spAutoFit/>
          </a:bodyPr>
          <a:lstStyle/>
          <a:p>
            <a:pPr marL="342900" marR="0" lvl="3"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Results indicate that the status of the </a:t>
            </a:r>
            <a:r>
              <a:rPr kumimoji="0" lang="en-US" sz="22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NE Atlantic porbeagle stock is still overfished, but with overfishing no longer occurring.</a:t>
            </a:r>
          </a:p>
          <a:p>
            <a:pPr marL="342900" marR="0" lvl="3"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Kobe matrix not created due to technical problems.</a:t>
            </a:r>
          </a:p>
          <a:p>
            <a:pPr marL="1714500" marR="0" lvl="3"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3" name="Picture 3" descr="Chart, histogram&#10;&#10;Description automatically generated">
            <a:extLst>
              <a:ext uri="{FF2B5EF4-FFF2-40B4-BE49-F238E27FC236}">
                <a16:creationId xmlns:a16="http://schemas.microsoft.com/office/drawing/2014/main" id="{F1787E7B-9871-908C-852D-A332C68235F0}"/>
              </a:ext>
            </a:extLst>
          </p:cNvPr>
          <p:cNvPicPr>
            <a:picLocks noChangeAspect="1"/>
          </p:cNvPicPr>
          <p:nvPr/>
        </p:nvPicPr>
        <p:blipFill>
          <a:blip r:embed="rId2"/>
          <a:stretch>
            <a:fillRect/>
          </a:stretch>
        </p:blipFill>
        <p:spPr>
          <a:xfrm>
            <a:off x="7032104" y="1780367"/>
            <a:ext cx="4838673" cy="3517232"/>
          </a:xfrm>
          <a:prstGeom prst="rect">
            <a:avLst/>
          </a:prstGeom>
        </p:spPr>
      </p:pic>
    </p:spTree>
    <p:extLst>
      <p:ext uri="{BB962C8B-B14F-4D97-AF65-F5344CB8AC3E}">
        <p14:creationId xmlns:p14="http://schemas.microsoft.com/office/powerpoint/2010/main" val="12863061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767408" y="2060848"/>
            <a:ext cx="4904945" cy="4392488"/>
            <a:chOff x="251519" y="1124744"/>
            <a:chExt cx="4904945" cy="4392488"/>
          </a:xfrm>
        </p:grpSpPr>
        <p:pic>
          <p:nvPicPr>
            <p:cNvPr id="16" name="図 34" descr="D:\ICCAT\ICCAT 2018\9_BUM_assessment_June\BUM_report_Aug2018_assessResults\BUM_FIGTABrep_AK\KobeFLR_All.png"/>
            <p:cNvPicPr>
              <a:picLocks noChangeAspect="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251519" y="1124744"/>
              <a:ext cx="4904945" cy="4392488"/>
            </a:xfrm>
            <a:prstGeom prst="rect">
              <a:avLst/>
            </a:prstGeom>
            <a:noFill/>
            <a:ln>
              <a:noFill/>
            </a:ln>
          </p:spPr>
        </p:pic>
        <p:sp>
          <p:nvSpPr>
            <p:cNvPr id="17" name="Rectangle 16"/>
            <p:cNvSpPr/>
            <p:nvPr/>
          </p:nvSpPr>
          <p:spPr>
            <a:xfrm>
              <a:off x="759005" y="4641772"/>
              <a:ext cx="2793038" cy="400110"/>
            </a:xfrm>
            <a:prstGeom prst="rect">
              <a:avLst/>
            </a:prstGeom>
          </p:spPr>
          <p:txBody>
            <a:bodyPr wrap="square">
              <a:spAutoFit/>
            </a:bodyPr>
            <a:lstStyle/>
            <a:p>
              <a:r>
                <a:rPr lang="en-US" dirty="0"/>
                <a:t>Stock status in 2016</a:t>
              </a:r>
              <a:r>
                <a:rPr lang="en-US" sz="2000" dirty="0"/>
                <a:t> </a:t>
              </a:r>
            </a:p>
          </p:txBody>
        </p:sp>
      </p:grpSp>
      <p:sp>
        <p:nvSpPr>
          <p:cNvPr id="8" name="Date Placeholder 7"/>
          <p:cNvSpPr>
            <a:spLocks noGrp="1"/>
          </p:cNvSpPr>
          <p:nvPr>
            <p:ph type="dt" sz="half" idx="10"/>
          </p:nvPr>
        </p:nvSpPr>
        <p:spPr/>
        <p:txBody>
          <a:bodyPr/>
          <a:lstStyle/>
          <a:p>
            <a:fld id="{79F66C4C-4BBD-432A-84AA-07A3B751C5C0}" type="datetime1">
              <a:rPr lang="en-US" smtClean="0"/>
              <a:pPr/>
              <a:t>11/16/2022</a:t>
            </a:fld>
            <a:endParaRPr lang="en-US"/>
          </a:p>
        </p:txBody>
      </p:sp>
      <p:sp>
        <p:nvSpPr>
          <p:cNvPr id="6" name="Slide Number Placeholder 5"/>
          <p:cNvSpPr>
            <a:spLocks noGrp="1"/>
          </p:cNvSpPr>
          <p:nvPr>
            <p:ph type="sldNum" sz="quarter" idx="12"/>
          </p:nvPr>
        </p:nvSpPr>
        <p:spPr/>
        <p:txBody>
          <a:bodyPr/>
          <a:lstStyle/>
          <a:p>
            <a:fld id="{550BDC99-089A-42AC-9981-69659C08CC3B}" type="slidenum">
              <a:rPr lang="en-US" smtClean="0"/>
              <a:pPr/>
              <a:t>4</a:t>
            </a:fld>
            <a:endParaRPr lang="en-US"/>
          </a:p>
        </p:txBody>
      </p:sp>
      <p:sp>
        <p:nvSpPr>
          <p:cNvPr id="14" name="Text Box 3"/>
          <p:cNvSpPr txBox="1">
            <a:spLocks noChangeArrowheads="1"/>
          </p:cNvSpPr>
          <p:nvPr/>
        </p:nvSpPr>
        <p:spPr bwMode="auto">
          <a:xfrm>
            <a:off x="5159896" y="44624"/>
            <a:ext cx="4680520" cy="6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BUM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sp>
        <p:nvSpPr>
          <p:cNvPr id="15" name="Rectangle 14"/>
          <p:cNvSpPr/>
          <p:nvPr/>
        </p:nvSpPr>
        <p:spPr>
          <a:xfrm>
            <a:off x="4962928" y="5964728"/>
            <a:ext cx="6390872" cy="369332"/>
          </a:xfrm>
          <a:prstGeom prst="rect">
            <a:avLst/>
          </a:prstGeom>
        </p:spPr>
        <p:txBody>
          <a:bodyPr wrap="square">
            <a:spAutoFit/>
          </a:bodyPr>
          <a:lstStyle/>
          <a:p>
            <a:r>
              <a:rPr lang="en-GB" dirty="0">
                <a:ea typeface="MS Mincho"/>
                <a:cs typeface="Times New Roman" panose="02020603050405020304" pitchFamily="18" charset="0"/>
              </a:rPr>
              <a:t>Combined Kobe plot from production and integrated models</a:t>
            </a:r>
            <a:endParaRPr lang="fr-FR" dirty="0"/>
          </a:p>
        </p:txBody>
      </p:sp>
      <p:sp>
        <p:nvSpPr>
          <p:cNvPr id="18" name="Rectangle 17"/>
          <p:cNvSpPr/>
          <p:nvPr/>
        </p:nvSpPr>
        <p:spPr>
          <a:xfrm>
            <a:off x="6240016" y="1606346"/>
            <a:ext cx="4032448" cy="2246769"/>
          </a:xfrm>
          <a:prstGeom prst="rect">
            <a:avLst/>
          </a:prstGeom>
        </p:spPr>
        <p:txBody>
          <a:bodyPr wrap="square">
            <a:spAutoFit/>
          </a:bodyPr>
          <a:lstStyle/>
          <a:p>
            <a:pPr>
              <a:buFont typeface="Arial" pitchFamily="34" charset="0"/>
              <a:buChar char="•"/>
            </a:pPr>
            <a:r>
              <a:rPr lang="en-US" sz="2000" dirty="0"/>
              <a:t> Last assessment in 2018 (estimates of stock status for 2016)</a:t>
            </a:r>
          </a:p>
          <a:p>
            <a:pPr>
              <a:buFont typeface="Arial" pitchFamily="34" charset="0"/>
              <a:buChar char="•"/>
            </a:pPr>
            <a:endParaRPr lang="en-US" sz="2000" dirty="0"/>
          </a:p>
          <a:p>
            <a:pPr>
              <a:buFont typeface="Arial" pitchFamily="34" charset="0"/>
              <a:buChar char="•"/>
            </a:pPr>
            <a:r>
              <a:rPr lang="en-US" sz="2000" dirty="0"/>
              <a:t> Results showed that the stock was 	</a:t>
            </a:r>
            <a:r>
              <a:rPr lang="en-US" sz="2000" b="1" dirty="0"/>
              <a:t>overfished, and </a:t>
            </a:r>
          </a:p>
          <a:p>
            <a:pPr lvl="2"/>
            <a:r>
              <a:rPr lang="en-US" sz="2000" b="1" dirty="0"/>
              <a:t>undergoing overfishing.</a:t>
            </a:r>
          </a:p>
          <a:p>
            <a:endParaRPr lang="en-US" sz="2000" dirty="0"/>
          </a:p>
        </p:txBody>
      </p:sp>
      <p:sp>
        <p:nvSpPr>
          <p:cNvPr id="20" name="Footer Placeholder 4">
            <a:extLst>
              <a:ext uri="{FF2B5EF4-FFF2-40B4-BE49-F238E27FC236}">
                <a16:creationId xmlns:a16="http://schemas.microsoft.com/office/drawing/2014/main" id="{B5A6BFC3-F6FB-4EED-AEA0-122CC1878EEE}"/>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11" name="Rectangle 10">
            <a:extLst>
              <a:ext uri="{FF2B5EF4-FFF2-40B4-BE49-F238E27FC236}">
                <a16:creationId xmlns:a16="http://schemas.microsoft.com/office/drawing/2014/main" id="{0E453F60-7C46-498B-AC6A-113A40A3825A}"/>
              </a:ext>
            </a:extLst>
          </p:cNvPr>
          <p:cNvSpPr/>
          <p:nvPr/>
        </p:nvSpPr>
        <p:spPr>
          <a:xfrm>
            <a:off x="1367154" y="1021571"/>
            <a:ext cx="4428492" cy="584775"/>
          </a:xfrm>
          <a:prstGeom prst="rect">
            <a:avLst/>
          </a:prstGeom>
        </p:spPr>
        <p:txBody>
          <a:bodyPr wrap="square">
            <a:spAutoFit/>
          </a:bodyPr>
          <a:lstStyle/>
          <a:p>
            <a:r>
              <a:rPr lang="en-US" sz="3200" b="1" dirty="0">
                <a:solidFill>
                  <a:srgbClr val="0000FF"/>
                </a:solidFill>
              </a:rPr>
              <a:t>Blue marlin status</a:t>
            </a:r>
            <a:endParaRPr lang="fr-FR" sz="3200" b="1" dirty="0">
              <a:solidFill>
                <a:srgbClr val="0000FF"/>
              </a:solidFill>
            </a:endParaRPr>
          </a:p>
        </p:txBody>
      </p:sp>
    </p:spTree>
    <p:extLst>
      <p:ext uri="{BB962C8B-B14F-4D97-AF65-F5344CB8AC3E}">
        <p14:creationId xmlns:p14="http://schemas.microsoft.com/office/powerpoint/2010/main" val="34337532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54D831-FB9A-4E78-86B4-99EEE519006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2"/>
          <p:cNvSpPr txBox="1">
            <a:spLocks noChangeArrowheads="1"/>
          </p:cNvSpPr>
          <p:nvPr/>
        </p:nvSpPr>
        <p:spPr bwMode="auto">
          <a:xfrm>
            <a:off x="5148696" y="188641"/>
            <a:ext cx="3254224"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 POR Assessment</a:t>
            </a:r>
          </a:p>
        </p:txBody>
      </p:sp>
      <p:sp>
        <p:nvSpPr>
          <p:cNvPr id="8" name="Footer Placeholder 4">
            <a:extLst>
              <a:ext uri="{FF2B5EF4-FFF2-40B4-BE49-F238E27FC236}">
                <a16:creationId xmlns:a16="http://schemas.microsoft.com/office/drawing/2014/main" id="{5D1473D9-7688-4C48-A5C3-C36300E86817}"/>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2022 - Panel 4</a:t>
            </a:r>
          </a:p>
        </p:txBody>
      </p:sp>
      <p:sp>
        <p:nvSpPr>
          <p:cNvPr id="7" name="TextBox 6">
            <a:extLst>
              <a:ext uri="{FF2B5EF4-FFF2-40B4-BE49-F238E27FC236}">
                <a16:creationId xmlns:a16="http://schemas.microsoft.com/office/drawing/2014/main" id="{BFEE894F-CBF8-416E-8294-00D88CB550B5}"/>
              </a:ext>
            </a:extLst>
          </p:cNvPr>
          <p:cNvSpPr txBox="1"/>
          <p:nvPr/>
        </p:nvSpPr>
        <p:spPr>
          <a:xfrm>
            <a:off x="191344" y="862976"/>
            <a:ext cx="936104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2022 ICES – ICCAT Northeast Porbeagle Stock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Effect of current regulations</a:t>
            </a:r>
          </a:p>
        </p:txBody>
      </p:sp>
      <p:sp>
        <p:nvSpPr>
          <p:cNvPr id="12" name="CuadroTexto 11">
            <a:extLst>
              <a:ext uri="{FF2B5EF4-FFF2-40B4-BE49-F238E27FC236}">
                <a16:creationId xmlns:a16="http://schemas.microsoft.com/office/drawing/2014/main" id="{D161551F-8AF2-CD4D-958A-FCF1DB30CE97}"/>
              </a:ext>
            </a:extLst>
          </p:cNvPr>
          <p:cNvSpPr txBox="1"/>
          <p:nvPr/>
        </p:nvSpPr>
        <p:spPr>
          <a:xfrm>
            <a:off x="796046" y="2184766"/>
            <a:ext cx="10124489" cy="3416320"/>
          </a:xfrm>
          <a:prstGeom prst="rect">
            <a:avLst/>
          </a:prstGeom>
          <a:noFill/>
        </p:spPr>
        <p:txBody>
          <a:bodyPr wrap="square">
            <a:spAutoFit/>
          </a:bodyPr>
          <a:lstStyle/>
          <a:p>
            <a:pPr marL="342900" marR="0" lvl="3"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Several CPCs banned landing porbeagle since the early 2000s</a:t>
            </a:r>
          </a:p>
          <a:p>
            <a:pPr marL="342900" marR="0" lvl="3"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Estimated catches (based primarily on landings data) for the NE stock have steadily decreased (…) to 7.1 t in 2022.</a:t>
            </a:r>
          </a:p>
          <a:p>
            <a:pPr marL="342900" marR="0" lvl="3"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 proportion of catches released alive has increased since 2015 following the implementation of Rec 15-06.</a:t>
            </a:r>
          </a:p>
          <a:p>
            <a:pPr marL="342900" marR="0" lvl="3"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Porbeagle is listed in CITES Appendix II and CMS Appendix II.</a:t>
            </a:r>
          </a:p>
          <a:p>
            <a:pPr marL="342900" marR="0" lvl="3"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Under current regulations, NW and NE stocks have increased in the last 10 years.</a:t>
            </a:r>
          </a:p>
        </p:txBody>
      </p:sp>
    </p:spTree>
    <p:extLst>
      <p:ext uri="{BB962C8B-B14F-4D97-AF65-F5344CB8AC3E}">
        <p14:creationId xmlns:p14="http://schemas.microsoft.com/office/powerpoint/2010/main" val="4285933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54D831-FB9A-4E78-86B4-99EEE519006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2"/>
          <p:cNvSpPr txBox="1">
            <a:spLocks noChangeArrowheads="1"/>
          </p:cNvSpPr>
          <p:nvPr/>
        </p:nvSpPr>
        <p:spPr bwMode="auto">
          <a:xfrm>
            <a:off x="5148696" y="188641"/>
            <a:ext cx="3254224"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NE POR Assessment</a:t>
            </a:r>
          </a:p>
        </p:txBody>
      </p:sp>
      <p:sp>
        <p:nvSpPr>
          <p:cNvPr id="8" name="Footer Placeholder 4">
            <a:extLst>
              <a:ext uri="{FF2B5EF4-FFF2-40B4-BE49-F238E27FC236}">
                <a16:creationId xmlns:a16="http://schemas.microsoft.com/office/drawing/2014/main" id="{5D1473D9-7688-4C48-A5C3-C36300E86817}"/>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2022 - Panel 4</a:t>
            </a:r>
          </a:p>
        </p:txBody>
      </p:sp>
      <p:sp>
        <p:nvSpPr>
          <p:cNvPr id="7" name="TextBox 6">
            <a:extLst>
              <a:ext uri="{FF2B5EF4-FFF2-40B4-BE49-F238E27FC236}">
                <a16:creationId xmlns:a16="http://schemas.microsoft.com/office/drawing/2014/main" id="{BFEE894F-CBF8-416E-8294-00D88CB550B5}"/>
              </a:ext>
            </a:extLst>
          </p:cNvPr>
          <p:cNvSpPr txBox="1"/>
          <p:nvPr/>
        </p:nvSpPr>
        <p:spPr>
          <a:xfrm>
            <a:off x="191344" y="862976"/>
            <a:ext cx="928903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2022 ICES – ICCAT Northeast Porbeagle Stock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panose="020F0502020204030204"/>
                <a:ea typeface="+mn-ea"/>
                <a:cs typeface="+mn-cs"/>
              </a:rPr>
              <a:t>Management recommendation.</a:t>
            </a:r>
          </a:p>
        </p:txBody>
      </p:sp>
      <p:sp>
        <p:nvSpPr>
          <p:cNvPr id="12" name="CuadroTexto 11">
            <a:extLst>
              <a:ext uri="{FF2B5EF4-FFF2-40B4-BE49-F238E27FC236}">
                <a16:creationId xmlns:a16="http://schemas.microsoft.com/office/drawing/2014/main" id="{D161551F-8AF2-CD4D-958A-FCF1DB30CE97}"/>
              </a:ext>
            </a:extLst>
          </p:cNvPr>
          <p:cNvSpPr txBox="1"/>
          <p:nvPr/>
        </p:nvSpPr>
        <p:spPr>
          <a:xfrm>
            <a:off x="796046" y="2184766"/>
            <a:ext cx="10124489" cy="3293209"/>
          </a:xfrm>
          <a:prstGeom prst="rect">
            <a:avLst/>
          </a:prstGeom>
          <a:noFill/>
        </p:spPr>
        <p:txBody>
          <a:bodyPr wrap="square">
            <a:spAutoFit/>
          </a:bodyPr>
          <a:lstStyle/>
          <a:p>
            <a:pPr marL="342900" marR="0" lvl="3"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Considering the underreporting of removals, the current stock status of the NE Atlantic stock B2022/BMSY=0.464 (0.15-1.43), and the lack of reliable projections to build K2SM, the Committee recommends that total removals (i.e., the sum of landings and estimated dead discards) at the very least shall not exceed the average reported ICCAT catch since the implementation of the zero TAC recommendation (i.e., 2010-2021 which current estimates would be 9.3 tons) to allow for stock recovery. Lower levels of removals will accelerate such recovery.</a:t>
            </a:r>
          </a:p>
          <a:p>
            <a:pPr marL="342900" marR="0" lvl="3"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415085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54D831-FB9A-4E78-86B4-99EEE519006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2"/>
          <p:cNvSpPr txBox="1">
            <a:spLocks noChangeArrowheads="1"/>
          </p:cNvSpPr>
          <p:nvPr/>
        </p:nvSpPr>
        <p:spPr bwMode="auto">
          <a:xfrm>
            <a:off x="5148695" y="188641"/>
            <a:ext cx="3946914"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Sharks Fishery Indicators</a:t>
            </a:r>
          </a:p>
        </p:txBody>
      </p:sp>
      <p:sp>
        <p:nvSpPr>
          <p:cNvPr id="16" name="Footer Placeholder 4">
            <a:extLst>
              <a:ext uri="{FF2B5EF4-FFF2-40B4-BE49-F238E27FC236}">
                <a16:creationId xmlns:a16="http://schemas.microsoft.com/office/drawing/2014/main" id="{BC96DF88-9EF3-4AEB-BCC6-0433AF8BEE2C}"/>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2022 - Panel 4</a:t>
            </a:r>
          </a:p>
        </p:txBody>
      </p:sp>
      <p:sp>
        <p:nvSpPr>
          <p:cNvPr id="13" name="TextBox 12"/>
          <p:cNvSpPr txBox="1"/>
          <p:nvPr/>
        </p:nvSpPr>
        <p:spPr>
          <a:xfrm>
            <a:off x="480112" y="1052736"/>
            <a:ext cx="43917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Blue shark catch statistics</a:t>
            </a:r>
          </a:p>
        </p:txBody>
      </p:sp>
      <p:sp>
        <p:nvSpPr>
          <p:cNvPr id="18" name="TextBox 17">
            <a:extLst>
              <a:ext uri="{FF2B5EF4-FFF2-40B4-BE49-F238E27FC236}">
                <a16:creationId xmlns:a16="http://schemas.microsoft.com/office/drawing/2014/main" id="{DC2EDB59-7358-4882-98F7-EAB1D62C8A8E}"/>
              </a:ext>
            </a:extLst>
          </p:cNvPr>
          <p:cNvSpPr txBox="1"/>
          <p:nvPr/>
        </p:nvSpPr>
        <p:spPr>
          <a:xfrm>
            <a:off x="8400256" y="1709663"/>
            <a:ext cx="4392488"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BSH - North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Catch (2021):  21,507 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TAC (2021):   39,102 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BSH – South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Catch (2021): </a:t>
            </a: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33,327 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TAC (2021):   28,923 t</a:t>
            </a:r>
          </a:p>
        </p:txBody>
      </p:sp>
      <p:pic>
        <p:nvPicPr>
          <p:cNvPr id="6" name="Imagen 5">
            <a:extLst>
              <a:ext uri="{FF2B5EF4-FFF2-40B4-BE49-F238E27FC236}">
                <a16:creationId xmlns:a16="http://schemas.microsoft.com/office/drawing/2014/main" id="{CF033622-FB02-9802-5489-0C88643D0AD5}"/>
              </a:ext>
            </a:extLst>
          </p:cNvPr>
          <p:cNvPicPr>
            <a:picLocks noChangeAspect="1"/>
          </p:cNvPicPr>
          <p:nvPr/>
        </p:nvPicPr>
        <p:blipFill>
          <a:blip r:embed="rId3"/>
          <a:stretch>
            <a:fillRect/>
          </a:stretch>
        </p:blipFill>
        <p:spPr>
          <a:xfrm>
            <a:off x="480112" y="1709662"/>
            <a:ext cx="7799654" cy="4095601"/>
          </a:xfrm>
          <a:prstGeom prst="rect">
            <a:avLst/>
          </a:prstGeom>
        </p:spPr>
      </p:pic>
    </p:spTree>
    <p:extLst>
      <p:ext uri="{BB962C8B-B14F-4D97-AF65-F5344CB8AC3E}">
        <p14:creationId xmlns:p14="http://schemas.microsoft.com/office/powerpoint/2010/main" val="3649515591"/>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085430" y="1412776"/>
            <a:ext cx="3879588" cy="2478216"/>
          </a:xfrm>
          <a:prstGeom prst="rect">
            <a:avLst/>
          </a:prstGeom>
          <a:noFill/>
          <a:ln w="9525">
            <a:solidFill>
              <a:schemeClr val="tx1"/>
            </a:solidFill>
            <a:miter lim="800000"/>
            <a:headEnd/>
            <a:tailEnd/>
          </a:ln>
        </p:spPr>
      </p:pic>
      <p:sp>
        <p:nvSpPr>
          <p:cNvPr id="2" name="Date Placeholder 1"/>
          <p:cNvSpPr>
            <a:spLocks noGrp="1"/>
          </p:cNvSpPr>
          <p:nvPr>
            <p:ph type="dt" sz="half" idx="10"/>
          </p:nvPr>
        </p:nvSpPr>
        <p:spPr/>
        <p:txBody>
          <a:bodyPr/>
          <a:lstStyle/>
          <a:p>
            <a:fld id="{ED54D831-FB9A-4E78-86B4-99EEE5190069}" type="datetime1">
              <a:rPr lang="en-US" smtClean="0"/>
              <a:pPr/>
              <a:t>11/16/2022</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43</a:t>
            </a:fld>
            <a:endParaRPr lang="en-US"/>
          </a:p>
        </p:txBody>
      </p:sp>
      <p:sp>
        <p:nvSpPr>
          <p:cNvPr id="7" name="TextBox 2"/>
          <p:cNvSpPr txBox="1">
            <a:spLocks noChangeArrowheads="1"/>
          </p:cNvSpPr>
          <p:nvPr/>
        </p:nvSpPr>
        <p:spPr bwMode="auto">
          <a:xfrm>
            <a:off x="5148696" y="188641"/>
            <a:ext cx="2784737"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BSH Stock Status</a:t>
            </a:r>
          </a:p>
        </p:txBody>
      </p:sp>
      <p:sp>
        <p:nvSpPr>
          <p:cNvPr id="12" name="TextBox 11"/>
          <p:cNvSpPr txBox="1"/>
          <p:nvPr/>
        </p:nvSpPr>
        <p:spPr>
          <a:xfrm>
            <a:off x="263352" y="1601900"/>
            <a:ext cx="1872208" cy="400110"/>
          </a:xfrm>
          <a:prstGeom prst="rect">
            <a:avLst/>
          </a:prstGeom>
          <a:noFill/>
        </p:spPr>
        <p:txBody>
          <a:bodyPr wrap="square" rtlCol="0">
            <a:spAutoFit/>
          </a:bodyPr>
          <a:lstStyle/>
          <a:p>
            <a:r>
              <a:rPr lang="en-US" sz="2000" b="1" u="sng" dirty="0"/>
              <a:t>North Atlantic</a:t>
            </a:r>
          </a:p>
        </p:txBody>
      </p:sp>
      <p:sp>
        <p:nvSpPr>
          <p:cNvPr id="13" name="TextBox 12"/>
          <p:cNvSpPr txBox="1"/>
          <p:nvPr/>
        </p:nvSpPr>
        <p:spPr>
          <a:xfrm>
            <a:off x="271611" y="3981155"/>
            <a:ext cx="2016224" cy="400110"/>
          </a:xfrm>
          <a:prstGeom prst="rect">
            <a:avLst/>
          </a:prstGeom>
          <a:noFill/>
        </p:spPr>
        <p:txBody>
          <a:bodyPr wrap="square" rtlCol="0">
            <a:spAutoFit/>
          </a:bodyPr>
          <a:lstStyle/>
          <a:p>
            <a:r>
              <a:rPr lang="en-US" sz="2000" b="1" u="sng" dirty="0"/>
              <a:t>South Atlantic</a:t>
            </a:r>
          </a:p>
        </p:txBody>
      </p:sp>
      <p:sp>
        <p:nvSpPr>
          <p:cNvPr id="14" name="TextBox 13"/>
          <p:cNvSpPr txBox="1"/>
          <p:nvPr/>
        </p:nvSpPr>
        <p:spPr>
          <a:xfrm>
            <a:off x="911424" y="836712"/>
            <a:ext cx="8352928" cy="461665"/>
          </a:xfrm>
          <a:prstGeom prst="rect">
            <a:avLst/>
          </a:prstGeom>
          <a:noFill/>
        </p:spPr>
        <p:txBody>
          <a:bodyPr wrap="square" rtlCol="0">
            <a:spAutoFit/>
          </a:bodyPr>
          <a:lstStyle/>
          <a:p>
            <a:r>
              <a:rPr lang="en-US" sz="2400" b="1" dirty="0">
                <a:solidFill>
                  <a:srgbClr val="0000FF"/>
                </a:solidFill>
              </a:rPr>
              <a:t>Blue shark stock status (assessed in 2015, data until 2013)</a:t>
            </a:r>
          </a:p>
        </p:txBody>
      </p:sp>
      <p:pic>
        <p:nvPicPr>
          <p:cNvPr id="18434" name="Picture 2"/>
          <p:cNvPicPr>
            <a:picLocks noChangeAspect="1" noChangeArrowheads="1"/>
          </p:cNvPicPr>
          <p:nvPr/>
        </p:nvPicPr>
        <p:blipFill>
          <a:blip r:embed="rId4" cstate="print"/>
          <a:srcRect/>
          <a:stretch>
            <a:fillRect/>
          </a:stretch>
        </p:blipFill>
        <p:spPr bwMode="auto">
          <a:xfrm>
            <a:off x="2082412" y="4005063"/>
            <a:ext cx="3879588" cy="2385971"/>
          </a:xfrm>
          <a:prstGeom prst="rect">
            <a:avLst/>
          </a:prstGeom>
          <a:noFill/>
          <a:ln w="9525">
            <a:solidFill>
              <a:schemeClr val="tx1"/>
            </a:solidFill>
            <a:miter lim="800000"/>
            <a:headEnd/>
            <a:tailEnd/>
          </a:ln>
        </p:spPr>
      </p:pic>
      <p:sp>
        <p:nvSpPr>
          <p:cNvPr id="15" name="Footer Placeholder 4">
            <a:extLst>
              <a:ext uri="{FF2B5EF4-FFF2-40B4-BE49-F238E27FC236}">
                <a16:creationId xmlns:a16="http://schemas.microsoft.com/office/drawing/2014/main" id="{062FA3EE-1C1E-4D8A-9EC4-5EAD57F19917}"/>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16" name="Rectangle 15">
            <a:extLst>
              <a:ext uri="{FF2B5EF4-FFF2-40B4-BE49-F238E27FC236}">
                <a16:creationId xmlns:a16="http://schemas.microsoft.com/office/drawing/2014/main" id="{16F9937C-864E-4F51-B42D-C7D372A3E012}"/>
              </a:ext>
            </a:extLst>
          </p:cNvPr>
          <p:cNvSpPr/>
          <p:nvPr/>
        </p:nvSpPr>
        <p:spPr>
          <a:xfrm>
            <a:off x="6525193" y="1556792"/>
            <a:ext cx="4968552" cy="969496"/>
          </a:xfrm>
          <a:prstGeom prst="rect">
            <a:avLst/>
          </a:prstGeom>
        </p:spPr>
        <p:txBody>
          <a:bodyPr wrap="square">
            <a:spAutoFit/>
          </a:bodyPr>
          <a:lstStyle/>
          <a:p>
            <a:pPr>
              <a:buFont typeface="Arial" pitchFamily="34" charset="0"/>
              <a:buChar char="•"/>
            </a:pPr>
            <a:r>
              <a:rPr lang="en-US" sz="1900" dirty="0">
                <a:solidFill>
                  <a:srgbClr val="002060"/>
                </a:solidFill>
                <a:latin typeface="Helvetica" pitchFamily="34" charset="0"/>
                <a:ea typeface="ＭＳ Ｐゴシック" charset="-128"/>
              </a:rPr>
              <a:t> </a:t>
            </a:r>
            <a:r>
              <a:rPr lang="en-US" sz="1900" b="1" u="sng" dirty="0">
                <a:solidFill>
                  <a:srgbClr val="002060"/>
                </a:solidFill>
                <a:latin typeface="Helvetica" pitchFamily="34" charset="0"/>
                <a:ea typeface="ＭＳ Ｐゴシック" charset="-128"/>
              </a:rPr>
              <a:t>North:</a:t>
            </a:r>
            <a:r>
              <a:rPr lang="en-US" sz="1900" dirty="0">
                <a:solidFill>
                  <a:srgbClr val="002060"/>
                </a:solidFill>
                <a:latin typeface="Helvetica" pitchFamily="34" charset="0"/>
                <a:ea typeface="ＭＳ Ｐゴシック" charset="-128"/>
              </a:rPr>
              <a:t>   All scenarios indicated that the stock was </a:t>
            </a:r>
            <a:r>
              <a:rPr lang="en-US" sz="1900" b="1" dirty="0">
                <a:solidFill>
                  <a:srgbClr val="002060"/>
                </a:solidFill>
                <a:latin typeface="Helvetica" pitchFamily="34" charset="0"/>
                <a:ea typeface="ＭＳ Ｐゴシック" charset="-128"/>
              </a:rPr>
              <a:t>not overfished and that overfishing was not occurring</a:t>
            </a:r>
          </a:p>
        </p:txBody>
      </p:sp>
      <p:sp>
        <p:nvSpPr>
          <p:cNvPr id="18" name="Rectangle 17">
            <a:extLst>
              <a:ext uri="{FF2B5EF4-FFF2-40B4-BE49-F238E27FC236}">
                <a16:creationId xmlns:a16="http://schemas.microsoft.com/office/drawing/2014/main" id="{89A8029B-31DC-4016-B57D-237545D6DC2C}"/>
              </a:ext>
            </a:extLst>
          </p:cNvPr>
          <p:cNvSpPr/>
          <p:nvPr/>
        </p:nvSpPr>
        <p:spPr>
          <a:xfrm>
            <a:off x="6541064" y="4021112"/>
            <a:ext cx="4968552" cy="677108"/>
          </a:xfrm>
          <a:prstGeom prst="rect">
            <a:avLst/>
          </a:prstGeom>
        </p:spPr>
        <p:txBody>
          <a:bodyPr wrap="square">
            <a:spAutoFit/>
          </a:bodyPr>
          <a:lstStyle/>
          <a:p>
            <a:pPr>
              <a:buFont typeface="Arial" pitchFamily="34" charset="0"/>
              <a:buChar char="•"/>
            </a:pPr>
            <a:r>
              <a:rPr lang="en-US" sz="1900" dirty="0">
                <a:solidFill>
                  <a:srgbClr val="002060"/>
                </a:solidFill>
                <a:latin typeface="Helvetica" pitchFamily="34" charset="0"/>
                <a:ea typeface="ＭＳ Ｐゴシック" charset="-128"/>
              </a:rPr>
              <a:t> </a:t>
            </a:r>
            <a:r>
              <a:rPr lang="en-US" sz="1900" b="1" u="sng" dirty="0">
                <a:solidFill>
                  <a:srgbClr val="002060"/>
                </a:solidFill>
                <a:latin typeface="Helvetica" pitchFamily="34" charset="0"/>
                <a:ea typeface="ＭＳ Ｐゴシック" charset="-128"/>
              </a:rPr>
              <a:t>South:</a:t>
            </a:r>
            <a:r>
              <a:rPr lang="en-US" sz="1900" dirty="0">
                <a:solidFill>
                  <a:srgbClr val="002060"/>
                </a:solidFill>
                <a:latin typeface="Helvetica" pitchFamily="34" charset="0"/>
                <a:ea typeface="ＭＳ Ｐゴシック" charset="-128"/>
              </a:rPr>
              <a:t> The stock </a:t>
            </a:r>
            <a:r>
              <a:rPr lang="en-US" sz="1900" b="1" dirty="0">
                <a:solidFill>
                  <a:srgbClr val="002060"/>
                </a:solidFill>
                <a:latin typeface="Helvetica" pitchFamily="34" charset="0"/>
                <a:ea typeface="ＭＳ Ｐゴシック" charset="-128"/>
              </a:rPr>
              <a:t>could be overfished and overfishing could be occurring</a:t>
            </a:r>
          </a:p>
        </p:txBody>
      </p:sp>
    </p:spTree>
    <p:extLst>
      <p:ext uri="{BB962C8B-B14F-4D97-AF65-F5344CB8AC3E}">
        <p14:creationId xmlns:p14="http://schemas.microsoft.com/office/powerpoint/2010/main" val="2298974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54D831-FB9A-4E78-86B4-99EEE519006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2"/>
          <p:cNvSpPr txBox="1">
            <a:spLocks noChangeArrowheads="1"/>
          </p:cNvSpPr>
          <p:nvPr/>
        </p:nvSpPr>
        <p:spPr bwMode="auto">
          <a:xfrm>
            <a:off x="5148695" y="188641"/>
            <a:ext cx="3946914"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Sharks Fishery Indicators</a:t>
            </a:r>
          </a:p>
        </p:txBody>
      </p:sp>
      <p:sp>
        <p:nvSpPr>
          <p:cNvPr id="14" name="TextBox 13"/>
          <p:cNvSpPr txBox="1"/>
          <p:nvPr/>
        </p:nvSpPr>
        <p:spPr>
          <a:xfrm>
            <a:off x="589344" y="1052736"/>
            <a:ext cx="43545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Shortfin mako catch statistics</a:t>
            </a:r>
          </a:p>
        </p:txBody>
      </p:sp>
      <p:sp>
        <p:nvSpPr>
          <p:cNvPr id="16" name="Footer Placeholder 4">
            <a:extLst>
              <a:ext uri="{FF2B5EF4-FFF2-40B4-BE49-F238E27FC236}">
                <a16:creationId xmlns:a16="http://schemas.microsoft.com/office/drawing/2014/main" id="{BC96DF88-9EF3-4AEB-BCC6-0433AF8BEE2C}"/>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2022 - Panel 4</a:t>
            </a:r>
          </a:p>
        </p:txBody>
      </p:sp>
      <p:sp>
        <p:nvSpPr>
          <p:cNvPr id="19" name="TextBox 18">
            <a:extLst>
              <a:ext uri="{FF2B5EF4-FFF2-40B4-BE49-F238E27FC236}">
                <a16:creationId xmlns:a16="http://schemas.microsoft.com/office/drawing/2014/main" id="{872E153E-7C17-4314-837D-D023CB0961E4}"/>
              </a:ext>
            </a:extLst>
          </p:cNvPr>
          <p:cNvSpPr txBox="1"/>
          <p:nvPr/>
        </p:nvSpPr>
        <p:spPr>
          <a:xfrm>
            <a:off x="8431138" y="1674674"/>
            <a:ext cx="428959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SMA - North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Catch (2020): 1,729 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Catch (2021):  1,431 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SMA – South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Catch (2020): 2857 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Catch (2021): 2,249 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Imagen 2">
            <a:extLst>
              <a:ext uri="{FF2B5EF4-FFF2-40B4-BE49-F238E27FC236}">
                <a16:creationId xmlns:a16="http://schemas.microsoft.com/office/drawing/2014/main" id="{FBA8C90E-68CB-152D-506A-880E8605716E}"/>
              </a:ext>
            </a:extLst>
          </p:cNvPr>
          <p:cNvPicPr>
            <a:picLocks noChangeAspect="1"/>
          </p:cNvPicPr>
          <p:nvPr/>
        </p:nvPicPr>
        <p:blipFill>
          <a:blip r:embed="rId2"/>
          <a:stretch>
            <a:fillRect/>
          </a:stretch>
        </p:blipFill>
        <p:spPr>
          <a:xfrm>
            <a:off x="443073" y="1916832"/>
            <a:ext cx="7525135" cy="3955036"/>
          </a:xfrm>
          <a:prstGeom prst="rect">
            <a:avLst/>
          </a:prstGeom>
        </p:spPr>
      </p:pic>
      <p:sp>
        <p:nvSpPr>
          <p:cNvPr id="6" name="Arrow: Down 5">
            <a:extLst>
              <a:ext uri="{FF2B5EF4-FFF2-40B4-BE49-F238E27FC236}">
                <a16:creationId xmlns:a16="http://schemas.microsoft.com/office/drawing/2014/main" id="{0105956E-F28D-1F39-C59F-5235F42D3BF1}"/>
              </a:ext>
            </a:extLst>
          </p:cNvPr>
          <p:cNvSpPr/>
          <p:nvPr/>
        </p:nvSpPr>
        <p:spPr>
          <a:xfrm>
            <a:off x="11064552" y="1988840"/>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Down 6">
            <a:extLst>
              <a:ext uri="{FF2B5EF4-FFF2-40B4-BE49-F238E27FC236}">
                <a16:creationId xmlns:a16="http://schemas.microsoft.com/office/drawing/2014/main" id="{12FAD801-DA9E-37B3-5AE9-973B39180440}"/>
              </a:ext>
            </a:extLst>
          </p:cNvPr>
          <p:cNvSpPr/>
          <p:nvPr/>
        </p:nvSpPr>
        <p:spPr>
          <a:xfrm>
            <a:off x="11064552" y="3068960"/>
            <a:ext cx="288032"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3736671"/>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11/16/2022</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45</a:t>
            </a:fld>
            <a:endParaRPr lang="en-US"/>
          </a:p>
        </p:txBody>
      </p:sp>
      <p:sp>
        <p:nvSpPr>
          <p:cNvPr id="7" name="TextBox 2"/>
          <p:cNvSpPr txBox="1">
            <a:spLocks noChangeArrowheads="1"/>
          </p:cNvSpPr>
          <p:nvPr/>
        </p:nvSpPr>
        <p:spPr bwMode="auto">
          <a:xfrm>
            <a:off x="5148696" y="188641"/>
            <a:ext cx="2806987"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SMA Stock Status</a:t>
            </a:r>
          </a:p>
        </p:txBody>
      </p:sp>
      <p:sp>
        <p:nvSpPr>
          <p:cNvPr id="12" name="TextBox 11"/>
          <p:cNvSpPr txBox="1"/>
          <p:nvPr/>
        </p:nvSpPr>
        <p:spPr>
          <a:xfrm>
            <a:off x="1199456" y="1340768"/>
            <a:ext cx="3744416" cy="461665"/>
          </a:xfrm>
          <a:prstGeom prst="rect">
            <a:avLst/>
          </a:prstGeom>
          <a:noFill/>
        </p:spPr>
        <p:txBody>
          <a:bodyPr wrap="square" rtlCol="0">
            <a:spAutoFit/>
          </a:bodyPr>
          <a:lstStyle/>
          <a:p>
            <a:r>
              <a:rPr lang="en-US" sz="2400" b="1" u="sng" dirty="0"/>
              <a:t>North Atlantic</a:t>
            </a:r>
          </a:p>
        </p:txBody>
      </p:sp>
      <p:sp>
        <p:nvSpPr>
          <p:cNvPr id="13" name="TextBox 12"/>
          <p:cNvSpPr txBox="1"/>
          <p:nvPr/>
        </p:nvSpPr>
        <p:spPr>
          <a:xfrm>
            <a:off x="6816080" y="1124744"/>
            <a:ext cx="3744416" cy="461665"/>
          </a:xfrm>
          <a:prstGeom prst="rect">
            <a:avLst/>
          </a:prstGeom>
          <a:noFill/>
        </p:spPr>
        <p:txBody>
          <a:bodyPr wrap="square" rtlCol="0">
            <a:spAutoFit/>
          </a:bodyPr>
          <a:lstStyle/>
          <a:p>
            <a:r>
              <a:rPr lang="en-US" sz="2400" b="1" u="sng" dirty="0"/>
              <a:t>South Atlantic</a:t>
            </a:r>
          </a:p>
        </p:txBody>
      </p:sp>
      <p:sp>
        <p:nvSpPr>
          <p:cNvPr id="15" name="TextBox 14"/>
          <p:cNvSpPr txBox="1"/>
          <p:nvPr/>
        </p:nvSpPr>
        <p:spPr>
          <a:xfrm>
            <a:off x="191344" y="862976"/>
            <a:ext cx="7632848" cy="461665"/>
          </a:xfrm>
          <a:prstGeom prst="rect">
            <a:avLst/>
          </a:prstGeom>
          <a:noFill/>
        </p:spPr>
        <p:txBody>
          <a:bodyPr wrap="square" rtlCol="0">
            <a:spAutoFit/>
          </a:bodyPr>
          <a:lstStyle/>
          <a:p>
            <a:r>
              <a:rPr lang="en-US" sz="2400" b="1" dirty="0">
                <a:solidFill>
                  <a:srgbClr val="0000FF"/>
                </a:solidFill>
              </a:rPr>
              <a:t>SMA 2017 stock status (data until 2015)</a:t>
            </a:r>
          </a:p>
        </p:txBody>
      </p:sp>
      <p:sp>
        <p:nvSpPr>
          <p:cNvPr id="27" name="Footer Placeholder 4">
            <a:extLst>
              <a:ext uri="{FF2B5EF4-FFF2-40B4-BE49-F238E27FC236}">
                <a16:creationId xmlns:a16="http://schemas.microsoft.com/office/drawing/2014/main" id="{7F3DD6BA-6862-439D-9498-A19CCCCE732C}"/>
              </a:ext>
            </a:extLst>
          </p:cNvPr>
          <p:cNvSpPr>
            <a:spLocks noGrp="1"/>
          </p:cNvSpPr>
          <p:nvPr>
            <p:ph type="ftr" sz="quarter" idx="11"/>
          </p:nvPr>
        </p:nvSpPr>
        <p:spPr>
          <a:xfrm>
            <a:off x="4552950" y="6501009"/>
            <a:ext cx="3086100" cy="365125"/>
          </a:xfrm>
        </p:spPr>
        <p:txBody>
          <a:bodyPr/>
          <a:lstStyle/>
          <a:p>
            <a:r>
              <a:rPr lang="en-US" dirty="0"/>
              <a:t>SCRS Report 2021 - Panel 4</a:t>
            </a:r>
          </a:p>
        </p:txBody>
      </p:sp>
      <p:grpSp>
        <p:nvGrpSpPr>
          <p:cNvPr id="29" name="Group 28">
            <a:extLst>
              <a:ext uri="{FF2B5EF4-FFF2-40B4-BE49-F238E27FC236}">
                <a16:creationId xmlns:a16="http://schemas.microsoft.com/office/drawing/2014/main" id="{C287B002-76FF-402B-9CF4-560DB2945C1D}"/>
              </a:ext>
            </a:extLst>
          </p:cNvPr>
          <p:cNvGrpSpPr/>
          <p:nvPr/>
        </p:nvGrpSpPr>
        <p:grpSpPr>
          <a:xfrm>
            <a:off x="1343472" y="1340768"/>
            <a:ext cx="4061444" cy="4222336"/>
            <a:chOff x="1487488" y="1556792"/>
            <a:chExt cx="4312683" cy="4881467"/>
          </a:xfrm>
        </p:grpSpPr>
        <p:grpSp>
          <p:nvGrpSpPr>
            <p:cNvPr id="3" name="Group 2">
              <a:extLst>
                <a:ext uri="{FF2B5EF4-FFF2-40B4-BE49-F238E27FC236}">
                  <a16:creationId xmlns:a16="http://schemas.microsoft.com/office/drawing/2014/main" id="{44C80299-6FBA-4090-8A7F-C6CD703328CB}"/>
                </a:ext>
              </a:extLst>
            </p:cNvPr>
            <p:cNvGrpSpPr/>
            <p:nvPr/>
          </p:nvGrpSpPr>
          <p:grpSpPr>
            <a:xfrm>
              <a:off x="1487488" y="1556792"/>
              <a:ext cx="4312683" cy="4881467"/>
              <a:chOff x="1783318" y="1474883"/>
              <a:chExt cx="4312683" cy="4881467"/>
            </a:xfrm>
          </p:grpSpPr>
          <p:pic>
            <p:nvPicPr>
              <p:cNvPr id="5" name="Picture 4"/>
              <p:cNvPicPr>
                <a:picLocks noChangeAspect="1"/>
              </p:cNvPicPr>
              <p:nvPr/>
            </p:nvPicPr>
            <p:blipFill>
              <a:blip r:embed="rId3" cstate="print"/>
              <a:stretch>
                <a:fillRect/>
              </a:stretch>
            </p:blipFill>
            <p:spPr>
              <a:xfrm>
                <a:off x="1927694" y="2060848"/>
                <a:ext cx="4168307" cy="415411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58920" y="1474883"/>
                <a:ext cx="1172870" cy="1224951"/>
              </a:xfrm>
              <a:prstGeom prst="rect">
                <a:avLst/>
              </a:prstGeom>
            </p:spPr>
          </p:pic>
          <p:sp>
            <p:nvSpPr>
              <p:cNvPr id="22" name="TextBox 21"/>
              <p:cNvSpPr txBox="1"/>
              <p:nvPr/>
            </p:nvSpPr>
            <p:spPr>
              <a:xfrm>
                <a:off x="3462811" y="5987018"/>
                <a:ext cx="898644" cy="369332"/>
              </a:xfrm>
              <a:prstGeom prst="rect">
                <a:avLst/>
              </a:prstGeom>
              <a:solidFill>
                <a:schemeClr val="bg1"/>
              </a:solidFill>
            </p:spPr>
            <p:txBody>
              <a:bodyPr wrap="none" rtlCol="0">
                <a:spAutoFit/>
              </a:bodyPr>
              <a:lstStyle/>
              <a:p>
                <a:r>
                  <a:rPr lang="en-US" dirty="0"/>
                  <a:t>B/</a:t>
                </a:r>
                <a:r>
                  <a:rPr lang="en-US" dirty="0" err="1"/>
                  <a:t>Bmsy</a:t>
                </a:r>
                <a:endParaRPr lang="en-US" dirty="0"/>
              </a:p>
            </p:txBody>
          </p:sp>
          <p:sp>
            <p:nvSpPr>
              <p:cNvPr id="24" name="TextBox 23"/>
              <p:cNvSpPr txBox="1"/>
              <p:nvPr/>
            </p:nvSpPr>
            <p:spPr>
              <a:xfrm rot="16200000">
                <a:off x="1541553" y="4306271"/>
                <a:ext cx="852862" cy="369332"/>
              </a:xfrm>
              <a:prstGeom prst="rect">
                <a:avLst/>
              </a:prstGeom>
              <a:solidFill>
                <a:schemeClr val="bg1"/>
              </a:solidFill>
            </p:spPr>
            <p:txBody>
              <a:bodyPr wrap="none" rtlCol="0">
                <a:spAutoFit/>
              </a:bodyPr>
              <a:lstStyle/>
              <a:p>
                <a:r>
                  <a:rPr lang="en-US" dirty="0"/>
                  <a:t>F/</a:t>
                </a:r>
                <a:r>
                  <a:rPr lang="en-US" dirty="0" err="1"/>
                  <a:t>Fmsy</a:t>
                </a:r>
                <a:endParaRPr lang="en-US" dirty="0"/>
              </a:p>
            </p:txBody>
          </p:sp>
        </p:grpSp>
        <p:sp>
          <p:nvSpPr>
            <p:cNvPr id="17" name="TextBox 16"/>
            <p:cNvSpPr txBox="1"/>
            <p:nvPr/>
          </p:nvSpPr>
          <p:spPr>
            <a:xfrm>
              <a:off x="4808263" y="1628800"/>
              <a:ext cx="495649" cy="307777"/>
            </a:xfrm>
            <a:prstGeom prst="rect">
              <a:avLst/>
            </a:prstGeom>
            <a:noFill/>
          </p:spPr>
          <p:txBody>
            <a:bodyPr wrap="none" rtlCol="0">
              <a:spAutoFit/>
            </a:bodyPr>
            <a:lstStyle/>
            <a:p>
              <a:r>
                <a:rPr lang="en-US" sz="1400" dirty="0"/>
                <a:t>10%</a:t>
              </a:r>
            </a:p>
          </p:txBody>
        </p:sp>
        <p:sp>
          <p:nvSpPr>
            <p:cNvPr id="26" name="TextBox 25">
              <a:extLst>
                <a:ext uri="{FF2B5EF4-FFF2-40B4-BE49-F238E27FC236}">
                  <a16:creationId xmlns:a16="http://schemas.microsoft.com/office/drawing/2014/main" id="{8CB25D6F-4E11-4B1F-9455-5813E0BEF9DD}"/>
                </a:ext>
              </a:extLst>
            </p:cNvPr>
            <p:cNvSpPr txBox="1"/>
            <p:nvPr/>
          </p:nvSpPr>
          <p:spPr>
            <a:xfrm>
              <a:off x="4944383" y="2345347"/>
              <a:ext cx="495649" cy="307777"/>
            </a:xfrm>
            <a:prstGeom prst="rect">
              <a:avLst/>
            </a:prstGeom>
            <a:noFill/>
          </p:spPr>
          <p:txBody>
            <a:bodyPr wrap="none" rtlCol="0">
              <a:spAutoFit/>
            </a:bodyPr>
            <a:lstStyle/>
            <a:p>
              <a:r>
                <a:rPr lang="en-US" sz="1400" dirty="0"/>
                <a:t>90%</a:t>
              </a:r>
            </a:p>
          </p:txBody>
        </p:sp>
      </p:grpSp>
      <p:grpSp>
        <p:nvGrpSpPr>
          <p:cNvPr id="11" name="Group 10">
            <a:extLst>
              <a:ext uri="{FF2B5EF4-FFF2-40B4-BE49-F238E27FC236}">
                <a16:creationId xmlns:a16="http://schemas.microsoft.com/office/drawing/2014/main" id="{8461FDF7-95E5-486A-8C71-DD114C47023C}"/>
              </a:ext>
            </a:extLst>
          </p:cNvPr>
          <p:cNvGrpSpPr/>
          <p:nvPr/>
        </p:nvGrpSpPr>
        <p:grpSpPr>
          <a:xfrm>
            <a:off x="6816080" y="1268760"/>
            <a:ext cx="4061442" cy="4160051"/>
            <a:chOff x="6816080" y="1625319"/>
            <a:chExt cx="4320480" cy="4756009"/>
          </a:xfrm>
        </p:grpSpPr>
        <p:grpSp>
          <p:nvGrpSpPr>
            <p:cNvPr id="6" name="Group 5">
              <a:extLst>
                <a:ext uri="{FF2B5EF4-FFF2-40B4-BE49-F238E27FC236}">
                  <a16:creationId xmlns:a16="http://schemas.microsoft.com/office/drawing/2014/main" id="{036C0152-144C-4E29-A48C-084954E5FA73}"/>
                </a:ext>
              </a:extLst>
            </p:cNvPr>
            <p:cNvGrpSpPr/>
            <p:nvPr/>
          </p:nvGrpSpPr>
          <p:grpSpPr>
            <a:xfrm>
              <a:off x="6816080" y="1625319"/>
              <a:ext cx="4320480" cy="4756009"/>
              <a:chOff x="6096000" y="1576038"/>
              <a:chExt cx="4320480" cy="4756009"/>
            </a:xfrm>
          </p:grpSpPr>
          <p:pic>
            <p:nvPicPr>
              <p:cNvPr id="8" name="Picture 7"/>
              <p:cNvPicPr>
                <a:picLocks noChangeAspect="1"/>
              </p:cNvPicPr>
              <p:nvPr/>
            </p:nvPicPr>
            <p:blipFill>
              <a:blip r:embed="rId5" cstate="print"/>
              <a:stretch>
                <a:fillRect/>
              </a:stretch>
            </p:blipFill>
            <p:spPr>
              <a:xfrm>
                <a:off x="6096000" y="2035493"/>
                <a:ext cx="4320480" cy="4117501"/>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236109" y="1576038"/>
                <a:ext cx="1180371" cy="1155609"/>
              </a:xfrm>
              <a:prstGeom prst="rect">
                <a:avLst/>
              </a:prstGeom>
            </p:spPr>
          </p:pic>
          <p:sp>
            <p:nvSpPr>
              <p:cNvPr id="23" name="TextBox 22"/>
              <p:cNvSpPr txBox="1"/>
              <p:nvPr/>
            </p:nvSpPr>
            <p:spPr>
              <a:xfrm>
                <a:off x="7830545" y="5962715"/>
                <a:ext cx="898644" cy="369332"/>
              </a:xfrm>
              <a:prstGeom prst="rect">
                <a:avLst/>
              </a:prstGeom>
              <a:solidFill>
                <a:schemeClr val="bg1"/>
              </a:solidFill>
            </p:spPr>
            <p:txBody>
              <a:bodyPr wrap="none" rtlCol="0">
                <a:spAutoFit/>
              </a:bodyPr>
              <a:lstStyle/>
              <a:p>
                <a:r>
                  <a:rPr lang="en-US" dirty="0"/>
                  <a:t>B/</a:t>
                </a:r>
                <a:r>
                  <a:rPr lang="en-US" dirty="0" err="1"/>
                  <a:t>Bmsy</a:t>
                </a:r>
                <a:endParaRPr lang="en-US" dirty="0"/>
              </a:p>
            </p:txBody>
          </p:sp>
          <p:sp>
            <p:nvSpPr>
              <p:cNvPr id="25" name="TextBox 24"/>
              <p:cNvSpPr txBox="1"/>
              <p:nvPr/>
            </p:nvSpPr>
            <p:spPr>
              <a:xfrm rot="16200000">
                <a:off x="5861427" y="4173080"/>
                <a:ext cx="852862" cy="369332"/>
              </a:xfrm>
              <a:prstGeom prst="rect">
                <a:avLst/>
              </a:prstGeom>
              <a:solidFill>
                <a:schemeClr val="bg1"/>
              </a:solidFill>
            </p:spPr>
            <p:txBody>
              <a:bodyPr wrap="none" rtlCol="0">
                <a:spAutoFit/>
              </a:bodyPr>
              <a:lstStyle/>
              <a:p>
                <a:r>
                  <a:rPr lang="en-US" dirty="0"/>
                  <a:t>F/</a:t>
                </a:r>
                <a:r>
                  <a:rPr lang="en-US" dirty="0" err="1"/>
                  <a:t>Fmsy</a:t>
                </a:r>
                <a:endParaRPr lang="en-US" dirty="0"/>
              </a:p>
            </p:txBody>
          </p:sp>
        </p:grpSp>
        <p:sp>
          <p:nvSpPr>
            <p:cNvPr id="19" name="TextBox 18"/>
            <p:cNvSpPr txBox="1"/>
            <p:nvPr/>
          </p:nvSpPr>
          <p:spPr>
            <a:xfrm>
              <a:off x="10056440" y="1834951"/>
              <a:ext cx="495649" cy="307777"/>
            </a:xfrm>
            <a:prstGeom prst="rect">
              <a:avLst/>
            </a:prstGeom>
            <a:noFill/>
          </p:spPr>
          <p:txBody>
            <a:bodyPr wrap="none" rtlCol="0">
              <a:spAutoFit/>
            </a:bodyPr>
            <a:lstStyle/>
            <a:p>
              <a:r>
                <a:rPr lang="en-US" sz="1400" dirty="0"/>
                <a:t>38%</a:t>
              </a:r>
            </a:p>
          </p:txBody>
        </p:sp>
        <p:sp>
          <p:nvSpPr>
            <p:cNvPr id="21" name="TextBox 20"/>
            <p:cNvSpPr txBox="1"/>
            <p:nvPr/>
          </p:nvSpPr>
          <p:spPr>
            <a:xfrm>
              <a:off x="10311092" y="2450515"/>
              <a:ext cx="495649" cy="307777"/>
            </a:xfrm>
            <a:prstGeom prst="rect">
              <a:avLst/>
            </a:prstGeom>
            <a:noFill/>
          </p:spPr>
          <p:txBody>
            <a:bodyPr wrap="none" rtlCol="0">
              <a:spAutoFit/>
            </a:bodyPr>
            <a:lstStyle/>
            <a:p>
              <a:r>
                <a:rPr lang="en-US" sz="1400" dirty="0"/>
                <a:t>34%</a:t>
              </a:r>
            </a:p>
          </p:txBody>
        </p:sp>
        <p:sp>
          <p:nvSpPr>
            <p:cNvPr id="28" name="TextBox 27">
              <a:extLst>
                <a:ext uri="{FF2B5EF4-FFF2-40B4-BE49-F238E27FC236}">
                  <a16:creationId xmlns:a16="http://schemas.microsoft.com/office/drawing/2014/main" id="{D5143C09-FB9A-443C-AF56-6CCF6F080766}"/>
                </a:ext>
              </a:extLst>
            </p:cNvPr>
            <p:cNvSpPr txBox="1"/>
            <p:nvPr/>
          </p:nvSpPr>
          <p:spPr>
            <a:xfrm>
              <a:off x="10511634" y="1753176"/>
              <a:ext cx="495649" cy="307777"/>
            </a:xfrm>
            <a:prstGeom prst="rect">
              <a:avLst/>
            </a:prstGeom>
            <a:noFill/>
          </p:spPr>
          <p:txBody>
            <a:bodyPr wrap="none" rtlCol="0">
              <a:spAutoFit/>
            </a:bodyPr>
            <a:lstStyle/>
            <a:p>
              <a:r>
                <a:rPr lang="en-US" sz="1400" dirty="0"/>
                <a:t>28%</a:t>
              </a:r>
            </a:p>
          </p:txBody>
        </p:sp>
      </p:grpSp>
      <p:sp>
        <p:nvSpPr>
          <p:cNvPr id="30" name="Rectangle 29">
            <a:extLst>
              <a:ext uri="{FF2B5EF4-FFF2-40B4-BE49-F238E27FC236}">
                <a16:creationId xmlns:a16="http://schemas.microsoft.com/office/drawing/2014/main" id="{CC22EBBE-0EDC-43C5-94D8-8EF140EA393A}"/>
              </a:ext>
            </a:extLst>
          </p:cNvPr>
          <p:cNvSpPr/>
          <p:nvPr/>
        </p:nvSpPr>
        <p:spPr>
          <a:xfrm>
            <a:off x="263946" y="5661248"/>
            <a:ext cx="5809504" cy="615553"/>
          </a:xfrm>
          <a:prstGeom prst="rect">
            <a:avLst/>
          </a:prstGeom>
        </p:spPr>
        <p:txBody>
          <a:bodyPr wrap="square">
            <a:spAutoFit/>
          </a:bodyPr>
          <a:lstStyle/>
          <a:p>
            <a:pPr>
              <a:buFont typeface="Arial" pitchFamily="34" charset="0"/>
              <a:buChar char="•"/>
            </a:pPr>
            <a:r>
              <a:rPr lang="en-US" sz="1700" dirty="0">
                <a:solidFill>
                  <a:srgbClr val="002060"/>
                </a:solidFill>
                <a:latin typeface="Helvetica" pitchFamily="34" charset="0"/>
                <a:ea typeface="ＭＳ Ｐゴシック" charset="-128"/>
              </a:rPr>
              <a:t> </a:t>
            </a:r>
            <a:r>
              <a:rPr lang="en-US" sz="1700" b="1" dirty="0">
                <a:solidFill>
                  <a:srgbClr val="002060"/>
                </a:solidFill>
                <a:latin typeface="Helvetica" pitchFamily="34" charset="0"/>
                <a:ea typeface="ＭＳ Ｐゴシック" charset="-128"/>
              </a:rPr>
              <a:t>Stock abundance was below </a:t>
            </a:r>
            <a:r>
              <a:rPr lang="en-US" sz="1700" b="1" dirty="0" err="1">
                <a:solidFill>
                  <a:srgbClr val="002060"/>
                </a:solidFill>
                <a:latin typeface="Helvetica" pitchFamily="34" charset="0"/>
                <a:ea typeface="ＭＳ Ｐゴシック" charset="-128"/>
              </a:rPr>
              <a:t>Bmsy</a:t>
            </a:r>
            <a:r>
              <a:rPr lang="en-US" sz="1700" b="1" dirty="0">
                <a:solidFill>
                  <a:srgbClr val="002060"/>
                </a:solidFill>
                <a:latin typeface="Helvetica" pitchFamily="34" charset="0"/>
                <a:ea typeface="ＭＳ Ｐゴシック" charset="-128"/>
              </a:rPr>
              <a:t>  and fishing mortality above </a:t>
            </a:r>
            <a:r>
              <a:rPr lang="en-US" sz="1700" b="1" dirty="0" err="1">
                <a:solidFill>
                  <a:srgbClr val="002060"/>
                </a:solidFill>
                <a:latin typeface="Helvetica" pitchFamily="34" charset="0"/>
                <a:ea typeface="ＭＳ Ｐゴシック" charset="-128"/>
              </a:rPr>
              <a:t>Fmsy</a:t>
            </a:r>
            <a:r>
              <a:rPr lang="en-US" sz="1700" b="1" dirty="0">
                <a:solidFill>
                  <a:srgbClr val="002060"/>
                </a:solidFill>
                <a:latin typeface="Helvetica" pitchFamily="34" charset="0"/>
                <a:ea typeface="ＭＳ Ｐゴシック" charset="-128"/>
              </a:rPr>
              <a:t> </a:t>
            </a:r>
            <a:r>
              <a:rPr lang="en-US" sz="1700" dirty="0">
                <a:solidFill>
                  <a:srgbClr val="002060"/>
                </a:solidFill>
                <a:latin typeface="Helvetica" pitchFamily="34" charset="0"/>
                <a:ea typeface="ＭＳ Ｐゴシック" charset="-128"/>
              </a:rPr>
              <a:t>(90% probability).</a:t>
            </a:r>
          </a:p>
        </p:txBody>
      </p:sp>
      <p:sp>
        <p:nvSpPr>
          <p:cNvPr id="31" name="Rectangle 30">
            <a:extLst>
              <a:ext uri="{FF2B5EF4-FFF2-40B4-BE49-F238E27FC236}">
                <a16:creationId xmlns:a16="http://schemas.microsoft.com/office/drawing/2014/main" id="{1CCD4444-A5B1-4364-BCD6-C535E2BB11BF}"/>
              </a:ext>
            </a:extLst>
          </p:cNvPr>
          <p:cNvSpPr/>
          <p:nvPr/>
        </p:nvSpPr>
        <p:spPr>
          <a:xfrm>
            <a:off x="6168008" y="5576173"/>
            <a:ext cx="5809504" cy="615553"/>
          </a:xfrm>
          <a:prstGeom prst="rect">
            <a:avLst/>
          </a:prstGeom>
        </p:spPr>
        <p:txBody>
          <a:bodyPr wrap="square">
            <a:spAutoFit/>
          </a:bodyPr>
          <a:lstStyle/>
          <a:p>
            <a:pPr>
              <a:buFont typeface="Arial" pitchFamily="34" charset="0"/>
              <a:buChar char="•"/>
            </a:pPr>
            <a:r>
              <a:rPr lang="en-US" sz="1700" dirty="0">
                <a:solidFill>
                  <a:srgbClr val="002060"/>
                </a:solidFill>
                <a:latin typeface="Helvetica" pitchFamily="34" charset="0"/>
                <a:ea typeface="ＭＳ Ｐゴシック" charset="-128"/>
              </a:rPr>
              <a:t> Combined probability of the stock being overfished was 32.5% and that of experiencing overfishing was 41.9% </a:t>
            </a:r>
          </a:p>
        </p:txBody>
      </p:sp>
    </p:spTree>
    <p:extLst>
      <p:ext uri="{BB962C8B-B14F-4D97-AF65-F5344CB8AC3E}">
        <p14:creationId xmlns:p14="http://schemas.microsoft.com/office/powerpoint/2010/main" val="36140697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11/16/2022</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46</a:t>
            </a:fld>
            <a:endParaRPr lang="en-US"/>
          </a:p>
        </p:txBody>
      </p:sp>
      <p:sp>
        <p:nvSpPr>
          <p:cNvPr id="7" name="TextBox 2"/>
          <p:cNvSpPr txBox="1">
            <a:spLocks noChangeArrowheads="1"/>
          </p:cNvSpPr>
          <p:nvPr/>
        </p:nvSpPr>
        <p:spPr bwMode="auto">
          <a:xfrm>
            <a:off x="5148695" y="188641"/>
            <a:ext cx="4033476"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Other sharks Stock Status</a:t>
            </a:r>
          </a:p>
        </p:txBody>
      </p:sp>
      <p:sp>
        <p:nvSpPr>
          <p:cNvPr id="8" name="TextBox 7"/>
          <p:cNvSpPr txBox="1"/>
          <p:nvPr/>
        </p:nvSpPr>
        <p:spPr>
          <a:xfrm>
            <a:off x="767408" y="1268760"/>
            <a:ext cx="6481936" cy="4401205"/>
          </a:xfrm>
          <a:prstGeom prst="rect">
            <a:avLst/>
          </a:prstGeom>
          <a:noFill/>
        </p:spPr>
        <p:txBody>
          <a:bodyPr wrap="square" rtlCol="0">
            <a:spAutoFit/>
          </a:bodyPr>
          <a:lstStyle/>
          <a:p>
            <a:r>
              <a:rPr lang="en-US" sz="2000" b="1" u="sng" dirty="0"/>
              <a:t>Ecological Risk Assessment (last update in 2012)</a:t>
            </a:r>
          </a:p>
          <a:p>
            <a:endParaRPr lang="en-US" sz="2000" dirty="0"/>
          </a:p>
          <a:p>
            <a:r>
              <a:rPr lang="en-US" sz="2000" dirty="0"/>
              <a:t>Vulnerability rank for 20 stocks of pelagic sharks and rays: A lower rank indicates higher risk. Stocks listed in decreasing risk order according to the sum of the three indices. Red highlight indicates risks scores 1-5; yellow, 6-10; blue, 11-15; and green, 16-20. </a:t>
            </a:r>
          </a:p>
          <a:p>
            <a:endParaRPr lang="en-US" sz="2000" dirty="0"/>
          </a:p>
          <a:p>
            <a:r>
              <a:rPr lang="en-US" sz="2000" b="1" dirty="0"/>
              <a:t>Main results:</a:t>
            </a:r>
          </a:p>
          <a:p>
            <a:pPr marL="182563" indent="-182563">
              <a:buFont typeface="Arial" pitchFamily="34" charset="0"/>
              <a:buChar char="•"/>
            </a:pPr>
            <a:r>
              <a:rPr lang="en-US" sz="2000" u="sng" dirty="0"/>
              <a:t>Most vulnerable stocks</a:t>
            </a:r>
            <a:r>
              <a:rPr lang="en-US" sz="2000" dirty="0"/>
              <a:t>: bigeye thresher, longfin and shortfin makos and porbeagle (Lamniformes sharks).</a:t>
            </a:r>
          </a:p>
          <a:p>
            <a:pPr marL="182563" indent="-182563">
              <a:buFont typeface="Arial" pitchFamily="34" charset="0"/>
              <a:buChar char="•"/>
            </a:pPr>
            <a:endParaRPr lang="en-US" sz="2000" dirty="0"/>
          </a:p>
          <a:p>
            <a:pPr marL="182563" indent="-182563">
              <a:buFont typeface="Arial" pitchFamily="34" charset="0"/>
              <a:buChar char="•"/>
            </a:pPr>
            <a:r>
              <a:rPr lang="en-US" sz="2000" u="sng" dirty="0"/>
              <a:t>Lowest vulnerabilities</a:t>
            </a:r>
            <a:r>
              <a:rPr lang="en-US" sz="2000" dirty="0"/>
              <a:t>: scalloped hammerheads, smooth hammerhead and pelagic stingray</a:t>
            </a:r>
          </a:p>
        </p:txBody>
      </p:sp>
      <p:pic>
        <p:nvPicPr>
          <p:cNvPr id="19457" name="Picture 1"/>
          <p:cNvPicPr>
            <a:picLocks noChangeAspect="1" noChangeArrowheads="1"/>
          </p:cNvPicPr>
          <p:nvPr/>
        </p:nvPicPr>
        <p:blipFill>
          <a:blip r:embed="rId2" cstate="print"/>
          <a:srcRect/>
          <a:stretch>
            <a:fillRect/>
          </a:stretch>
        </p:blipFill>
        <p:spPr bwMode="auto">
          <a:xfrm>
            <a:off x="8040216" y="980728"/>
            <a:ext cx="3240360" cy="5309352"/>
          </a:xfrm>
          <a:prstGeom prst="rect">
            <a:avLst/>
          </a:prstGeom>
          <a:noFill/>
          <a:ln w="9525">
            <a:noFill/>
            <a:miter lim="800000"/>
            <a:headEnd/>
            <a:tailEnd/>
          </a:ln>
        </p:spPr>
      </p:pic>
      <p:sp>
        <p:nvSpPr>
          <p:cNvPr id="10" name="Footer Placeholder 4">
            <a:extLst>
              <a:ext uri="{FF2B5EF4-FFF2-40B4-BE49-F238E27FC236}">
                <a16:creationId xmlns:a16="http://schemas.microsoft.com/office/drawing/2014/main" id="{8E0E64F9-8B69-4A59-BD87-FE3EE2C71634}"/>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2520996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BC0B33-D601-4264-A262-D000D085101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2"/>
          <p:cNvSpPr txBox="1">
            <a:spLocks noChangeArrowheads="1"/>
          </p:cNvSpPr>
          <p:nvPr/>
        </p:nvSpPr>
        <p:spPr bwMode="auto">
          <a:xfrm>
            <a:off x="5016376" y="188641"/>
            <a:ext cx="468109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Responses to the Commission</a:t>
            </a:r>
          </a:p>
        </p:txBody>
      </p:sp>
      <p:sp>
        <p:nvSpPr>
          <p:cNvPr id="6" name="TextBox 5"/>
          <p:cNvSpPr txBox="1"/>
          <p:nvPr/>
        </p:nvSpPr>
        <p:spPr>
          <a:xfrm>
            <a:off x="335360" y="1340768"/>
            <a:ext cx="11304040" cy="49244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mbria-BoldItalic"/>
                <a:ea typeface="+mn-ea"/>
                <a:cs typeface="+mn-cs"/>
              </a:rPr>
              <a:t>17.4 SCRS and Panel 4 shall work together to test and confirm the appropriateness of the process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err="1">
                <a:ln>
                  <a:noFill/>
                </a:ln>
                <a:solidFill>
                  <a:prstClr val="black"/>
                </a:solidFill>
                <a:effectLst/>
                <a:uLnTx/>
                <a:uFillTx/>
                <a:latin typeface="Cambria-BoldItalic"/>
                <a:ea typeface="+mn-ea"/>
                <a:cs typeface="+mn-cs"/>
              </a:rPr>
              <a:t>determine</a:t>
            </a:r>
            <a:r>
              <a:rPr kumimoji="0" lang="fr-FR" sz="1800" b="1" i="1" u="none" strike="noStrike" kern="1200" cap="none" spc="0" normalizeH="0" baseline="0" noProof="0" dirty="0">
                <a:ln>
                  <a:noFill/>
                </a:ln>
                <a:solidFill>
                  <a:prstClr val="black"/>
                </a:solidFill>
                <a:effectLst/>
                <a:uLnTx/>
                <a:uFillTx/>
                <a:latin typeface="Cambria-BoldItalic"/>
                <a:ea typeface="+mn-ea"/>
                <a:cs typeface="+mn-cs"/>
              </a:rPr>
              <a:t> possible </a:t>
            </a:r>
            <a:r>
              <a:rPr kumimoji="0" lang="fr-FR" sz="1800" b="1" i="1" u="none" strike="noStrike" kern="1200" cap="none" spc="0" normalizeH="0" baseline="0" noProof="0" dirty="0" err="1">
                <a:ln>
                  <a:noFill/>
                </a:ln>
                <a:solidFill>
                  <a:prstClr val="black"/>
                </a:solidFill>
                <a:effectLst/>
                <a:uLnTx/>
                <a:uFillTx/>
                <a:latin typeface="Cambria-BoldItalic"/>
                <a:ea typeface="+mn-ea"/>
                <a:cs typeface="+mn-cs"/>
              </a:rPr>
              <a:t>retention</a:t>
            </a:r>
            <a:r>
              <a:rPr kumimoji="0" lang="fr-FR" sz="1800" b="1" i="1" u="none" strike="noStrike" kern="1200" cap="none" spc="0" normalizeH="0" baseline="0" noProof="0" dirty="0">
                <a:ln>
                  <a:noFill/>
                </a:ln>
                <a:solidFill>
                  <a:prstClr val="black"/>
                </a:solidFill>
                <a:effectLst/>
                <a:uLnTx/>
                <a:uFillTx/>
                <a:latin typeface="Cambria-BoldItalic"/>
                <a:ea typeface="+mn-ea"/>
                <a:cs typeface="+mn-cs"/>
              </a:rPr>
              <a:t>. Rec. 21-09, para 5a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1" u="none" strike="noStrike" kern="1200" cap="none" spc="0" normalizeH="0" baseline="0" noProof="0" dirty="0">
              <a:ln>
                <a:noFill/>
              </a:ln>
              <a:solidFill>
                <a:prstClr val="black"/>
              </a:solidFill>
              <a:effectLst/>
              <a:uLnTx/>
              <a:uFillTx/>
              <a:latin typeface="Cambria-BoldItal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Bold"/>
                <a:ea typeface="+mn-ea"/>
                <a:cs typeface="+mn-cs"/>
              </a:rPr>
              <a:t>Background: </a:t>
            </a:r>
            <a:r>
              <a:rPr kumimoji="0" lang="en-US" sz="1600" b="0" i="1" u="none" strike="noStrike" kern="1200" cap="none" spc="0" normalizeH="0" baseline="0" noProof="0" dirty="0">
                <a:ln>
                  <a:noFill/>
                </a:ln>
                <a:solidFill>
                  <a:prstClr val="black"/>
                </a:solidFill>
                <a:effectLst/>
                <a:uLnTx/>
                <a:uFillTx/>
                <a:latin typeface="Cambria-Italic"/>
                <a:ea typeface="+mn-ea"/>
                <a:cs typeface="+mn-cs"/>
              </a:rPr>
              <a:t>During 2022 and 2023 the SCRS and Panel 4 shall work together to test and confirm the appropriateness of the approach in Annex 1, or alternative approaches, for determining the amount of permissible retention of North Atlantic shortfin mako in the future. Any alternative approaches shall take into consideration, among other factors, the relative contributions made by CPCs to conserve, manage, and rebuild the stock (including a CPC’s performance in reducing its mortality in line with the objectives of previous ICCAT Recommendations 17-08 and 19-06) and other criteria as set out in Resolution 15-13, as well as the need to continue to incentivize individual CPC accountability to achieve fishing mortality reductions in line with the objectives of this rebuilding program. To assist with this work, the SCRS shall, as appropriate, provide to the Commission estimates of post release mortality and, where needed, estimates of dead discards, taking into account data submitted by CPCs and other relevant information and analyses.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Cambria-Ital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black"/>
                </a:solidFill>
                <a:latin typeface="Cambria" panose="02040503050406030204" pitchFamily="18" charset="0"/>
              </a:rPr>
              <a:t>I</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 is important that CPCs provide complete Task 1 data of shortfin mako retained catch, dead discards, and live releases.  If a CPC’s reporting of retained catch, dead discards, and/or live releases is incomplete or estimates are not considered to be scientifically sound, then the default </a:t>
            </a:r>
            <a:r>
              <a:rPr kumimoji="0" lang="en-US" sz="20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rPr>
              <a:t>approach is used by the Committee for filling in the data gaps (see item 17.5 of this report)</a:t>
            </a:r>
            <a:r>
              <a:rPr kumimoji="0" lang="en-US" sz="2000" b="0" i="0" u="sng"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this time reporting appears to be incomplete and hampers the evaluation of this approach.</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ooter Placeholder 4">
            <a:extLst>
              <a:ext uri="{FF2B5EF4-FFF2-40B4-BE49-F238E27FC236}">
                <a16:creationId xmlns:a16="http://schemas.microsoft.com/office/drawing/2014/main" id="{8482EFAE-CB83-4221-8DBC-345E43190E29}"/>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2022 - Panel 4</a:t>
            </a:r>
          </a:p>
        </p:txBody>
      </p:sp>
      <p:sp>
        <p:nvSpPr>
          <p:cNvPr id="9" name="TextBox 8">
            <a:extLst>
              <a:ext uri="{FF2B5EF4-FFF2-40B4-BE49-F238E27FC236}">
                <a16:creationId xmlns:a16="http://schemas.microsoft.com/office/drawing/2014/main" id="{0684BF3B-0143-4594-A0A4-DCE68767BF0C}"/>
              </a:ext>
            </a:extLst>
          </p:cNvPr>
          <p:cNvSpPr txBox="1"/>
          <p:nvPr/>
        </p:nvSpPr>
        <p:spPr>
          <a:xfrm>
            <a:off x="335360" y="837288"/>
            <a:ext cx="609760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Shortfin mako</a:t>
            </a:r>
          </a:p>
        </p:txBody>
      </p:sp>
    </p:spTree>
    <p:extLst>
      <p:ext uri="{BB962C8B-B14F-4D97-AF65-F5344CB8AC3E}">
        <p14:creationId xmlns:p14="http://schemas.microsoft.com/office/powerpoint/2010/main" val="2204787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BC0B33-D601-4264-A262-D000D085101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2"/>
          <p:cNvSpPr txBox="1">
            <a:spLocks noChangeArrowheads="1"/>
          </p:cNvSpPr>
          <p:nvPr/>
        </p:nvSpPr>
        <p:spPr bwMode="auto">
          <a:xfrm>
            <a:off x="5016376" y="188641"/>
            <a:ext cx="468109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Responses to the Commission</a:t>
            </a:r>
          </a:p>
        </p:txBody>
      </p:sp>
      <p:sp>
        <p:nvSpPr>
          <p:cNvPr id="6" name="TextBox 5"/>
          <p:cNvSpPr txBox="1"/>
          <p:nvPr/>
        </p:nvSpPr>
        <p:spPr>
          <a:xfrm>
            <a:off x="263352" y="1344825"/>
            <a:ext cx="6763474"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prstClr val="black"/>
                </a:solidFill>
                <a:effectLst/>
                <a:uLnTx/>
                <a:uFillTx/>
                <a:latin typeface="Cambria-BoldItalic"/>
                <a:ea typeface="+mn-ea"/>
                <a:cs typeface="+mn-cs"/>
              </a:rPr>
              <a:t>17.5 SCRS to calculate possible retention allowed in 2023 and provide the results to the Commission.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1" u="none" strike="noStrike" kern="1200" cap="none" spc="0" normalizeH="0" baseline="0" noProof="0" dirty="0">
                <a:ln>
                  <a:noFill/>
                </a:ln>
                <a:solidFill>
                  <a:prstClr val="black"/>
                </a:solidFill>
                <a:effectLst/>
                <a:uLnTx/>
                <a:uFillTx/>
                <a:latin typeface="Cambria-BoldItalic"/>
                <a:ea typeface="+mn-ea"/>
                <a:cs typeface="+mn-cs"/>
              </a:rPr>
              <a:t>Rec. 21-09, para 5b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mbria-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Bold"/>
                <a:ea typeface="+mn-ea"/>
                <a:cs typeface="+mn-cs"/>
              </a:rPr>
              <a:t>Background: </a:t>
            </a:r>
            <a:r>
              <a:rPr kumimoji="0" lang="en-US" sz="1600" b="0" i="1" u="none" strike="noStrike" kern="1200" cap="none" spc="0" normalizeH="0" baseline="0" noProof="0" dirty="0">
                <a:ln>
                  <a:noFill/>
                </a:ln>
                <a:solidFill>
                  <a:prstClr val="black"/>
                </a:solidFill>
                <a:effectLst/>
                <a:uLnTx/>
                <a:uFillTx/>
                <a:latin typeface="Cambria-Italic"/>
                <a:ea typeface="+mn-ea"/>
                <a:cs typeface="+mn-cs"/>
              </a:rPr>
              <a:t>Notwithstanding paragraph 3, in 2022, the SCRS will use Annex 1 to calculate possible retention allowed in 2023 and provide the results to the Commission, which shall then validate the amount of any </a:t>
            </a:r>
            <a:r>
              <a:rPr kumimoji="0" lang="es-ES" sz="1600" b="0" i="1" u="none" strike="noStrike" kern="1200" cap="none" spc="0" normalizeH="0" baseline="0" noProof="0" dirty="0" err="1">
                <a:ln>
                  <a:noFill/>
                </a:ln>
                <a:solidFill>
                  <a:prstClr val="black"/>
                </a:solidFill>
                <a:effectLst/>
                <a:uLnTx/>
                <a:uFillTx/>
                <a:latin typeface="Cambria-Italic"/>
                <a:ea typeface="+mn-ea"/>
                <a:cs typeface="+mn-cs"/>
              </a:rPr>
              <a:t>permissible</a:t>
            </a:r>
            <a:r>
              <a:rPr kumimoji="0" lang="es-ES" sz="1600" b="0" i="1" u="none" strike="noStrike" kern="1200" cap="none" spc="0" normalizeH="0" baseline="0" noProof="0" dirty="0">
                <a:ln>
                  <a:noFill/>
                </a:ln>
                <a:solidFill>
                  <a:prstClr val="black"/>
                </a:solidFill>
                <a:effectLst/>
                <a:uLnTx/>
                <a:uFillTx/>
                <a:latin typeface="Cambria-Italic"/>
                <a:ea typeface="+mn-ea"/>
                <a:cs typeface="+mn-cs"/>
              </a:rPr>
              <a:t> </a:t>
            </a:r>
            <a:r>
              <a:rPr kumimoji="0" lang="es-ES" sz="1600" b="0" i="1" u="none" strike="noStrike" kern="1200" cap="none" spc="0" normalizeH="0" baseline="0" noProof="0" dirty="0" err="1">
                <a:ln>
                  <a:noFill/>
                </a:ln>
                <a:solidFill>
                  <a:prstClr val="black"/>
                </a:solidFill>
                <a:effectLst/>
                <a:uLnTx/>
                <a:uFillTx/>
                <a:latin typeface="Cambria-Italic"/>
                <a:ea typeface="+mn-ea"/>
                <a:cs typeface="+mn-cs"/>
              </a:rPr>
              <a:t>retention</a:t>
            </a:r>
            <a:r>
              <a:rPr kumimoji="0" lang="es-ES" sz="1600" b="0" i="1" u="none" strike="noStrike" kern="1200" cap="none" spc="0" normalizeH="0" baseline="0" noProof="0" dirty="0">
                <a:ln>
                  <a:noFill/>
                </a:ln>
                <a:solidFill>
                  <a:prstClr val="black"/>
                </a:solidFill>
                <a:effectLst/>
                <a:uLnTx/>
                <a:uFillTx/>
                <a:latin typeface="Cambria-Italic"/>
                <a:ea typeface="+mn-ea"/>
                <a:cs typeface="+mn-cs"/>
              </a:rPr>
              <a:t> in 2023.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1" u="none" strike="noStrike" kern="1200" cap="none" spc="0" normalizeH="0" baseline="0" noProof="0" dirty="0">
              <a:ln>
                <a:noFill/>
              </a:ln>
              <a:solidFill>
                <a:prstClr val="black"/>
              </a:solidFill>
              <a:effectLst/>
              <a:uLnTx/>
              <a:uFillTx/>
              <a:latin typeface="Cambria-Ital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For</a:t>
            </a:r>
            <a:r>
              <a:rPr kumimoji="0" lang="es-E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s-ES" sz="1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CPCs</a:t>
            </a:r>
            <a:r>
              <a:rPr kumimoji="0" lang="es-E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s-ES" sz="16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that</a:t>
            </a:r>
            <a:r>
              <a:rPr kumimoji="0" lang="es-E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had not submitted information on landings for 2021, the Committee estimated the landings based on the average of the preceding two years with data.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Retained catch (landings): 1,483 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Dead discards: 44 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Live Discards: 147 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dead bycatch retention allowance was calculated to be -1,311 t 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-1,327 t (depending on the post-release mortality rate used). Therefore, the </a:t>
            </a:r>
            <a:r>
              <a:rPr kumimoji="0" lang="en-US" sz="16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rPr>
              <a:t>possible retention allowance for 2023 </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(calculated with Annex 1) </a:t>
            </a:r>
            <a:r>
              <a:rPr kumimoji="0" lang="en-US" sz="16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rPr>
              <a:t>is 0 t</a:t>
            </a: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ooter Placeholder 4">
            <a:extLst>
              <a:ext uri="{FF2B5EF4-FFF2-40B4-BE49-F238E27FC236}">
                <a16:creationId xmlns:a16="http://schemas.microsoft.com/office/drawing/2014/main" id="{8482EFAE-CB83-4221-8DBC-345E43190E29}"/>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2022 - Panel 4</a:t>
            </a:r>
          </a:p>
        </p:txBody>
      </p:sp>
      <p:sp>
        <p:nvSpPr>
          <p:cNvPr id="9" name="TextBox 8">
            <a:extLst>
              <a:ext uri="{FF2B5EF4-FFF2-40B4-BE49-F238E27FC236}">
                <a16:creationId xmlns:a16="http://schemas.microsoft.com/office/drawing/2014/main" id="{0684BF3B-0143-4594-A0A4-DCE68767BF0C}"/>
              </a:ext>
            </a:extLst>
          </p:cNvPr>
          <p:cNvSpPr txBox="1"/>
          <p:nvPr/>
        </p:nvSpPr>
        <p:spPr>
          <a:xfrm>
            <a:off x="335360" y="837288"/>
            <a:ext cx="609760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Shortfin mako</a:t>
            </a:r>
          </a:p>
        </p:txBody>
      </p:sp>
      <p:pic>
        <p:nvPicPr>
          <p:cNvPr id="3" name="Imagen 2">
            <a:extLst>
              <a:ext uri="{FF2B5EF4-FFF2-40B4-BE49-F238E27FC236}">
                <a16:creationId xmlns:a16="http://schemas.microsoft.com/office/drawing/2014/main" id="{E6F4EE44-F645-1464-CF6E-2011D62D1C2E}"/>
              </a:ext>
            </a:extLst>
          </p:cNvPr>
          <p:cNvPicPr>
            <a:picLocks noChangeAspect="1"/>
          </p:cNvPicPr>
          <p:nvPr/>
        </p:nvPicPr>
        <p:blipFill>
          <a:blip r:embed="rId3"/>
          <a:stretch>
            <a:fillRect/>
          </a:stretch>
        </p:blipFill>
        <p:spPr>
          <a:xfrm>
            <a:off x="7001774" y="1231182"/>
            <a:ext cx="5333869" cy="5324535"/>
          </a:xfrm>
          <a:prstGeom prst="rect">
            <a:avLst/>
          </a:prstGeom>
        </p:spPr>
      </p:pic>
    </p:spTree>
    <p:extLst>
      <p:ext uri="{BB962C8B-B14F-4D97-AF65-F5344CB8AC3E}">
        <p14:creationId xmlns:p14="http://schemas.microsoft.com/office/powerpoint/2010/main" val="28952385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BC0B33-D601-4264-A262-D000D085101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2"/>
          <p:cNvSpPr txBox="1">
            <a:spLocks noChangeArrowheads="1"/>
          </p:cNvSpPr>
          <p:nvPr/>
        </p:nvSpPr>
        <p:spPr bwMode="auto">
          <a:xfrm>
            <a:off x="5016376" y="188641"/>
            <a:ext cx="468109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Responses to the Commission</a:t>
            </a:r>
          </a:p>
        </p:txBody>
      </p:sp>
      <p:sp>
        <p:nvSpPr>
          <p:cNvPr id="6" name="TextBox 5"/>
          <p:cNvSpPr txBox="1"/>
          <p:nvPr/>
        </p:nvSpPr>
        <p:spPr>
          <a:xfrm>
            <a:off x="443980" y="1344824"/>
            <a:ext cx="11304040" cy="44935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mbria-BoldItalic"/>
                <a:ea typeface="+mn-ea"/>
                <a:cs typeface="+mn-cs"/>
              </a:rPr>
              <a:t>17.6 The SCRS shall review and approve the methods and, if it determines that the methods are not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mbria-BoldItalic"/>
                <a:ea typeface="+mn-ea"/>
                <a:cs typeface="+mn-cs"/>
              </a:rPr>
              <a:t>scientifically sound, the SCRS shall provide relevant feedback to the CPCs in question. Rec. 21-09,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mbria-BoldItalic"/>
                <a:ea typeface="+mn-ea"/>
                <a:cs typeface="+mn-cs"/>
              </a:rPr>
              <a:t>para 13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prstClr val="black"/>
              </a:solidFill>
              <a:effectLst/>
              <a:uLnTx/>
              <a:uFillTx/>
              <a:latin typeface="Cambria-BoldItal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mbria-BoldItalic"/>
                <a:ea typeface="+mn-ea"/>
                <a:cs typeface="+mn-cs"/>
              </a:rPr>
              <a:t>Background: </a:t>
            </a:r>
            <a:r>
              <a:rPr kumimoji="0" lang="en-US" sz="1800" b="0" i="1" u="none" strike="noStrike" kern="1200" cap="none" spc="0" normalizeH="0" baseline="0" noProof="0" dirty="0">
                <a:ln>
                  <a:noFill/>
                </a:ln>
                <a:solidFill>
                  <a:prstClr val="black"/>
                </a:solidFill>
                <a:effectLst/>
                <a:uLnTx/>
                <a:uFillTx/>
                <a:latin typeface="Cambria-Italic"/>
                <a:ea typeface="+mn-ea"/>
                <a:cs typeface="+mn-cs"/>
              </a:rPr>
              <a:t>No later than 31 July 2022, CPCs that reported annual average catches (landings and dead discards) of North Atlantic shortfin mako over 1 t between 2018-2020 shall present to the SCRS the statistical methodology used to estimate dead discards and live releases. CPCs with artisanal and small-scale fisheries shall also provide information about their data collection programs. The SCRS shall review and approve the methods and, if it determines that the methods are not scientifically sound, the SCRS shall provide relevant feedback to the CPCs in question to improve them.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Cambria-Ital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rPr>
              <a:t>Few CPCs have submitted documents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describing how they estimate their discards. In compliance with this paragraph of Rec. 21-09, CPCs that have submitted documents in 2022 were Canada, Japan, China (P.R.), Chinese Taipei.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SCRS made comments and suggestions to improve the methodologies in the future.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ooter Placeholder 4">
            <a:extLst>
              <a:ext uri="{FF2B5EF4-FFF2-40B4-BE49-F238E27FC236}">
                <a16:creationId xmlns:a16="http://schemas.microsoft.com/office/drawing/2014/main" id="{8482EFAE-CB83-4221-8DBC-345E43190E29}"/>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2022 - Panel 4</a:t>
            </a:r>
          </a:p>
        </p:txBody>
      </p:sp>
      <p:sp>
        <p:nvSpPr>
          <p:cNvPr id="9" name="TextBox 8">
            <a:extLst>
              <a:ext uri="{FF2B5EF4-FFF2-40B4-BE49-F238E27FC236}">
                <a16:creationId xmlns:a16="http://schemas.microsoft.com/office/drawing/2014/main" id="{0684BF3B-0143-4594-A0A4-DCE68767BF0C}"/>
              </a:ext>
            </a:extLst>
          </p:cNvPr>
          <p:cNvSpPr txBox="1"/>
          <p:nvPr/>
        </p:nvSpPr>
        <p:spPr>
          <a:xfrm>
            <a:off x="335360" y="837288"/>
            <a:ext cx="609760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Shortfin mako</a:t>
            </a:r>
          </a:p>
        </p:txBody>
      </p:sp>
    </p:spTree>
    <p:extLst>
      <p:ext uri="{BB962C8B-B14F-4D97-AF65-F5344CB8AC3E}">
        <p14:creationId xmlns:p14="http://schemas.microsoft.com/office/powerpoint/2010/main" val="2107719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59496" y="1052736"/>
            <a:ext cx="7272808" cy="584775"/>
          </a:xfrm>
          <a:prstGeom prst="rect">
            <a:avLst/>
          </a:prstGeom>
        </p:spPr>
        <p:txBody>
          <a:bodyPr wrap="square">
            <a:spAutoFit/>
          </a:bodyPr>
          <a:lstStyle/>
          <a:p>
            <a:r>
              <a:rPr lang="en-US" sz="3200" b="1" dirty="0">
                <a:solidFill>
                  <a:srgbClr val="0000FF"/>
                </a:solidFill>
              </a:rPr>
              <a:t>White marlin annual catch by gear</a:t>
            </a:r>
            <a:endParaRPr lang="fr-FR" sz="3200" b="1" dirty="0">
              <a:solidFill>
                <a:srgbClr val="0000FF"/>
              </a:solidFill>
            </a:endParaRPr>
          </a:p>
        </p:txBody>
      </p:sp>
      <p:sp>
        <p:nvSpPr>
          <p:cNvPr id="6" name="TextBox 2"/>
          <p:cNvSpPr txBox="1">
            <a:spLocks noChangeArrowheads="1"/>
          </p:cNvSpPr>
          <p:nvPr/>
        </p:nvSpPr>
        <p:spPr bwMode="auto">
          <a:xfrm>
            <a:off x="5159896" y="159023"/>
            <a:ext cx="368883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WHM Fishery Indicators</a:t>
            </a:r>
          </a:p>
        </p:txBody>
      </p:sp>
      <p:sp>
        <p:nvSpPr>
          <p:cNvPr id="8" name="Date Placeholder 7"/>
          <p:cNvSpPr>
            <a:spLocks noGrp="1"/>
          </p:cNvSpPr>
          <p:nvPr>
            <p:ph type="dt" sz="half" idx="10"/>
          </p:nvPr>
        </p:nvSpPr>
        <p:spPr/>
        <p:txBody>
          <a:bodyPr/>
          <a:lstStyle/>
          <a:p>
            <a:fld id="{E12DB248-029A-4F05-95E9-32C9C1DD26D2}" type="datetime1">
              <a:rPr lang="en-US" smtClean="0"/>
              <a:pPr/>
              <a:t>11/16/2022</a:t>
            </a:fld>
            <a:endParaRPr lang="en-US" dirty="0"/>
          </a:p>
        </p:txBody>
      </p:sp>
      <p:sp>
        <p:nvSpPr>
          <p:cNvPr id="7" name="Slide Number Placeholder 6"/>
          <p:cNvSpPr>
            <a:spLocks noGrp="1"/>
          </p:cNvSpPr>
          <p:nvPr>
            <p:ph type="sldNum" sz="quarter" idx="12"/>
          </p:nvPr>
        </p:nvSpPr>
        <p:spPr/>
        <p:txBody>
          <a:bodyPr/>
          <a:lstStyle/>
          <a:p>
            <a:fld id="{550BDC99-089A-42AC-9981-69659C08CC3B}" type="slidenum">
              <a:rPr lang="en-US" smtClean="0"/>
              <a:pPr/>
              <a:t>5</a:t>
            </a:fld>
            <a:endParaRPr lang="en-US"/>
          </a:p>
        </p:txBody>
      </p:sp>
      <p:sp>
        <p:nvSpPr>
          <p:cNvPr id="11" name="TextBox 10"/>
          <p:cNvSpPr txBox="1"/>
          <p:nvPr/>
        </p:nvSpPr>
        <p:spPr>
          <a:xfrm>
            <a:off x="8832304" y="1988840"/>
            <a:ext cx="2304256" cy="646331"/>
          </a:xfrm>
          <a:prstGeom prst="rect">
            <a:avLst/>
          </a:prstGeom>
          <a:noFill/>
        </p:spPr>
        <p:txBody>
          <a:bodyPr wrap="square" rtlCol="0">
            <a:spAutoFit/>
          </a:bodyPr>
          <a:lstStyle/>
          <a:p>
            <a:r>
              <a:rPr lang="en-US" dirty="0"/>
              <a:t>Catch (2020):  179 t</a:t>
            </a:r>
          </a:p>
          <a:p>
            <a:r>
              <a:rPr lang="en-US" dirty="0"/>
              <a:t>TAC (2020):  335 t </a:t>
            </a:r>
          </a:p>
        </p:txBody>
      </p:sp>
      <p:sp>
        <p:nvSpPr>
          <p:cNvPr id="12" name="Footer Placeholder 4">
            <a:extLst>
              <a:ext uri="{FF2B5EF4-FFF2-40B4-BE49-F238E27FC236}">
                <a16:creationId xmlns:a16="http://schemas.microsoft.com/office/drawing/2014/main" id="{CB15E1CF-9848-4D66-B2F4-DBE8863D221D}"/>
              </a:ext>
            </a:extLst>
          </p:cNvPr>
          <p:cNvSpPr>
            <a:spLocks noGrp="1"/>
          </p:cNvSpPr>
          <p:nvPr>
            <p:ph type="ftr" sz="quarter" idx="11"/>
          </p:nvPr>
        </p:nvSpPr>
        <p:spPr>
          <a:xfrm>
            <a:off x="4552950" y="6501009"/>
            <a:ext cx="3086100" cy="365125"/>
          </a:xfrm>
        </p:spPr>
        <p:txBody>
          <a:bodyPr/>
          <a:lstStyle/>
          <a:p>
            <a:r>
              <a:rPr lang="en-US" dirty="0"/>
              <a:t>SCRS Report 2021 - Panel 4</a:t>
            </a:r>
          </a:p>
        </p:txBody>
      </p:sp>
      <p:pic>
        <p:nvPicPr>
          <p:cNvPr id="9" name="Graphic 8">
            <a:extLst>
              <a:ext uri="{FF2B5EF4-FFF2-40B4-BE49-F238E27FC236}">
                <a16:creationId xmlns:a16="http://schemas.microsoft.com/office/drawing/2014/main" id="{E9548E2D-9E77-DE91-63CA-91F932D022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9376" y="1988840"/>
            <a:ext cx="7988316" cy="4176464"/>
          </a:xfrm>
          <a:prstGeom prst="rect">
            <a:avLst/>
          </a:prstGeom>
        </p:spPr>
      </p:pic>
      <p:sp>
        <p:nvSpPr>
          <p:cNvPr id="13" name="TextBox 12">
            <a:extLst>
              <a:ext uri="{FF2B5EF4-FFF2-40B4-BE49-F238E27FC236}">
                <a16:creationId xmlns:a16="http://schemas.microsoft.com/office/drawing/2014/main" id="{2BB80102-ACE3-2D5D-9DBE-3BCC80314204}"/>
              </a:ext>
            </a:extLst>
          </p:cNvPr>
          <p:cNvSpPr txBox="1"/>
          <p:nvPr/>
        </p:nvSpPr>
        <p:spPr>
          <a:xfrm>
            <a:off x="8904312" y="2924944"/>
            <a:ext cx="2304256" cy="646331"/>
          </a:xfrm>
          <a:prstGeom prst="rect">
            <a:avLst/>
          </a:prstGeom>
          <a:noFill/>
        </p:spPr>
        <p:txBody>
          <a:bodyPr wrap="square" rtlCol="0">
            <a:spAutoFit/>
          </a:bodyPr>
          <a:lstStyle/>
          <a:p>
            <a:r>
              <a:rPr lang="en-US" dirty="0"/>
              <a:t>Catch (2021):  120 t</a:t>
            </a:r>
          </a:p>
          <a:p>
            <a:r>
              <a:rPr lang="en-US" dirty="0"/>
              <a:t>TAC (2021):  335 t </a:t>
            </a:r>
          </a:p>
        </p:txBody>
      </p:sp>
      <p:sp>
        <p:nvSpPr>
          <p:cNvPr id="14" name="Arrow: Down 13">
            <a:extLst>
              <a:ext uri="{FF2B5EF4-FFF2-40B4-BE49-F238E27FC236}">
                <a16:creationId xmlns:a16="http://schemas.microsoft.com/office/drawing/2014/main" id="{318FDFC9-F586-4BDF-3503-44989D6A718A}"/>
              </a:ext>
            </a:extLst>
          </p:cNvPr>
          <p:cNvSpPr/>
          <p:nvPr/>
        </p:nvSpPr>
        <p:spPr>
          <a:xfrm>
            <a:off x="9552384" y="4437112"/>
            <a:ext cx="576064"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D80222F-7A73-1561-4EB8-D13E522B3EB9}"/>
              </a:ext>
            </a:extLst>
          </p:cNvPr>
          <p:cNvSpPr txBox="1"/>
          <p:nvPr/>
        </p:nvSpPr>
        <p:spPr>
          <a:xfrm>
            <a:off x="8904312" y="4005064"/>
            <a:ext cx="2088232" cy="369332"/>
          </a:xfrm>
          <a:prstGeom prst="rect">
            <a:avLst/>
          </a:prstGeom>
          <a:noFill/>
        </p:spPr>
        <p:txBody>
          <a:bodyPr wrap="square" rtlCol="0">
            <a:spAutoFit/>
          </a:bodyPr>
          <a:lstStyle/>
          <a:p>
            <a:r>
              <a:rPr lang="en-CA" dirty="0"/>
              <a:t>Catches 2020-2021</a:t>
            </a:r>
            <a:endParaRPr lang="en-US" dirty="0"/>
          </a:p>
        </p:txBody>
      </p:sp>
    </p:spTree>
    <p:extLst>
      <p:ext uri="{BB962C8B-B14F-4D97-AF65-F5344CB8AC3E}">
        <p14:creationId xmlns:p14="http://schemas.microsoft.com/office/powerpoint/2010/main" val="34166673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BC0B33-D601-4264-A262-D000D085101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2"/>
          <p:cNvSpPr txBox="1">
            <a:spLocks noChangeArrowheads="1"/>
          </p:cNvSpPr>
          <p:nvPr/>
        </p:nvSpPr>
        <p:spPr bwMode="auto">
          <a:xfrm>
            <a:off x="5016376" y="188641"/>
            <a:ext cx="468109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Responses to the Commission</a:t>
            </a:r>
          </a:p>
        </p:txBody>
      </p:sp>
      <p:sp>
        <p:nvSpPr>
          <p:cNvPr id="6" name="TextBox 5"/>
          <p:cNvSpPr txBox="1"/>
          <p:nvPr/>
        </p:nvSpPr>
        <p:spPr>
          <a:xfrm>
            <a:off x="443980" y="1268760"/>
            <a:ext cx="11304040"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mbria-BoldItalic"/>
                <a:ea typeface="+mn-ea"/>
                <a:cs typeface="+mn-cs"/>
              </a:rPr>
              <a:t>17.8 The SCRS shall continue to prioritize research, together with the benefits and disadvantages for the objectives of the rebuilding </a:t>
            </a:r>
            <a:r>
              <a:rPr kumimoji="0" lang="en-US" sz="1800" b="1" i="1" u="none" strike="noStrike" kern="1200" cap="none" spc="0" normalizeH="0" baseline="0" noProof="0" dirty="0" err="1">
                <a:ln>
                  <a:noFill/>
                </a:ln>
                <a:solidFill>
                  <a:prstClr val="black"/>
                </a:solidFill>
                <a:effectLst/>
                <a:uLnTx/>
                <a:uFillTx/>
                <a:latin typeface="Cambria-BoldItalic"/>
                <a:ea typeface="+mn-ea"/>
                <a:cs typeface="+mn-cs"/>
              </a:rPr>
              <a:t>programme</a:t>
            </a:r>
            <a:r>
              <a:rPr kumimoji="0" lang="en-US" sz="1800" b="1" i="1" u="none" strike="noStrike" kern="1200" cap="none" spc="0" normalizeH="0" baseline="0" noProof="0" dirty="0">
                <a:ln>
                  <a:noFill/>
                </a:ln>
                <a:solidFill>
                  <a:prstClr val="black"/>
                </a:solidFill>
                <a:effectLst/>
                <a:uLnTx/>
                <a:uFillTx/>
                <a:latin typeface="Cambria-BoldItalic"/>
                <a:ea typeface="+mn-ea"/>
                <a:cs typeface="+mn-cs"/>
              </a:rPr>
              <a:t>, and identify other areas deemed helpful both to improving stock assessments and reducing shortfin mako mortality. Rec. 21-09, para 19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prstClr val="black"/>
              </a:solidFill>
              <a:effectLst/>
              <a:uLnTx/>
              <a:uFillTx/>
              <a:latin typeface="Cambria-BoldItal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BoldItalic"/>
                <a:ea typeface="+mn-ea"/>
                <a:cs typeface="+mn-cs"/>
              </a:rPr>
              <a:t>Background: The SCRS shall continue to prioritize research into: identifying mating, pupping and nursery grounds, and other high concentration areas of North Atlantic shortfin mako; options for spatial-temporal measures; mitigation measures (inter alia, gear configuration and modification, deployment options), together with the benefits and disadvantages for the objectives of the rebuilding </a:t>
            </a:r>
            <a:r>
              <a:rPr kumimoji="0" lang="en-US" sz="1800" b="0" i="1" u="none" strike="noStrike" kern="1200" cap="none" spc="0" normalizeH="0" baseline="0" noProof="0" dirty="0" err="1">
                <a:ln>
                  <a:noFill/>
                </a:ln>
                <a:solidFill>
                  <a:prstClr val="black"/>
                </a:solidFill>
                <a:effectLst/>
                <a:uLnTx/>
                <a:uFillTx/>
                <a:latin typeface="Cambria-BoldItalic"/>
                <a:ea typeface="+mn-ea"/>
                <a:cs typeface="+mn-cs"/>
              </a:rPr>
              <a:t>programme</a:t>
            </a:r>
            <a:r>
              <a:rPr kumimoji="0" lang="en-US" sz="1800" b="0" i="1" u="none" strike="noStrike" kern="1200" cap="none" spc="0" normalizeH="0" baseline="0" noProof="0" dirty="0">
                <a:ln>
                  <a:noFill/>
                </a:ln>
                <a:solidFill>
                  <a:prstClr val="black"/>
                </a:solidFill>
                <a:effectLst/>
                <a:uLnTx/>
                <a:uFillTx/>
                <a:latin typeface="Cambria-BoldItalic"/>
                <a:ea typeface="+mn-ea"/>
                <a:cs typeface="+mn-cs"/>
              </a:rPr>
              <a:t>, aimed at further improving stock status; and other areas the SCRS deems helpful both to improving stock assessments and reducing shortfin mako mortality. In addition, CPCs are encouraged to investigate at-vessel and post-release mortality of shortfin mako including, but not exclusively through, the incorporation of hook-timers and of satellite tagging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Cambria-Ital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Shark Research and Data Collection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Programme</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(SRDCP) started in 2014 with its focus on different aspects of the life history, stock structure, and fisheries of the shortfin mako. Since then, a large amount of work has been undertaken, producing very valuable information regarding the age and growth of the species, stock structure,  movements, habitat use, and post release mortality. The Committee has recommended a SRDCP workshop take place in early 2023 (…) in order to review the progress of the </a:t>
            </a:r>
            <a:r>
              <a:rPr kumimoji="0" lang="en-US" sz="18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Programme</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and to identify the information gaps that need to be prioritized as mentioned in paragraph 19 of Rec. 21-09. Additionally, the Committee is working on Technical Gear Changes to tackle mitigation measures and mortality reductions.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ooter Placeholder 4">
            <a:extLst>
              <a:ext uri="{FF2B5EF4-FFF2-40B4-BE49-F238E27FC236}">
                <a16:creationId xmlns:a16="http://schemas.microsoft.com/office/drawing/2014/main" id="{8482EFAE-CB83-4221-8DBC-345E43190E29}"/>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2022 - Panel 4</a:t>
            </a:r>
          </a:p>
        </p:txBody>
      </p:sp>
      <p:sp>
        <p:nvSpPr>
          <p:cNvPr id="9" name="TextBox 8">
            <a:extLst>
              <a:ext uri="{FF2B5EF4-FFF2-40B4-BE49-F238E27FC236}">
                <a16:creationId xmlns:a16="http://schemas.microsoft.com/office/drawing/2014/main" id="{0684BF3B-0143-4594-A0A4-DCE68767BF0C}"/>
              </a:ext>
            </a:extLst>
          </p:cNvPr>
          <p:cNvSpPr txBox="1"/>
          <p:nvPr/>
        </p:nvSpPr>
        <p:spPr>
          <a:xfrm>
            <a:off x="335360" y="837288"/>
            <a:ext cx="609760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Shortfin mako</a:t>
            </a:r>
          </a:p>
        </p:txBody>
      </p:sp>
    </p:spTree>
    <p:extLst>
      <p:ext uri="{BB962C8B-B14F-4D97-AF65-F5344CB8AC3E}">
        <p14:creationId xmlns:p14="http://schemas.microsoft.com/office/powerpoint/2010/main" val="3049995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BC0B33-D601-4264-A262-D000D085101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2"/>
          <p:cNvSpPr txBox="1">
            <a:spLocks noChangeArrowheads="1"/>
          </p:cNvSpPr>
          <p:nvPr/>
        </p:nvSpPr>
        <p:spPr bwMode="auto">
          <a:xfrm>
            <a:off x="5016376" y="188641"/>
            <a:ext cx="468109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Responses to the Commission</a:t>
            </a:r>
          </a:p>
        </p:txBody>
      </p:sp>
      <p:sp>
        <p:nvSpPr>
          <p:cNvPr id="6" name="TextBox 5"/>
          <p:cNvSpPr txBox="1"/>
          <p:nvPr/>
        </p:nvSpPr>
        <p:spPr>
          <a:xfrm>
            <a:off x="443980" y="1268760"/>
            <a:ext cx="11304040"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mbria-BoldItalic"/>
                <a:ea typeface="+mn-ea"/>
                <a:cs typeface="+mn-cs"/>
              </a:rPr>
              <a:t>17.9 The SCRS shall launch a pilot project to explore the benefits of installing mini data loggers on the mainline and on the </a:t>
            </a:r>
            <a:r>
              <a:rPr kumimoji="0" lang="en-US" sz="1800" b="1" i="1" u="none" strike="noStrike" kern="1200" cap="none" spc="0" normalizeH="0" baseline="0" noProof="0" dirty="0" err="1">
                <a:ln>
                  <a:noFill/>
                </a:ln>
                <a:solidFill>
                  <a:prstClr val="black"/>
                </a:solidFill>
                <a:effectLst/>
                <a:uLnTx/>
                <a:uFillTx/>
                <a:latin typeface="Cambria-BoldItalic"/>
                <a:ea typeface="+mn-ea"/>
                <a:cs typeface="+mn-cs"/>
              </a:rPr>
              <a:t>branchlines</a:t>
            </a:r>
            <a:r>
              <a:rPr kumimoji="0" lang="en-US" sz="1800" b="1" i="1" u="none" strike="noStrike" kern="1200" cap="none" spc="0" normalizeH="0" baseline="0" noProof="0" dirty="0">
                <a:ln>
                  <a:noFill/>
                </a:ln>
                <a:solidFill>
                  <a:prstClr val="black"/>
                </a:solidFill>
                <a:effectLst/>
                <a:uLnTx/>
                <a:uFillTx/>
                <a:latin typeface="Cambria-BoldItalic"/>
                <a:ea typeface="+mn-ea"/>
                <a:cs typeface="+mn-cs"/>
              </a:rPr>
              <a:t> of longline fishing vessels targeting ICCAT species that have potential interactions with shortfin mako sharks, and shall provide guidance on the basic characteristics, minimum number, and positions to install the mini data loggers. Rec. 21-09, para 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prstClr val="black"/>
              </a:solidFill>
              <a:effectLst/>
              <a:uLnTx/>
              <a:uFillTx/>
              <a:latin typeface="Cambria-BoldItal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Bold"/>
                <a:ea typeface="+mn-ea"/>
                <a:cs typeface="+mn-cs"/>
              </a:rPr>
              <a:t>Background: </a:t>
            </a:r>
            <a:r>
              <a:rPr kumimoji="0" lang="en-US" sz="1800" b="0" i="1" u="none" strike="noStrike" kern="1200" cap="none" spc="0" normalizeH="0" baseline="0" noProof="0" dirty="0">
                <a:ln>
                  <a:noFill/>
                </a:ln>
                <a:solidFill>
                  <a:prstClr val="black"/>
                </a:solidFill>
                <a:effectLst/>
                <a:uLnTx/>
                <a:uFillTx/>
                <a:latin typeface="Cambria-Italic"/>
                <a:ea typeface="+mn-ea"/>
                <a:cs typeface="+mn-cs"/>
              </a:rPr>
              <a:t>Taking into account that hotspots of incidental catches may occur in areas and periods with specific oceanographic conditions, the SCRS shall launch a pilot project to explore the benefits of installing mini data loggers on the mainline and on the </a:t>
            </a:r>
            <a:r>
              <a:rPr kumimoji="0" lang="en-US" sz="1800" b="0" i="1" u="none" strike="noStrike" kern="1200" cap="none" spc="0" normalizeH="0" baseline="0" noProof="0" dirty="0" err="1">
                <a:ln>
                  <a:noFill/>
                </a:ln>
                <a:solidFill>
                  <a:prstClr val="black"/>
                </a:solidFill>
                <a:effectLst/>
                <a:uLnTx/>
                <a:uFillTx/>
                <a:latin typeface="Cambria-Italic"/>
                <a:ea typeface="+mn-ea"/>
                <a:cs typeface="+mn-cs"/>
              </a:rPr>
              <a:t>branchlines</a:t>
            </a:r>
            <a:r>
              <a:rPr kumimoji="0" lang="en-US" sz="1800" b="0" i="1" u="none" strike="noStrike" kern="1200" cap="none" spc="0" normalizeH="0" baseline="0" noProof="0" dirty="0">
                <a:ln>
                  <a:noFill/>
                </a:ln>
                <a:solidFill>
                  <a:prstClr val="black"/>
                </a:solidFill>
                <a:effectLst/>
                <a:uLnTx/>
                <a:uFillTx/>
                <a:latin typeface="Cambria-Italic"/>
                <a:ea typeface="+mn-ea"/>
                <a:cs typeface="+mn-cs"/>
              </a:rPr>
              <a:t> of longline fishing vessels which participate in the project on a voluntary basis targeting ICCAT species that have potential interactions with shortfin mako sharks. The SCRS shall provide guidance on the basic characteristics, minimum number and positions to install the mini data loggers with a view to have a better understanding of the effects of the soaking time, fishing depths and environmental characteristics underpinning higher incidental catches of shortfin mako.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prstClr val="black"/>
              </a:solidFill>
              <a:effectLst/>
              <a:uLnTx/>
              <a:uFillTx/>
              <a:latin typeface="Cambria-Ital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0000"/>
                </a:solidFill>
                <a:effectLst/>
                <a:uLnTx/>
                <a:uFillTx/>
                <a:latin typeface="Cambria" panose="02040503050406030204" pitchFamily="18" charset="0"/>
                <a:ea typeface="+mn-ea"/>
                <a:cs typeface="+mn-cs"/>
              </a:rPr>
              <a:t>No information was presented to the Committee </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on this issue during 2022. A study such as this will be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longterm</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and take several years to complete (...) This issue could be explored and proposed to be included as a long-term line of research in the SRDCP (...) Importantly, this study will require a significant amount of funding that would need to be added to the ICCAT Shark Research and Data Collection </a:t>
            </a:r>
            <a:r>
              <a:rPr kumimoji="0" lang="en-US" sz="18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Programme</a:t>
            </a:r>
            <a:r>
              <a:rPr kumimoji="0" lang="en-US" sz="1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(SRDCP). Other methodologies could be explored to determine hotspots of incidental catches, such as those based on modelling the effect of environmental conditions on </a:t>
            </a:r>
            <a:r>
              <a:rPr kumimoji="0" lang="es-ES" sz="18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the</a:t>
            </a:r>
            <a:r>
              <a:rPr kumimoji="0" lang="es-ES" sz="1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s-ES" sz="18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shortfin</a:t>
            </a:r>
            <a:r>
              <a:rPr kumimoji="0" lang="es-ES" sz="1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s-ES" sz="1800" b="0" i="0" u="none" strike="noStrike" kern="1200" cap="none" spc="0" normalizeH="0" baseline="0" noProof="0" dirty="0" err="1">
                <a:ln>
                  <a:noFill/>
                </a:ln>
                <a:solidFill>
                  <a:srgbClr val="000000"/>
                </a:solidFill>
                <a:effectLst/>
                <a:uLnTx/>
                <a:uFillTx/>
                <a:latin typeface="Cambria" panose="02040503050406030204" pitchFamily="18" charset="0"/>
                <a:ea typeface="+mn-ea"/>
                <a:cs typeface="+mn-cs"/>
              </a:rPr>
              <a:t>mako</a:t>
            </a:r>
            <a:r>
              <a:rPr kumimoji="0" lang="es-ES" sz="18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CPUE.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ooter Placeholder 4">
            <a:extLst>
              <a:ext uri="{FF2B5EF4-FFF2-40B4-BE49-F238E27FC236}">
                <a16:creationId xmlns:a16="http://schemas.microsoft.com/office/drawing/2014/main" id="{8482EFAE-CB83-4221-8DBC-345E43190E29}"/>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2022 - Panel 4</a:t>
            </a:r>
          </a:p>
        </p:txBody>
      </p:sp>
      <p:sp>
        <p:nvSpPr>
          <p:cNvPr id="9" name="TextBox 8">
            <a:extLst>
              <a:ext uri="{FF2B5EF4-FFF2-40B4-BE49-F238E27FC236}">
                <a16:creationId xmlns:a16="http://schemas.microsoft.com/office/drawing/2014/main" id="{0684BF3B-0143-4594-A0A4-DCE68767BF0C}"/>
              </a:ext>
            </a:extLst>
          </p:cNvPr>
          <p:cNvSpPr txBox="1"/>
          <p:nvPr/>
        </p:nvSpPr>
        <p:spPr>
          <a:xfrm>
            <a:off x="335360" y="837288"/>
            <a:ext cx="609760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Shortfin mako</a:t>
            </a:r>
          </a:p>
        </p:txBody>
      </p:sp>
    </p:spTree>
    <p:extLst>
      <p:ext uri="{BB962C8B-B14F-4D97-AF65-F5344CB8AC3E}">
        <p14:creationId xmlns:p14="http://schemas.microsoft.com/office/powerpoint/2010/main" val="24446829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BC0B33-D601-4264-A262-D000D085101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2"/>
          <p:cNvSpPr txBox="1">
            <a:spLocks noChangeArrowheads="1"/>
          </p:cNvSpPr>
          <p:nvPr/>
        </p:nvSpPr>
        <p:spPr bwMode="auto">
          <a:xfrm>
            <a:off x="5016376" y="188641"/>
            <a:ext cx="4681090"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Responses to the Commission</a:t>
            </a:r>
          </a:p>
        </p:txBody>
      </p:sp>
      <p:sp>
        <p:nvSpPr>
          <p:cNvPr id="6" name="TextBox 5"/>
          <p:cNvSpPr txBox="1"/>
          <p:nvPr/>
        </p:nvSpPr>
        <p:spPr>
          <a:xfrm>
            <a:off x="443980" y="1873855"/>
            <a:ext cx="11304040"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mbria-BoldItalic"/>
                <a:ea typeface="+mn-ea"/>
                <a:cs typeface="+mn-cs"/>
              </a:rPr>
              <a:t>17.10 The SCRS shall review the reported landings and discards of longfin mako shark to identify any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black"/>
                </a:solidFill>
                <a:effectLst/>
                <a:uLnTx/>
                <a:uFillTx/>
                <a:latin typeface="Cambria-BoldItalic"/>
                <a:ea typeface="+mn-ea"/>
                <a:cs typeface="+mn-cs"/>
              </a:rPr>
              <a:t>unexpected inconsistencies that could be the result of misidentification between the two mako species.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1" u="none" strike="noStrike" kern="1200" cap="none" spc="0" normalizeH="0" baseline="0" noProof="0" dirty="0">
                <a:ln>
                  <a:noFill/>
                </a:ln>
                <a:solidFill>
                  <a:prstClr val="black"/>
                </a:solidFill>
                <a:effectLst/>
                <a:uLnTx/>
                <a:uFillTx/>
                <a:latin typeface="Cambria-BoldItalic"/>
                <a:ea typeface="+mn-ea"/>
                <a:cs typeface="+mn-cs"/>
              </a:rPr>
              <a:t>Rec. 21-09, para 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1" i="1" u="none" strike="noStrike" kern="1200" cap="none" spc="0" normalizeH="0" baseline="0" noProof="0" dirty="0">
              <a:ln>
                <a:noFill/>
              </a:ln>
              <a:solidFill>
                <a:prstClr val="black"/>
              </a:solidFill>
              <a:effectLst/>
              <a:uLnTx/>
              <a:uFillTx/>
              <a:latin typeface="Cambria-BoldItal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Bold"/>
                <a:ea typeface="+mn-ea"/>
                <a:cs typeface="+mn-cs"/>
              </a:rPr>
              <a:t>Background: </a:t>
            </a:r>
            <a:r>
              <a:rPr kumimoji="0" lang="en-US" sz="1800" b="0" i="1" u="none" strike="noStrike" kern="1200" cap="none" spc="0" normalizeH="0" baseline="0" noProof="0" dirty="0">
                <a:ln>
                  <a:noFill/>
                </a:ln>
                <a:solidFill>
                  <a:prstClr val="black"/>
                </a:solidFill>
                <a:effectLst/>
                <a:uLnTx/>
                <a:uFillTx/>
                <a:latin typeface="Cambria-Italic"/>
                <a:ea typeface="+mn-ea"/>
                <a:cs typeface="+mn-cs"/>
              </a:rPr>
              <a:t>The SCRS shall review the reported landings and discards of longfin mako shark to identify any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Italic"/>
                <a:ea typeface="+mn-ea"/>
                <a:cs typeface="+mn-cs"/>
              </a:rPr>
              <a:t>unexpected inconsistencies that could be the result of misidentification between the two mako species, for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ambria-Italic"/>
                <a:ea typeface="+mn-ea"/>
                <a:cs typeface="+mn-cs"/>
              </a:rPr>
              <a:t>purpose of formulating management advice.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black"/>
              </a:solidFill>
              <a:effectLst/>
              <a:uLnTx/>
              <a:uFillTx/>
              <a:latin typeface="Cambria-Ital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Committee reviewed the reported nominal catches of longfin mako shark in the last years. Insofar 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 possible reporting of shortfin mako as longfin mako, </a:t>
            </a:r>
            <a:r>
              <a:rPr kumimoji="0" lang="en-US" sz="18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rPr>
              <a:t>no unexpected inconsistencies </a:t>
            </a: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related to possible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misidentification of the species were found.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ooter Placeholder 4">
            <a:extLst>
              <a:ext uri="{FF2B5EF4-FFF2-40B4-BE49-F238E27FC236}">
                <a16:creationId xmlns:a16="http://schemas.microsoft.com/office/drawing/2014/main" id="{8482EFAE-CB83-4221-8DBC-345E43190E29}"/>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2022 - Panel 4</a:t>
            </a:r>
          </a:p>
        </p:txBody>
      </p:sp>
      <p:sp>
        <p:nvSpPr>
          <p:cNvPr id="9" name="TextBox 8">
            <a:extLst>
              <a:ext uri="{FF2B5EF4-FFF2-40B4-BE49-F238E27FC236}">
                <a16:creationId xmlns:a16="http://schemas.microsoft.com/office/drawing/2014/main" id="{0684BF3B-0143-4594-A0A4-DCE68767BF0C}"/>
              </a:ext>
            </a:extLst>
          </p:cNvPr>
          <p:cNvSpPr txBox="1"/>
          <p:nvPr/>
        </p:nvSpPr>
        <p:spPr>
          <a:xfrm>
            <a:off x="335360" y="1125905"/>
            <a:ext cx="609760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Shortfin mako</a:t>
            </a:r>
          </a:p>
        </p:txBody>
      </p:sp>
    </p:spTree>
    <p:extLst>
      <p:ext uri="{BB962C8B-B14F-4D97-AF65-F5344CB8AC3E}">
        <p14:creationId xmlns:p14="http://schemas.microsoft.com/office/powerpoint/2010/main" val="42095062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BC0B33-D601-4264-A262-D000D0851013}"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2"/>
          <p:cNvSpPr txBox="1">
            <a:spLocks noChangeArrowheads="1"/>
          </p:cNvSpPr>
          <p:nvPr/>
        </p:nvSpPr>
        <p:spPr bwMode="auto">
          <a:xfrm>
            <a:off x="5016376" y="188641"/>
            <a:ext cx="1580113" cy="461665"/>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
                <a:srgbClr val="5D739A"/>
              </a:buClr>
              <a:buSzPct val="95000"/>
              <a:buFont typeface="Wingdings 2" pitchFamily="18" charset="2"/>
              <a:buNone/>
              <a:tabLst/>
              <a:defRPr/>
            </a:pPr>
            <a:r>
              <a:rPr kumimoji="0" lang="en-US" altLang="en-US" sz="2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Workplan</a:t>
            </a:r>
          </a:p>
        </p:txBody>
      </p:sp>
      <p:sp>
        <p:nvSpPr>
          <p:cNvPr id="6" name="TextBox 5"/>
          <p:cNvSpPr txBox="1"/>
          <p:nvPr/>
        </p:nvSpPr>
        <p:spPr>
          <a:xfrm>
            <a:off x="767408" y="1844824"/>
            <a:ext cx="10585176" cy="3477875"/>
          </a:xfrm>
          <a:prstGeom prst="rect">
            <a:avLst/>
          </a:prstGeom>
          <a:noFill/>
        </p:spPr>
        <p:txBody>
          <a:bodyPr wrap="square" rtlCol="0">
            <a:spAutoFit/>
          </a:bodyPr>
          <a:lstStyle/>
          <a:p>
            <a:pPr marR="0" lvl="0" algn="l" defTabSz="914400" rtl="0" eaLnBrk="1" fontAlgn="auto" latinLnBrk="0" hangingPunct="1">
              <a:lnSpc>
                <a:spcPct val="100000"/>
              </a:lnSpc>
              <a:spcBef>
                <a:spcPts val="0"/>
              </a:spcBef>
              <a:buClrTx/>
              <a:buSzTx/>
              <a:tabLst/>
              <a:defRPr/>
            </a:pPr>
            <a:r>
              <a:rPr kumimoji="0" lang="en-GB" sz="2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To conduct a stock assessment </a:t>
            </a:r>
            <a:r>
              <a:rPr kumimoji="0" lang="en-GB"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for blue shark in 2023:</a:t>
            </a:r>
          </a:p>
          <a:p>
            <a:pPr marR="0" lvl="0" indent="-457200" algn="l" defTabSz="914400" rtl="0" eaLnBrk="1" fontAlgn="auto" latinLnBrk="0" hangingPunct="1">
              <a:lnSpc>
                <a:spcPct val="100000"/>
              </a:lnSpc>
              <a:spcBef>
                <a:spcPts val="0"/>
              </a:spcBef>
              <a:buClrTx/>
              <a:buSzTx/>
              <a:tabLst/>
              <a:defRPr/>
            </a:pPr>
            <a:r>
              <a:rPr lang="en-GB" sz="2200" dirty="0">
                <a:solidFill>
                  <a:prstClr val="black"/>
                </a:solidFill>
                <a:latin typeface="Cambria" panose="02040503050406030204" pitchFamily="18" charset="0"/>
                <a:ea typeface="Cambria" panose="02040503050406030204" pitchFamily="18" charset="0"/>
                <a:cs typeface="Calibri" panose="020F0502020204030204" pitchFamily="34" charset="0"/>
              </a:rPr>
              <a:t>       -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Hold a 5-day Data Preparatory meeting to collate and analyze all the existing 	information required for stock assessment, using data through 2021. </a:t>
            </a:r>
          </a:p>
          <a:p>
            <a:pPr marL="800100" lvl="2" indent="-342900">
              <a:buFontTx/>
              <a:buChar cha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Hold a 5-day Stock Assessment meeting, using data</a:t>
            </a:r>
            <a:r>
              <a:rPr lang="en-US" sz="2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through 2021.</a:t>
            </a:r>
          </a:p>
          <a:p>
            <a:pPr marL="457200" lvl="2"/>
            <a:endParaRPr lang="en-GB" sz="2200" dirty="0">
              <a:solidFill>
                <a:prstClr val="black"/>
              </a:solidFill>
              <a:latin typeface="Cambria" panose="02040503050406030204" pitchFamily="18" charset="0"/>
              <a:ea typeface="Cambria" panose="02040503050406030204" pitchFamily="18" charset="0"/>
              <a:cs typeface="Calibri" panose="020F0502020204030204" pitchFamily="34" charset="0"/>
            </a:endParaRPr>
          </a:p>
          <a:p>
            <a:pPr marL="0" lvl="1"/>
            <a:r>
              <a:rPr kumimoji="0" lang="en-US" sz="2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Host a 3-day meeting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to assess of the results achieved in SRDCP and to review its ongoing</a:t>
            </a:r>
            <a:r>
              <a:rPr lang="en-US" sz="2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activities.</a:t>
            </a:r>
          </a:p>
          <a:p>
            <a:pPr marL="0" lvl="1"/>
            <a:r>
              <a:rPr kumimoji="0" lang="en-US" sz="2200" b="0"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Continue and/or expand </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participation in:</a:t>
            </a:r>
          </a:p>
          <a:p>
            <a:pPr marL="914400" lvl="3">
              <a:buFont typeface="Arial" panose="020B0604020202020204" pitchFamily="34" charset="0"/>
              <a:buChar cha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SCRS Subgroup on Technical Gear Changes. </a:t>
            </a:r>
          </a:p>
          <a:p>
            <a:pPr marL="914400" lvl="3">
              <a:spcAft>
                <a:spcPts val="1200"/>
              </a:spcAft>
              <a:buFont typeface="Arial" panose="020B0604020202020204" pitchFamily="34" charset="0"/>
              <a:buChar cha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SCRS Subgroup on Electronic Monitoring.</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ooter Placeholder 4">
            <a:extLst>
              <a:ext uri="{FF2B5EF4-FFF2-40B4-BE49-F238E27FC236}">
                <a16:creationId xmlns:a16="http://schemas.microsoft.com/office/drawing/2014/main" id="{8482EFAE-CB83-4221-8DBC-345E43190E29}"/>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2022 - Panel 4</a:t>
            </a:r>
          </a:p>
        </p:txBody>
      </p:sp>
      <p:sp>
        <p:nvSpPr>
          <p:cNvPr id="9" name="TextBox 8">
            <a:extLst>
              <a:ext uri="{FF2B5EF4-FFF2-40B4-BE49-F238E27FC236}">
                <a16:creationId xmlns:a16="http://schemas.microsoft.com/office/drawing/2014/main" id="{0684BF3B-0143-4594-A0A4-DCE68767BF0C}"/>
              </a:ext>
            </a:extLst>
          </p:cNvPr>
          <p:cNvSpPr txBox="1"/>
          <p:nvPr/>
        </p:nvSpPr>
        <p:spPr>
          <a:xfrm>
            <a:off x="119336" y="836712"/>
            <a:ext cx="6097604"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Sharks Workplan for 2023 (SCI-58)</a:t>
            </a:r>
          </a:p>
        </p:txBody>
      </p:sp>
    </p:spTree>
    <p:extLst>
      <p:ext uri="{BB962C8B-B14F-4D97-AF65-F5344CB8AC3E}">
        <p14:creationId xmlns:p14="http://schemas.microsoft.com/office/powerpoint/2010/main" val="3788849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D54D831-FB9A-4E78-86B4-99EEE5190069}" type="datetime1">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11/16/2022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0BDC99-089A-42AC-9981-69659C08CC3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p:cNvSpPr txBox="1"/>
          <p:nvPr/>
        </p:nvSpPr>
        <p:spPr>
          <a:xfrm>
            <a:off x="119336" y="1233334"/>
            <a:ext cx="11594504" cy="48320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Provide funding for </a:t>
            </a: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continuing the Shark Research and Data Collection </a:t>
            </a:r>
            <a:r>
              <a:rPr kumimoji="0" lang="en-US" sz="2200" b="1" i="0" u="sng" strike="noStrike" kern="1200" cap="none" spc="0" normalizeH="0" baseline="0" noProof="0" dirty="0" err="1">
                <a:ln>
                  <a:noFill/>
                </a:ln>
                <a:solidFill>
                  <a:prstClr val="black"/>
                </a:solidFill>
                <a:effectLst/>
                <a:uLnTx/>
                <a:uFillTx/>
                <a:latin typeface="Calibri" panose="020F0502020204030204"/>
                <a:ea typeface="+mn-ea"/>
                <a:cs typeface="+mn-cs"/>
              </a:rPr>
              <a:t>Programme</a:t>
            </a:r>
            <a:r>
              <a:rPr kumimoji="0" lang="en-US" sz="2200" b="1" i="0" u="sng" strike="noStrike" kern="1200" cap="none" spc="0" normalizeH="0" baseline="0" noProof="0" dirty="0">
                <a:ln>
                  <a:noFill/>
                </a:ln>
                <a:solidFill>
                  <a:prstClr val="black"/>
                </a:solidFill>
                <a:effectLst/>
                <a:uLnTx/>
                <a:uFillTx/>
                <a:latin typeface="Calibri" panose="020F0502020204030204"/>
                <a:ea typeface="+mn-ea"/>
                <a:cs typeface="+mn-cs"/>
              </a:rPr>
              <a:t> SRDCP</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South Atlantic shortfin mako age and growth.</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Stock differentiation analysis for porbeagle.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Movement, habitat characterization and post-release</a:t>
            </a:r>
          </a:p>
          <a:p>
            <a:pPr marR="0" lvl="1" algn="l" defTabSz="914400" rtl="0" eaLnBrk="1" fontAlgn="auto" latinLnBrk="0" hangingPunct="1">
              <a:lnSpc>
                <a:spcPct val="10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mortality for shortfin mako, porbeagle, silky, oceanic</a:t>
            </a:r>
          </a:p>
          <a:p>
            <a:pPr marR="0" lvl="1" algn="l" defTabSz="914400" rtl="0" eaLnBrk="1" fontAlgn="auto" latinLnBrk="0" hangingPunct="1">
              <a:lnSpc>
                <a:spcPct val="100000"/>
              </a:lnSpc>
              <a:spcBef>
                <a:spcPts val="0"/>
              </a:spcBef>
              <a:spcAft>
                <a:spcPts val="0"/>
              </a:spcAft>
              <a:buClrTx/>
              <a:buSzTx/>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whitetip, longfin mako, and hammerhead sharks.</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Maturity and reproductive state of shortfin mako.</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Workshop to update the BSH age and growth </a:t>
            </a:r>
            <a:endParaRPr lang="en-US" sz="2200" b="1" dirty="0">
              <a:solidFill>
                <a:prstClr val="black"/>
              </a:solidFill>
              <a:latin typeface="Calibri" panose="020F0502020204030204"/>
            </a:endParaRPr>
          </a:p>
          <a:p>
            <a:pPr marR="0" lvl="0" algn="l" defTabSz="914400" rtl="0" eaLnBrk="1" fontAlgn="auto" latinLnBrk="0" hangingPunct="1">
              <a:lnSpc>
                <a:spcPct val="100000"/>
              </a:lnSpc>
              <a:spcBef>
                <a:spcPts val="0"/>
              </a:spcBef>
              <a:spcAft>
                <a:spcPts val="0"/>
              </a:spcAft>
              <a:buClrTx/>
              <a:buSzTx/>
              <a:tabLst/>
              <a:defRPr/>
            </a:pPr>
            <a:r>
              <a:rPr lang="en-US" sz="2200" b="1" dirty="0">
                <a:solidFill>
                  <a:prstClr val="black"/>
                </a:solidFill>
                <a:latin typeface="Calibri" panose="020F0502020204030204"/>
              </a:rPr>
              <a:t>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information that will be used in the 2023 stock assessment. </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Meeting to do a thorough assessment of the achieved </a:t>
            </a:r>
          </a:p>
          <a:p>
            <a:pPr marR="0" lvl="0" algn="l" defTabSz="914400" rtl="0" eaLnBrk="1" fontAlgn="auto" latinLnBrk="0" hangingPunct="1">
              <a:lnSpc>
                <a:spcPct val="100000"/>
              </a:lnSpc>
              <a:spcBef>
                <a:spcPts val="0"/>
              </a:spcBef>
              <a:spcAft>
                <a:spcPts val="0"/>
              </a:spcAft>
              <a:buClrTx/>
              <a:buSzTx/>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results of SRDCP and to review its ongoing activities. </a:t>
            </a:r>
          </a:p>
        </p:txBody>
      </p:sp>
      <p:sp>
        <p:nvSpPr>
          <p:cNvPr id="6" name="Text Box 3"/>
          <p:cNvSpPr txBox="1">
            <a:spLocks noChangeArrowheads="1"/>
          </p:cNvSpPr>
          <p:nvPr/>
        </p:nvSpPr>
        <p:spPr bwMode="auto">
          <a:xfrm>
            <a:off x="2423592" y="18024"/>
            <a:ext cx="7848872" cy="605550"/>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0" fontAlgn="auto" latinLnBrk="0" hangingPunct="0">
              <a:lnSpc>
                <a:spcPct val="160000"/>
              </a:lnSpc>
              <a:spcBef>
                <a:spcPct val="50000"/>
              </a:spcBef>
              <a:spcAft>
                <a:spcPts val="0"/>
              </a:spcAft>
              <a:buClr>
                <a:srgbClr val="4472C4"/>
              </a:buClr>
              <a:buSzTx/>
              <a:buFontTx/>
              <a:buNone/>
              <a:tabLst/>
              <a:defRPr/>
            </a:pPr>
            <a:r>
              <a:rPr kumimoji="0" lang="es-ES_tradnl" sz="2400" b="1" i="1" u="none" strike="noStrike" kern="1200" cap="none" spc="0" normalizeH="0" baseline="0" noProof="0" dirty="0">
                <a:ln>
                  <a:noFill/>
                </a:ln>
                <a:solidFill>
                  <a:prstClr val="white"/>
                </a:solidFill>
                <a:effectLst/>
                <a:uLnTx/>
                <a:uFillTx/>
                <a:latin typeface="Arial" pitchFamily="34" charset="0"/>
                <a:ea typeface="+mn-ea"/>
                <a:cs typeface="+mn-cs"/>
              </a:rPr>
              <a:t>SHK </a:t>
            </a:r>
            <a:r>
              <a:rPr kumimoji="0" lang="es-ES_tradnl" sz="2400" b="1" i="1" u="none" strike="noStrike" kern="1200" cap="none" spc="0" normalizeH="0" baseline="0" noProof="0" dirty="0" err="1">
                <a:ln>
                  <a:noFill/>
                </a:ln>
                <a:solidFill>
                  <a:prstClr val="white"/>
                </a:solidFill>
                <a:effectLst/>
                <a:uLnTx/>
                <a:uFillTx/>
                <a:latin typeface="Arial" pitchFamily="34" charset="0"/>
                <a:ea typeface="+mn-ea"/>
                <a:cs typeface="+mn-cs"/>
              </a:rPr>
              <a:t>Recommendations</a:t>
            </a:r>
            <a:r>
              <a:rPr kumimoji="0" lang="es-ES_tradnl" sz="2400" b="1" i="1" u="none" strike="noStrike" kern="1200" cap="none" spc="0" normalizeH="0" baseline="0" noProof="0" dirty="0">
                <a:ln>
                  <a:noFill/>
                </a:ln>
                <a:solidFill>
                  <a:prstClr val="white"/>
                </a:solidFill>
                <a:effectLst/>
                <a:uLnTx/>
                <a:uFillTx/>
                <a:latin typeface="Arial" pitchFamily="34" charset="0"/>
                <a:ea typeface="+mn-ea"/>
                <a:cs typeface="+mn-cs"/>
              </a:rPr>
              <a:t> </a:t>
            </a:r>
            <a:r>
              <a:rPr kumimoji="0" lang="es-ES_tradnl" sz="2400" b="1" i="1" u="none" strike="noStrike" kern="1200" cap="none" spc="0" normalizeH="0" baseline="0" noProof="0" dirty="0" err="1">
                <a:ln>
                  <a:noFill/>
                </a:ln>
                <a:solidFill>
                  <a:prstClr val="white"/>
                </a:solidFill>
                <a:effectLst/>
                <a:uLnTx/>
                <a:uFillTx/>
                <a:latin typeface="Arial" pitchFamily="34" charset="0"/>
                <a:ea typeface="+mn-ea"/>
                <a:cs typeface="+mn-cs"/>
              </a:rPr>
              <a:t>with</a:t>
            </a:r>
            <a:r>
              <a:rPr kumimoji="0" lang="es-ES_tradnl" sz="2400" b="1" i="1" u="none" strike="noStrike" kern="1200" cap="none" spc="0" normalizeH="0" baseline="0" noProof="0" dirty="0">
                <a:ln>
                  <a:noFill/>
                </a:ln>
                <a:solidFill>
                  <a:prstClr val="white"/>
                </a:solidFill>
                <a:effectLst/>
                <a:uLnTx/>
                <a:uFillTx/>
                <a:latin typeface="Arial" pitchFamily="34" charset="0"/>
                <a:ea typeface="+mn-ea"/>
                <a:cs typeface="+mn-cs"/>
              </a:rPr>
              <a:t> </a:t>
            </a:r>
            <a:r>
              <a:rPr kumimoji="0" lang="es-ES_tradnl" sz="2400" b="1" i="1" u="none" strike="noStrike" kern="1200" cap="none" spc="0" normalizeH="0" baseline="0" noProof="0" dirty="0" err="1">
                <a:ln>
                  <a:noFill/>
                </a:ln>
                <a:solidFill>
                  <a:prstClr val="white"/>
                </a:solidFill>
                <a:effectLst/>
                <a:uLnTx/>
                <a:uFillTx/>
                <a:latin typeface="Arial" pitchFamily="34" charset="0"/>
                <a:ea typeface="+mn-ea"/>
                <a:cs typeface="+mn-cs"/>
              </a:rPr>
              <a:t>financial</a:t>
            </a:r>
            <a:r>
              <a:rPr kumimoji="0" lang="es-ES_tradnl" sz="2400" b="1" i="1" u="none" strike="noStrike" kern="1200" cap="none" spc="0" normalizeH="0" baseline="0" noProof="0" dirty="0">
                <a:ln>
                  <a:noFill/>
                </a:ln>
                <a:solidFill>
                  <a:prstClr val="white"/>
                </a:solidFill>
                <a:effectLst/>
                <a:uLnTx/>
                <a:uFillTx/>
                <a:latin typeface="Arial" pitchFamily="34" charset="0"/>
                <a:ea typeface="+mn-ea"/>
                <a:cs typeface="+mn-cs"/>
              </a:rPr>
              <a:t> </a:t>
            </a:r>
            <a:r>
              <a:rPr kumimoji="0" lang="es-ES_tradnl" sz="2400" b="1" i="1" u="none" strike="noStrike" kern="1200" cap="none" spc="0" normalizeH="0" baseline="0" noProof="0" dirty="0" err="1">
                <a:ln>
                  <a:noFill/>
                </a:ln>
                <a:solidFill>
                  <a:prstClr val="white"/>
                </a:solidFill>
                <a:effectLst/>
                <a:uLnTx/>
                <a:uFillTx/>
                <a:latin typeface="Arial" pitchFamily="34" charset="0"/>
                <a:ea typeface="+mn-ea"/>
                <a:cs typeface="+mn-cs"/>
              </a:rPr>
              <a:t>implications</a:t>
            </a:r>
            <a:endParaRPr kumimoji="0" lang="es-ES_tradnl" sz="2400" b="1" i="1" u="none" strike="noStrike" kern="1200" cap="none" spc="0" normalizeH="0" baseline="0" noProof="0" dirty="0">
              <a:ln>
                <a:noFill/>
              </a:ln>
              <a:solidFill>
                <a:prstClr val="white"/>
              </a:solidFill>
              <a:effectLst/>
              <a:uLnTx/>
              <a:uFillTx/>
              <a:latin typeface="Arial" pitchFamily="34" charset="0"/>
              <a:ea typeface="+mn-ea"/>
              <a:cs typeface="+mn-cs"/>
            </a:endParaRPr>
          </a:p>
        </p:txBody>
      </p:sp>
      <p:sp>
        <p:nvSpPr>
          <p:cNvPr id="7" name="Footer Placeholder 4">
            <a:extLst>
              <a:ext uri="{FF2B5EF4-FFF2-40B4-BE49-F238E27FC236}">
                <a16:creationId xmlns:a16="http://schemas.microsoft.com/office/drawing/2014/main" id="{CCAB3D27-0E04-4CE7-876C-85484CBD9D64}"/>
              </a:ext>
            </a:extLst>
          </p:cNvPr>
          <p:cNvSpPr>
            <a:spLocks noGrp="1"/>
          </p:cNvSpPr>
          <p:nvPr>
            <p:ph type="ftr" sz="quarter" idx="11"/>
          </p:nvPr>
        </p:nvSpPr>
        <p:spPr>
          <a:xfrm>
            <a:off x="4552950" y="6501009"/>
            <a:ext cx="30861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SCRS Report 2022 - Panel 4</a:t>
            </a:r>
          </a:p>
        </p:txBody>
      </p:sp>
      <p:sp>
        <p:nvSpPr>
          <p:cNvPr id="10" name="TextBox 9">
            <a:extLst>
              <a:ext uri="{FF2B5EF4-FFF2-40B4-BE49-F238E27FC236}">
                <a16:creationId xmlns:a16="http://schemas.microsoft.com/office/drawing/2014/main" id="{D352F178-9ADE-4298-8BF2-F5B4F38A9EB2}"/>
              </a:ext>
            </a:extLst>
          </p:cNvPr>
          <p:cNvSpPr txBox="1"/>
          <p:nvPr/>
        </p:nvSpPr>
        <p:spPr>
          <a:xfrm>
            <a:off x="7217112" y="6121770"/>
            <a:ext cx="493160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1" u="none" strike="noStrike" kern="1200" cap="none" spc="0" normalizeH="0" baseline="0" noProof="0" dirty="0">
                <a:ln>
                  <a:noFill/>
                </a:ln>
                <a:solidFill>
                  <a:prstClr val="black"/>
                </a:solidFill>
                <a:effectLst/>
                <a:uLnTx/>
                <a:uFillTx/>
                <a:latin typeface="Calibri" panose="020F0502020204030204"/>
                <a:ea typeface="+mn-ea"/>
                <a:cs typeface="+mn-cs"/>
              </a:rPr>
              <a:t>(Details of funding requests on Document STF-</a:t>
            </a:r>
            <a:r>
              <a:rPr kumimoji="0" lang="pt-PT" sz="1800" b="0"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XXX</a:t>
            </a:r>
            <a:r>
              <a:rPr kumimoji="0" lang="pt-PT" sz="18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3" name="Picture 2">
            <a:extLst>
              <a:ext uri="{FF2B5EF4-FFF2-40B4-BE49-F238E27FC236}">
                <a16:creationId xmlns:a16="http://schemas.microsoft.com/office/drawing/2014/main" id="{253F7CC8-D232-74EB-A678-58F6562A146B}"/>
              </a:ext>
            </a:extLst>
          </p:cNvPr>
          <p:cNvPicPr>
            <a:picLocks noChangeAspect="1"/>
          </p:cNvPicPr>
          <p:nvPr/>
        </p:nvPicPr>
        <p:blipFill>
          <a:blip r:embed="rId3"/>
          <a:stretch>
            <a:fillRect/>
          </a:stretch>
        </p:blipFill>
        <p:spPr>
          <a:xfrm>
            <a:off x="7136026" y="1556792"/>
            <a:ext cx="5090601" cy="4340728"/>
          </a:xfrm>
          <a:prstGeom prst="rect">
            <a:avLst/>
          </a:prstGeom>
        </p:spPr>
      </p:pic>
    </p:spTree>
    <p:extLst>
      <p:ext uri="{BB962C8B-B14F-4D97-AF65-F5344CB8AC3E}">
        <p14:creationId xmlns:p14="http://schemas.microsoft.com/office/powerpoint/2010/main" val="6440070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11/16/2022</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55</a:t>
            </a:fld>
            <a:endParaRPr lang="en-US"/>
          </a:p>
        </p:txBody>
      </p:sp>
      <p:sp>
        <p:nvSpPr>
          <p:cNvPr id="6" name="Text Box 3"/>
          <p:cNvSpPr txBox="1">
            <a:spLocks noChangeArrowheads="1"/>
          </p:cNvSpPr>
          <p:nvPr/>
        </p:nvSpPr>
        <p:spPr bwMode="auto">
          <a:xfrm>
            <a:off x="5663952" y="0"/>
            <a:ext cx="5215458" cy="6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SMT - Small Tunas</a:t>
            </a:r>
          </a:p>
        </p:txBody>
      </p:sp>
      <p:grpSp>
        <p:nvGrpSpPr>
          <p:cNvPr id="7" name="Group 6">
            <a:extLst>
              <a:ext uri="{FF2B5EF4-FFF2-40B4-BE49-F238E27FC236}">
                <a16:creationId xmlns:a16="http://schemas.microsoft.com/office/drawing/2014/main" id="{4439B9EB-2958-413C-B8CE-1CFDE8F6858C}"/>
              </a:ext>
            </a:extLst>
          </p:cNvPr>
          <p:cNvGrpSpPr/>
          <p:nvPr/>
        </p:nvGrpSpPr>
        <p:grpSpPr>
          <a:xfrm>
            <a:off x="1988404" y="1628801"/>
            <a:ext cx="7996029" cy="4173987"/>
            <a:chOff x="189005" y="861215"/>
            <a:chExt cx="7996029" cy="4173987"/>
          </a:xfrm>
        </p:grpSpPr>
        <p:pic>
          <p:nvPicPr>
            <p:cNvPr id="20" name="Picture 1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2316" y="2692793"/>
              <a:ext cx="3515628" cy="1312271"/>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1560" y="4149080"/>
              <a:ext cx="2409839" cy="88612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004048" y="2613522"/>
              <a:ext cx="3180986" cy="1175518"/>
            </a:xfrm>
            <a:prstGeom prst="rect">
              <a:avLst/>
            </a:prstGeom>
          </p:spPr>
        </p:pic>
        <p:sp>
          <p:nvSpPr>
            <p:cNvPr id="9" name="TextBox 8"/>
            <p:cNvSpPr txBox="1"/>
            <p:nvPr/>
          </p:nvSpPr>
          <p:spPr>
            <a:xfrm>
              <a:off x="7125148" y="2630984"/>
              <a:ext cx="611065" cy="369332"/>
            </a:xfrm>
            <a:prstGeom prst="rect">
              <a:avLst/>
            </a:prstGeom>
            <a:noFill/>
          </p:spPr>
          <p:txBody>
            <a:bodyPr wrap="none" rtlCol="0">
              <a:spAutoFit/>
            </a:bodyPr>
            <a:lstStyle/>
            <a:p>
              <a:r>
                <a:rPr lang="en-US" dirty="0"/>
                <a:t>BON</a:t>
              </a:r>
            </a:p>
          </p:txBody>
        </p:sp>
        <p:pic>
          <p:nvPicPr>
            <p:cNvPr id="10" name="Picture 9"/>
            <p:cNvPicPr>
              <a:picLocks noChangeAspect="1"/>
            </p:cNvPicPr>
            <p:nvPr/>
          </p:nvPicPr>
          <p:blipFill>
            <a:blip r:embed="rId6" cstate="print"/>
            <a:stretch>
              <a:fillRect/>
            </a:stretch>
          </p:blipFill>
          <p:spPr>
            <a:xfrm>
              <a:off x="189005" y="861215"/>
              <a:ext cx="3888290" cy="1770195"/>
            </a:xfrm>
            <a:prstGeom prst="rect">
              <a:avLst/>
            </a:prstGeom>
          </p:spPr>
        </p:pic>
        <p:sp>
          <p:nvSpPr>
            <p:cNvPr id="11" name="TextBox 10"/>
            <p:cNvSpPr txBox="1"/>
            <p:nvPr/>
          </p:nvSpPr>
          <p:spPr>
            <a:xfrm>
              <a:off x="3028950" y="1134740"/>
              <a:ext cx="513282" cy="369332"/>
            </a:xfrm>
            <a:prstGeom prst="rect">
              <a:avLst/>
            </a:prstGeom>
            <a:noFill/>
          </p:spPr>
          <p:txBody>
            <a:bodyPr wrap="none" rtlCol="0">
              <a:spAutoFit/>
            </a:bodyPr>
            <a:lstStyle/>
            <a:p>
              <a:r>
                <a:rPr lang="en-US" dirty="0"/>
                <a:t>BLF</a:t>
              </a:r>
            </a:p>
          </p:txBody>
        </p:sp>
        <p:pic>
          <p:nvPicPr>
            <p:cNvPr id="12" name="Picture 1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491880" y="4358579"/>
              <a:ext cx="1879794" cy="582589"/>
            </a:xfrm>
            <a:prstGeom prst="rect">
              <a:avLst/>
            </a:prstGeom>
          </p:spPr>
        </p:pic>
        <p:sp>
          <p:nvSpPr>
            <p:cNvPr id="13" name="TextBox 12"/>
            <p:cNvSpPr txBox="1"/>
            <p:nvPr/>
          </p:nvSpPr>
          <p:spPr>
            <a:xfrm>
              <a:off x="2246084" y="4077072"/>
              <a:ext cx="502766" cy="369332"/>
            </a:xfrm>
            <a:prstGeom prst="rect">
              <a:avLst/>
            </a:prstGeom>
            <a:noFill/>
          </p:spPr>
          <p:txBody>
            <a:bodyPr wrap="none" rtlCol="0">
              <a:spAutoFit/>
            </a:bodyPr>
            <a:lstStyle/>
            <a:p>
              <a:r>
                <a:rPr lang="en-US" dirty="0"/>
                <a:t>BLT</a:t>
              </a:r>
            </a:p>
          </p:txBody>
        </p:sp>
        <p:sp>
          <p:nvSpPr>
            <p:cNvPr id="18" name="TextBox 17"/>
            <p:cNvSpPr txBox="1"/>
            <p:nvPr/>
          </p:nvSpPr>
          <p:spPr>
            <a:xfrm>
              <a:off x="4644008" y="4139788"/>
              <a:ext cx="473206" cy="369332"/>
            </a:xfrm>
            <a:prstGeom prst="rect">
              <a:avLst/>
            </a:prstGeom>
            <a:noFill/>
          </p:spPr>
          <p:txBody>
            <a:bodyPr wrap="none" rtlCol="0">
              <a:spAutoFit/>
            </a:bodyPr>
            <a:lstStyle/>
            <a:p>
              <a:r>
                <a:rPr lang="en-US" dirty="0"/>
                <a:t>FRI</a:t>
              </a:r>
            </a:p>
          </p:txBody>
        </p:sp>
        <p:sp>
          <p:nvSpPr>
            <p:cNvPr id="21" name="TextBox 20"/>
            <p:cNvSpPr txBox="1"/>
            <p:nvPr/>
          </p:nvSpPr>
          <p:spPr>
            <a:xfrm>
              <a:off x="3059832" y="2627620"/>
              <a:ext cx="492764" cy="369332"/>
            </a:xfrm>
            <a:prstGeom prst="rect">
              <a:avLst/>
            </a:prstGeom>
            <a:noFill/>
          </p:spPr>
          <p:txBody>
            <a:bodyPr wrap="none" rtlCol="0">
              <a:spAutoFit/>
            </a:bodyPr>
            <a:lstStyle/>
            <a:p>
              <a:r>
                <a:rPr lang="en-US" dirty="0"/>
                <a:t>LTA</a:t>
              </a:r>
            </a:p>
          </p:txBody>
        </p:sp>
        <p:pic>
          <p:nvPicPr>
            <p:cNvPr id="23" name="Picture 2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76056" y="1244745"/>
              <a:ext cx="3061666" cy="960119"/>
            </a:xfrm>
            <a:prstGeom prst="rect">
              <a:avLst/>
            </a:prstGeom>
          </p:spPr>
        </p:pic>
        <p:sp>
          <p:nvSpPr>
            <p:cNvPr id="24" name="TextBox 23"/>
            <p:cNvSpPr txBox="1"/>
            <p:nvPr/>
          </p:nvSpPr>
          <p:spPr>
            <a:xfrm>
              <a:off x="7077707" y="1126312"/>
              <a:ext cx="646331" cy="369332"/>
            </a:xfrm>
            <a:prstGeom prst="rect">
              <a:avLst/>
            </a:prstGeom>
            <a:noFill/>
          </p:spPr>
          <p:txBody>
            <a:bodyPr wrap="none" rtlCol="0">
              <a:spAutoFit/>
            </a:bodyPr>
            <a:lstStyle/>
            <a:p>
              <a:r>
                <a:rPr lang="en-US" dirty="0"/>
                <a:t>SSM </a:t>
              </a:r>
            </a:p>
          </p:txBody>
        </p:sp>
        <p:sp>
          <p:nvSpPr>
            <p:cNvPr id="26" name="TextBox 25"/>
            <p:cNvSpPr txBox="1"/>
            <p:nvPr/>
          </p:nvSpPr>
          <p:spPr>
            <a:xfrm>
              <a:off x="5920949" y="4437112"/>
              <a:ext cx="2179443" cy="369332"/>
            </a:xfrm>
            <a:prstGeom prst="rect">
              <a:avLst/>
            </a:prstGeom>
            <a:noFill/>
            <a:ln>
              <a:solidFill>
                <a:schemeClr val="tx1"/>
              </a:solidFill>
            </a:ln>
          </p:spPr>
          <p:txBody>
            <a:bodyPr wrap="none" rtlCol="0">
              <a:spAutoFit/>
            </a:bodyPr>
            <a:lstStyle/>
            <a:p>
              <a:r>
                <a:rPr lang="en-US" b="1" dirty="0"/>
                <a:t>…and 7 more species</a:t>
              </a:r>
            </a:p>
          </p:txBody>
        </p:sp>
      </p:grpSp>
      <p:sp>
        <p:nvSpPr>
          <p:cNvPr id="5" name="Rectangle 4">
            <a:extLst>
              <a:ext uri="{FF2B5EF4-FFF2-40B4-BE49-F238E27FC236}">
                <a16:creationId xmlns:a16="http://schemas.microsoft.com/office/drawing/2014/main" id="{992E5C8C-2AEF-4233-A42D-91739405281F}"/>
              </a:ext>
            </a:extLst>
          </p:cNvPr>
          <p:cNvSpPr/>
          <p:nvPr/>
        </p:nvSpPr>
        <p:spPr>
          <a:xfrm>
            <a:off x="4367950" y="980729"/>
            <a:ext cx="3888290" cy="584775"/>
          </a:xfrm>
          <a:prstGeom prst="rect">
            <a:avLst/>
          </a:prstGeom>
        </p:spPr>
        <p:txBody>
          <a:bodyPr wrap="square">
            <a:spAutoFit/>
          </a:bodyPr>
          <a:lstStyle/>
          <a:p>
            <a:r>
              <a:rPr lang="en-US" sz="3200" dirty="0">
                <a:ln w="12700">
                  <a:solidFill>
                    <a:schemeClr val="tx1"/>
                  </a:solidFill>
                </a:ln>
                <a:solidFill>
                  <a:srgbClr val="0000FF"/>
                </a:solidFill>
              </a:rPr>
              <a:t>SMT – SMALL TUNAS</a:t>
            </a:r>
            <a:endParaRPr lang="fr-FR" sz="3200" dirty="0">
              <a:solidFill>
                <a:srgbClr val="0000FF"/>
              </a:solidFill>
            </a:endParaRPr>
          </a:p>
        </p:txBody>
      </p:sp>
      <p:sp>
        <p:nvSpPr>
          <p:cNvPr id="22" name="Footer Placeholder 4">
            <a:extLst>
              <a:ext uri="{FF2B5EF4-FFF2-40B4-BE49-F238E27FC236}">
                <a16:creationId xmlns:a16="http://schemas.microsoft.com/office/drawing/2014/main" id="{FEC5A5A3-591A-42C3-86E5-A85C94413EA1}"/>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25776454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11/16/2022</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56</a:t>
            </a:fld>
            <a:endParaRPr lang="en-US"/>
          </a:p>
        </p:txBody>
      </p:sp>
      <p:sp>
        <p:nvSpPr>
          <p:cNvPr id="7" name="TextBox 2"/>
          <p:cNvSpPr txBox="1">
            <a:spLocks noChangeArrowheads="1"/>
          </p:cNvSpPr>
          <p:nvPr/>
        </p:nvSpPr>
        <p:spPr bwMode="auto">
          <a:xfrm>
            <a:off x="4843679" y="176213"/>
            <a:ext cx="4725204"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Small Tunas Fishery Indicators</a:t>
            </a:r>
          </a:p>
        </p:txBody>
      </p:sp>
      <p:sp>
        <p:nvSpPr>
          <p:cNvPr id="35" name="Rectangle 34"/>
          <p:cNvSpPr/>
          <p:nvPr/>
        </p:nvSpPr>
        <p:spPr>
          <a:xfrm>
            <a:off x="119336" y="1052736"/>
            <a:ext cx="5112568" cy="4893647"/>
          </a:xfrm>
          <a:prstGeom prst="rect">
            <a:avLst/>
          </a:prstGeom>
          <a:solidFill>
            <a:schemeClr val="bg1"/>
          </a:solidFill>
        </p:spPr>
        <p:txBody>
          <a:bodyPr wrap="square">
            <a:spAutoFit/>
          </a:bodyPr>
          <a:lstStyle/>
          <a:p>
            <a:r>
              <a:rPr lang="en-US" sz="3200" b="1" dirty="0"/>
              <a:t>Small tuna catches updated to 2021</a:t>
            </a:r>
          </a:p>
          <a:p>
            <a:endParaRPr lang="en-US" sz="3200" b="1" dirty="0"/>
          </a:p>
          <a:p>
            <a:r>
              <a:rPr lang="en-US" sz="2400" b="1" dirty="0"/>
              <a:t>- Reported catches are variable from one year to another.</a:t>
            </a:r>
          </a:p>
          <a:p>
            <a:r>
              <a:rPr lang="en-US" sz="2400" b="1" dirty="0"/>
              <a:t>- Important from a social and economic perspective.</a:t>
            </a:r>
          </a:p>
          <a:p>
            <a:r>
              <a:rPr lang="en-US" sz="2400" b="1" dirty="0"/>
              <a:t>- For many coastal communities it is a main source of food.</a:t>
            </a:r>
          </a:p>
          <a:p>
            <a:r>
              <a:rPr lang="en-US" sz="2400" b="1" dirty="0"/>
              <a:t>- Total landings likely underestimated, due to the difficulties in data collection.</a:t>
            </a:r>
            <a:endParaRPr lang="fr-FR" sz="2400" b="1" dirty="0"/>
          </a:p>
        </p:txBody>
      </p:sp>
      <p:sp>
        <p:nvSpPr>
          <p:cNvPr id="9" name="Footer Placeholder 4">
            <a:extLst>
              <a:ext uri="{FF2B5EF4-FFF2-40B4-BE49-F238E27FC236}">
                <a16:creationId xmlns:a16="http://schemas.microsoft.com/office/drawing/2014/main" id="{F42EE1B0-D021-4D6E-A60B-76A8801A53DC}"/>
              </a:ext>
            </a:extLst>
          </p:cNvPr>
          <p:cNvSpPr>
            <a:spLocks noGrp="1"/>
          </p:cNvSpPr>
          <p:nvPr>
            <p:ph type="ftr" sz="quarter" idx="11"/>
          </p:nvPr>
        </p:nvSpPr>
        <p:spPr>
          <a:xfrm>
            <a:off x="4552950" y="6501009"/>
            <a:ext cx="3086100" cy="365125"/>
          </a:xfrm>
        </p:spPr>
        <p:txBody>
          <a:bodyPr/>
          <a:lstStyle/>
          <a:p>
            <a:r>
              <a:rPr lang="en-US" dirty="0"/>
              <a:t>SCRS Report 2021 - Panel 4</a:t>
            </a:r>
          </a:p>
        </p:txBody>
      </p:sp>
      <p:pic>
        <p:nvPicPr>
          <p:cNvPr id="6" name="Picture 5">
            <a:extLst>
              <a:ext uri="{FF2B5EF4-FFF2-40B4-BE49-F238E27FC236}">
                <a16:creationId xmlns:a16="http://schemas.microsoft.com/office/drawing/2014/main" id="{8E1BB77E-B25E-85C9-3DC2-72259BFF6C18}"/>
              </a:ext>
            </a:extLst>
          </p:cNvPr>
          <p:cNvPicPr>
            <a:picLocks noChangeAspect="1"/>
          </p:cNvPicPr>
          <p:nvPr/>
        </p:nvPicPr>
        <p:blipFill>
          <a:blip r:embed="rId3"/>
          <a:stretch>
            <a:fillRect/>
          </a:stretch>
        </p:blipFill>
        <p:spPr>
          <a:xfrm>
            <a:off x="5375920" y="1484784"/>
            <a:ext cx="6685948" cy="4245134"/>
          </a:xfrm>
          <a:prstGeom prst="rect">
            <a:avLst/>
          </a:prstGeom>
        </p:spPr>
      </p:pic>
    </p:spTree>
    <p:extLst>
      <p:ext uri="{BB962C8B-B14F-4D97-AF65-F5344CB8AC3E}">
        <p14:creationId xmlns:p14="http://schemas.microsoft.com/office/powerpoint/2010/main" val="22552848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11/16/2022</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57</a:t>
            </a:fld>
            <a:endParaRPr lang="en-US"/>
          </a:p>
        </p:txBody>
      </p:sp>
      <p:sp>
        <p:nvSpPr>
          <p:cNvPr id="15" name="Text Box 3"/>
          <p:cNvSpPr txBox="1">
            <a:spLocks noChangeArrowheads="1"/>
          </p:cNvSpPr>
          <p:nvPr/>
        </p:nvSpPr>
        <p:spPr bwMode="auto">
          <a:xfrm>
            <a:off x="5209296" y="-10285"/>
            <a:ext cx="4680520" cy="6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SMT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pic>
        <p:nvPicPr>
          <p:cNvPr id="116738" name="Picture 2"/>
          <p:cNvPicPr>
            <a:picLocks noChangeAspect="1" noChangeArrowheads="1"/>
          </p:cNvPicPr>
          <p:nvPr/>
        </p:nvPicPr>
        <p:blipFill>
          <a:blip r:embed="rId3" cstate="print"/>
          <a:srcRect/>
          <a:stretch>
            <a:fillRect/>
          </a:stretch>
        </p:blipFill>
        <p:spPr bwMode="auto">
          <a:xfrm>
            <a:off x="2135560" y="1514164"/>
            <a:ext cx="6984776" cy="3715036"/>
          </a:xfrm>
          <a:prstGeom prst="rect">
            <a:avLst/>
          </a:prstGeom>
          <a:noFill/>
          <a:ln w="9525">
            <a:noFill/>
            <a:miter lim="800000"/>
            <a:headEnd/>
            <a:tailEnd/>
          </a:ln>
        </p:spPr>
      </p:pic>
      <p:sp>
        <p:nvSpPr>
          <p:cNvPr id="29" name="Rectangle 28"/>
          <p:cNvSpPr/>
          <p:nvPr/>
        </p:nvSpPr>
        <p:spPr>
          <a:xfrm>
            <a:off x="1775520" y="5313982"/>
            <a:ext cx="8784976" cy="923330"/>
          </a:xfrm>
          <a:prstGeom prst="rect">
            <a:avLst/>
          </a:prstGeom>
        </p:spPr>
        <p:txBody>
          <a:bodyPr wrap="square">
            <a:spAutoFit/>
          </a:bodyPr>
          <a:lstStyle/>
          <a:p>
            <a:pPr>
              <a:buFont typeface="Arial" pitchFamily="34" charset="0"/>
              <a:buChar char="•"/>
            </a:pPr>
            <a:r>
              <a:rPr lang="en-US" dirty="0"/>
              <a:t> State of some stocks </a:t>
            </a:r>
            <a:r>
              <a:rPr lang="en-US" b="1" u="sng" dirty="0"/>
              <a:t>determined with a series of data-limited approaches</a:t>
            </a:r>
            <a:r>
              <a:rPr lang="en-US" dirty="0"/>
              <a:t>.</a:t>
            </a:r>
          </a:p>
          <a:p>
            <a:pPr>
              <a:buFont typeface="Arial" pitchFamily="34" charset="0"/>
              <a:buChar char="•"/>
            </a:pPr>
            <a:r>
              <a:rPr lang="en-US" dirty="0"/>
              <a:t> In 2019 this was applied to 10 stocks: </a:t>
            </a:r>
            <a:r>
              <a:rPr lang="en-US" b="1" u="sng" dirty="0"/>
              <a:t>LTA_SE and WAH_NW  show some signs of overfishing, deserving special attention in the future.</a:t>
            </a:r>
          </a:p>
        </p:txBody>
      </p:sp>
      <p:sp>
        <p:nvSpPr>
          <p:cNvPr id="5" name="TextBox 4">
            <a:extLst>
              <a:ext uri="{FF2B5EF4-FFF2-40B4-BE49-F238E27FC236}">
                <a16:creationId xmlns:a16="http://schemas.microsoft.com/office/drawing/2014/main" id="{A833B543-318B-41C1-9E67-BEEFB12AA9B9}"/>
              </a:ext>
            </a:extLst>
          </p:cNvPr>
          <p:cNvSpPr txBox="1"/>
          <p:nvPr/>
        </p:nvSpPr>
        <p:spPr>
          <a:xfrm>
            <a:off x="2152650" y="836713"/>
            <a:ext cx="7737166" cy="461665"/>
          </a:xfrm>
          <a:prstGeom prst="rect">
            <a:avLst/>
          </a:prstGeom>
          <a:noFill/>
        </p:spPr>
        <p:txBody>
          <a:bodyPr wrap="square" rtlCol="0">
            <a:spAutoFit/>
          </a:bodyPr>
          <a:lstStyle/>
          <a:p>
            <a:r>
              <a:rPr lang="en-US" sz="2400" b="1" dirty="0">
                <a:solidFill>
                  <a:srgbClr val="0000FF"/>
                </a:solidFill>
              </a:rPr>
              <a:t>Status estimated in 2019 using data-limited approaches</a:t>
            </a:r>
          </a:p>
        </p:txBody>
      </p:sp>
      <p:sp>
        <p:nvSpPr>
          <p:cNvPr id="9" name="Footer Placeholder 4">
            <a:extLst>
              <a:ext uri="{FF2B5EF4-FFF2-40B4-BE49-F238E27FC236}">
                <a16:creationId xmlns:a16="http://schemas.microsoft.com/office/drawing/2014/main" id="{E427D001-861F-49A3-8CB0-146490CA65FA}"/>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5798350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11/16/2022</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58</a:t>
            </a:fld>
            <a:endParaRPr lang="en-US"/>
          </a:p>
        </p:txBody>
      </p:sp>
      <p:sp>
        <p:nvSpPr>
          <p:cNvPr id="5" name="TextBox 4"/>
          <p:cNvSpPr txBox="1"/>
          <p:nvPr/>
        </p:nvSpPr>
        <p:spPr>
          <a:xfrm>
            <a:off x="47328" y="836712"/>
            <a:ext cx="11665296" cy="3139321"/>
          </a:xfrm>
          <a:prstGeom prst="rect">
            <a:avLst/>
          </a:prstGeom>
          <a:noFill/>
        </p:spPr>
        <p:txBody>
          <a:bodyPr wrap="square" rtlCol="0">
            <a:spAutoFit/>
          </a:bodyPr>
          <a:lstStyle/>
          <a:p>
            <a:pPr marL="285750" indent="-285750">
              <a:buFont typeface="Arial" panose="020B0604020202020204" pitchFamily="34" charset="0"/>
              <a:buChar char="•"/>
            </a:pPr>
            <a:r>
              <a:rPr lang="en-US" sz="2200" b="1" dirty="0"/>
              <a:t>Continuing support to the SMTYP: The Committee recommended for 2023 to further improve the biological information on geographical coverage, growth, maturity and stock identification).</a:t>
            </a:r>
          </a:p>
          <a:p>
            <a:r>
              <a:rPr lang="en-US" sz="2200" b="1" dirty="0"/>
              <a:t> </a:t>
            </a:r>
          </a:p>
          <a:p>
            <a:pPr marL="285750" indent="-285750">
              <a:buFont typeface="Arial" panose="020B0604020202020204" pitchFamily="34" charset="0"/>
              <a:buChar char="•"/>
            </a:pPr>
            <a:r>
              <a:rPr lang="en-US" sz="2200" b="1" dirty="0"/>
              <a:t>Fill remaining data gaps of the three species (WAH, LTA, BON) and continue the sampling for </a:t>
            </a:r>
            <a:r>
              <a:rPr lang="en-US" sz="2200" b="1" dirty="0" err="1"/>
              <a:t>Auxis</a:t>
            </a:r>
            <a:r>
              <a:rPr lang="en-US" sz="2200" b="1" dirty="0"/>
              <a:t> </a:t>
            </a:r>
            <a:r>
              <a:rPr lang="en-US" sz="2200" b="1" dirty="0" err="1"/>
              <a:t>thazard</a:t>
            </a:r>
            <a:r>
              <a:rPr lang="en-US" sz="2200" b="1" dirty="0"/>
              <a:t> (FRI) and A. </a:t>
            </a:r>
            <a:r>
              <a:rPr lang="en-US" sz="2200" b="1" dirty="0" err="1"/>
              <a:t>rochei</a:t>
            </a:r>
            <a:r>
              <a:rPr lang="en-US" sz="2200" b="1" dirty="0"/>
              <a:t> (BLT). Costs for 2023 are partly covered by the 2022 budget.</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b="1" dirty="0"/>
              <a:t>Conduct a regional workshop (in person, 4 days) on the application of data-limited methods to assess small tuna stocks. Data-limited models include integrated, length, and catch based models. </a:t>
            </a:r>
          </a:p>
        </p:txBody>
      </p:sp>
      <p:sp>
        <p:nvSpPr>
          <p:cNvPr id="6" name="Text Box 3"/>
          <p:cNvSpPr txBox="1">
            <a:spLocks noChangeArrowheads="1"/>
          </p:cNvSpPr>
          <p:nvPr/>
        </p:nvSpPr>
        <p:spPr bwMode="auto">
          <a:xfrm>
            <a:off x="2423592" y="18024"/>
            <a:ext cx="7848872" cy="605550"/>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SMT </a:t>
            </a:r>
            <a:r>
              <a:rPr lang="es-ES_tradnl" sz="2400" b="1" i="1" dirty="0" err="1">
                <a:solidFill>
                  <a:schemeClr val="bg1"/>
                </a:solidFill>
              </a:rPr>
              <a:t>Recommendations</a:t>
            </a:r>
            <a:r>
              <a:rPr lang="es-ES_tradnl" sz="2400" b="1" i="1" dirty="0">
                <a:solidFill>
                  <a:schemeClr val="bg1"/>
                </a:solidFill>
              </a:rPr>
              <a:t> </a:t>
            </a:r>
            <a:r>
              <a:rPr lang="es-ES_tradnl" sz="2400" b="1" i="1" dirty="0" err="1">
                <a:solidFill>
                  <a:schemeClr val="bg1"/>
                </a:solidFill>
              </a:rPr>
              <a:t>with</a:t>
            </a:r>
            <a:r>
              <a:rPr lang="es-ES_tradnl" sz="2400" b="1" i="1" dirty="0">
                <a:solidFill>
                  <a:schemeClr val="bg1"/>
                </a:solidFill>
              </a:rPr>
              <a:t> </a:t>
            </a:r>
            <a:r>
              <a:rPr lang="es-ES_tradnl" sz="2400" b="1" i="1" dirty="0" err="1">
                <a:solidFill>
                  <a:schemeClr val="bg1"/>
                </a:solidFill>
              </a:rPr>
              <a:t>financial</a:t>
            </a:r>
            <a:r>
              <a:rPr lang="es-ES_tradnl" sz="2400" b="1" i="1" dirty="0">
                <a:solidFill>
                  <a:schemeClr val="bg1"/>
                </a:solidFill>
              </a:rPr>
              <a:t> </a:t>
            </a:r>
            <a:r>
              <a:rPr lang="es-ES_tradnl" sz="2400" b="1" i="1" dirty="0" err="1">
                <a:solidFill>
                  <a:schemeClr val="bg1"/>
                </a:solidFill>
              </a:rPr>
              <a:t>implications</a:t>
            </a:r>
            <a:endParaRPr lang="es-ES_tradnl" sz="2400" b="1" i="1" dirty="0">
              <a:solidFill>
                <a:schemeClr val="bg1"/>
              </a:solidFill>
            </a:endParaRPr>
          </a:p>
        </p:txBody>
      </p:sp>
      <p:sp>
        <p:nvSpPr>
          <p:cNvPr id="8" name="Footer Placeholder 4">
            <a:extLst>
              <a:ext uri="{FF2B5EF4-FFF2-40B4-BE49-F238E27FC236}">
                <a16:creationId xmlns:a16="http://schemas.microsoft.com/office/drawing/2014/main" id="{9F7D0297-AADC-43F1-8F57-4D37B0680856}"/>
              </a:ext>
            </a:extLst>
          </p:cNvPr>
          <p:cNvSpPr>
            <a:spLocks noGrp="1"/>
          </p:cNvSpPr>
          <p:nvPr>
            <p:ph type="ftr" sz="quarter" idx="11"/>
          </p:nvPr>
        </p:nvSpPr>
        <p:spPr>
          <a:xfrm>
            <a:off x="4552950" y="6501009"/>
            <a:ext cx="3086100" cy="365125"/>
          </a:xfrm>
        </p:spPr>
        <p:txBody>
          <a:bodyPr/>
          <a:lstStyle/>
          <a:p>
            <a:r>
              <a:rPr lang="en-US" dirty="0"/>
              <a:t>SCRS Report 2021 - Panel 4</a:t>
            </a:r>
          </a:p>
        </p:txBody>
      </p:sp>
      <p:pic>
        <p:nvPicPr>
          <p:cNvPr id="9" name="Picture 8">
            <a:extLst>
              <a:ext uri="{FF2B5EF4-FFF2-40B4-BE49-F238E27FC236}">
                <a16:creationId xmlns:a16="http://schemas.microsoft.com/office/drawing/2014/main" id="{535BC83A-5809-2F13-574E-E9DE87907830}"/>
              </a:ext>
            </a:extLst>
          </p:cNvPr>
          <p:cNvPicPr>
            <a:picLocks noChangeAspect="1"/>
          </p:cNvPicPr>
          <p:nvPr/>
        </p:nvPicPr>
        <p:blipFill rotWithShape="1">
          <a:blip r:embed="rId2"/>
          <a:srcRect l="33686" t="32937" r="43814" b="43815"/>
          <a:stretch/>
        </p:blipFill>
        <p:spPr>
          <a:xfrm>
            <a:off x="7032104" y="3573016"/>
            <a:ext cx="4955843" cy="3168352"/>
          </a:xfrm>
          <a:prstGeom prst="rect">
            <a:avLst/>
          </a:prstGeom>
        </p:spPr>
      </p:pic>
      <p:sp>
        <p:nvSpPr>
          <p:cNvPr id="10" name="TextBox 9">
            <a:extLst>
              <a:ext uri="{FF2B5EF4-FFF2-40B4-BE49-F238E27FC236}">
                <a16:creationId xmlns:a16="http://schemas.microsoft.com/office/drawing/2014/main" id="{EA0F69BE-07F0-D931-5D7F-6FE2F9197544}"/>
              </a:ext>
            </a:extLst>
          </p:cNvPr>
          <p:cNvSpPr txBox="1"/>
          <p:nvPr/>
        </p:nvSpPr>
        <p:spPr>
          <a:xfrm>
            <a:off x="9048" y="4005064"/>
            <a:ext cx="6912768" cy="1785104"/>
          </a:xfrm>
          <a:prstGeom prst="rect">
            <a:avLst/>
          </a:prstGeom>
          <a:noFill/>
        </p:spPr>
        <p:txBody>
          <a:bodyPr wrap="square" rtlCol="0">
            <a:spAutoFit/>
          </a:bodyPr>
          <a:lstStyle/>
          <a:p>
            <a:pPr marL="285750" indent="-285750">
              <a:buFont typeface="Arial" panose="020B0604020202020204" pitchFamily="34" charset="0"/>
              <a:buChar char="•"/>
            </a:pPr>
            <a:r>
              <a:rPr lang="en-US" sz="2200" b="1" dirty="0"/>
              <a:t>Hold a Workshop (in person, 4 days) on maturity staging (reproduction) in 2023 for small tuna stocks: This would allow for calibration and adopting internationally agreed macroscopic and microscopic maturity scales for the new studied small tuna species.</a:t>
            </a:r>
          </a:p>
        </p:txBody>
      </p:sp>
    </p:spTree>
    <p:extLst>
      <p:ext uri="{BB962C8B-B14F-4D97-AF65-F5344CB8AC3E}">
        <p14:creationId xmlns:p14="http://schemas.microsoft.com/office/powerpoint/2010/main" val="306864346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F90BD6-B0B6-4F68-A7A7-A8AA958B8244}"/>
              </a:ext>
            </a:extLst>
          </p:cNvPr>
          <p:cNvSpPr>
            <a:spLocks noGrp="1"/>
          </p:cNvSpPr>
          <p:nvPr>
            <p:ph idx="1"/>
          </p:nvPr>
        </p:nvSpPr>
        <p:spPr>
          <a:xfrm>
            <a:off x="4079776" y="2852937"/>
            <a:ext cx="3943350" cy="1171327"/>
          </a:xfrm>
        </p:spPr>
        <p:txBody>
          <a:bodyPr>
            <a:normAutofit/>
          </a:bodyPr>
          <a:lstStyle/>
          <a:p>
            <a:pPr marL="0" indent="0">
              <a:buNone/>
            </a:pPr>
            <a:r>
              <a:rPr lang="en-CA" sz="5400" dirty="0"/>
              <a:t>Thank You</a:t>
            </a:r>
          </a:p>
        </p:txBody>
      </p:sp>
      <p:sp>
        <p:nvSpPr>
          <p:cNvPr id="4" name="Date Placeholder 3">
            <a:extLst>
              <a:ext uri="{FF2B5EF4-FFF2-40B4-BE49-F238E27FC236}">
                <a16:creationId xmlns:a16="http://schemas.microsoft.com/office/drawing/2014/main" id="{F2461173-B228-4098-896C-BB0DFC2EE7A2}"/>
              </a:ext>
            </a:extLst>
          </p:cNvPr>
          <p:cNvSpPr>
            <a:spLocks noGrp="1"/>
          </p:cNvSpPr>
          <p:nvPr>
            <p:ph type="dt" sz="half" idx="10"/>
          </p:nvPr>
        </p:nvSpPr>
        <p:spPr/>
        <p:txBody>
          <a:bodyPr/>
          <a:lstStyle/>
          <a:p>
            <a:fld id="{38F0E428-A204-49A7-A4F0-0DB5185B6007}" type="datetime1">
              <a:rPr lang="en-US" smtClean="0"/>
              <a:pPr/>
              <a:t>11/16/2022</a:t>
            </a:fld>
            <a:endParaRPr lang="en-US"/>
          </a:p>
        </p:txBody>
      </p:sp>
      <p:sp>
        <p:nvSpPr>
          <p:cNvPr id="6" name="Slide Number Placeholder 5">
            <a:extLst>
              <a:ext uri="{FF2B5EF4-FFF2-40B4-BE49-F238E27FC236}">
                <a16:creationId xmlns:a16="http://schemas.microsoft.com/office/drawing/2014/main" id="{3008A0C7-91D4-4031-9F68-927D0FE58C89}"/>
              </a:ext>
            </a:extLst>
          </p:cNvPr>
          <p:cNvSpPr>
            <a:spLocks noGrp="1"/>
          </p:cNvSpPr>
          <p:nvPr>
            <p:ph type="sldNum" sz="quarter" idx="12"/>
          </p:nvPr>
        </p:nvSpPr>
        <p:spPr/>
        <p:txBody>
          <a:bodyPr/>
          <a:lstStyle/>
          <a:p>
            <a:fld id="{550BDC99-089A-42AC-9981-69659C08CC3B}" type="slidenum">
              <a:rPr lang="en-US" smtClean="0"/>
              <a:pPr/>
              <a:t>59</a:t>
            </a:fld>
            <a:endParaRPr lang="en-US"/>
          </a:p>
        </p:txBody>
      </p:sp>
      <p:sp>
        <p:nvSpPr>
          <p:cNvPr id="8" name="Footer Placeholder 4">
            <a:extLst>
              <a:ext uri="{FF2B5EF4-FFF2-40B4-BE49-F238E27FC236}">
                <a16:creationId xmlns:a16="http://schemas.microsoft.com/office/drawing/2014/main" id="{E8CBE2E4-3C72-4F7E-A839-07FDC7B876BE}"/>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3164890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79F66C4C-4BBD-432A-84AA-07A3B751C5C0}" type="datetime1">
              <a:rPr lang="en-US" smtClean="0"/>
              <a:pPr/>
              <a:t>11/16/2022</a:t>
            </a:fld>
            <a:endParaRPr lang="en-US"/>
          </a:p>
        </p:txBody>
      </p:sp>
      <p:sp>
        <p:nvSpPr>
          <p:cNvPr id="6" name="Slide Number Placeholder 5"/>
          <p:cNvSpPr>
            <a:spLocks noGrp="1"/>
          </p:cNvSpPr>
          <p:nvPr>
            <p:ph type="sldNum" sz="quarter" idx="12"/>
          </p:nvPr>
        </p:nvSpPr>
        <p:spPr/>
        <p:txBody>
          <a:bodyPr/>
          <a:lstStyle/>
          <a:p>
            <a:fld id="{550BDC99-089A-42AC-9981-69659C08CC3B}" type="slidenum">
              <a:rPr lang="en-US" smtClean="0"/>
              <a:pPr/>
              <a:t>6</a:t>
            </a:fld>
            <a:endParaRPr lang="en-US"/>
          </a:p>
        </p:txBody>
      </p:sp>
      <p:sp>
        <p:nvSpPr>
          <p:cNvPr id="14" name="Text Box 3"/>
          <p:cNvSpPr txBox="1">
            <a:spLocks noChangeArrowheads="1"/>
          </p:cNvSpPr>
          <p:nvPr/>
        </p:nvSpPr>
        <p:spPr bwMode="auto">
          <a:xfrm>
            <a:off x="5209296" y="15138"/>
            <a:ext cx="4680520" cy="6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WHM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sp>
        <p:nvSpPr>
          <p:cNvPr id="10" name="Rectangle 9"/>
          <p:cNvSpPr/>
          <p:nvPr/>
        </p:nvSpPr>
        <p:spPr>
          <a:xfrm>
            <a:off x="6528048" y="5651956"/>
            <a:ext cx="3168352" cy="369332"/>
          </a:xfrm>
          <a:prstGeom prst="rect">
            <a:avLst/>
          </a:prstGeom>
        </p:spPr>
        <p:txBody>
          <a:bodyPr wrap="square">
            <a:spAutoFit/>
          </a:bodyPr>
          <a:lstStyle/>
          <a:p>
            <a:r>
              <a:rPr lang="en-US" dirty="0"/>
              <a:t>stock status (last data: 2017)</a:t>
            </a:r>
          </a:p>
        </p:txBody>
      </p:sp>
      <p:pic>
        <p:nvPicPr>
          <p:cNvPr id="116738" name="Picture 2"/>
          <p:cNvPicPr>
            <a:picLocks noChangeAspect="1" noChangeArrowheads="1"/>
          </p:cNvPicPr>
          <p:nvPr/>
        </p:nvPicPr>
        <p:blipFill>
          <a:blip r:embed="rId3" cstate="print"/>
          <a:srcRect/>
          <a:stretch>
            <a:fillRect/>
          </a:stretch>
        </p:blipFill>
        <p:spPr bwMode="auto">
          <a:xfrm>
            <a:off x="5990605" y="1373187"/>
            <a:ext cx="4425875" cy="4072037"/>
          </a:xfrm>
          <a:prstGeom prst="rect">
            <a:avLst/>
          </a:prstGeom>
          <a:noFill/>
          <a:ln w="9525">
            <a:noFill/>
            <a:miter lim="800000"/>
            <a:headEnd/>
            <a:tailEnd/>
          </a:ln>
        </p:spPr>
      </p:pic>
      <p:sp>
        <p:nvSpPr>
          <p:cNvPr id="4" name="Rectangle 3">
            <a:extLst>
              <a:ext uri="{FF2B5EF4-FFF2-40B4-BE49-F238E27FC236}">
                <a16:creationId xmlns:a16="http://schemas.microsoft.com/office/drawing/2014/main" id="{BB63447A-33D7-46E5-85DF-A5C597774729}"/>
              </a:ext>
            </a:extLst>
          </p:cNvPr>
          <p:cNvSpPr/>
          <p:nvPr/>
        </p:nvSpPr>
        <p:spPr>
          <a:xfrm>
            <a:off x="1343472" y="2131109"/>
            <a:ext cx="3816424" cy="2862322"/>
          </a:xfrm>
          <a:prstGeom prst="rect">
            <a:avLst/>
          </a:prstGeom>
        </p:spPr>
        <p:txBody>
          <a:bodyPr wrap="square">
            <a:spAutoFit/>
          </a:bodyPr>
          <a:lstStyle/>
          <a:p>
            <a:pPr>
              <a:buFont typeface="Arial" pitchFamily="34" charset="0"/>
              <a:buChar char="•"/>
            </a:pPr>
            <a:r>
              <a:rPr lang="en-US" sz="2000" dirty="0"/>
              <a:t> Last assessment in 2019 (estimates of stock status for 2017)</a:t>
            </a:r>
          </a:p>
          <a:p>
            <a:pPr>
              <a:buFont typeface="Arial" pitchFamily="34" charset="0"/>
              <a:buChar char="•"/>
            </a:pPr>
            <a:endParaRPr lang="en-US" sz="2000" dirty="0"/>
          </a:p>
          <a:p>
            <a:pPr>
              <a:buFont typeface="Arial" pitchFamily="34" charset="0"/>
              <a:buChar char="•"/>
            </a:pPr>
            <a:r>
              <a:rPr lang="en-US" sz="2000" dirty="0"/>
              <a:t> Results showed that the stock was:</a:t>
            </a:r>
          </a:p>
          <a:p>
            <a:pPr lvl="1"/>
            <a:r>
              <a:rPr lang="en-US" sz="2000" dirty="0"/>
              <a:t> </a:t>
            </a:r>
            <a:r>
              <a:rPr lang="en-US" sz="2000" b="1" dirty="0"/>
              <a:t>overfished, but </a:t>
            </a:r>
          </a:p>
          <a:p>
            <a:pPr lvl="1"/>
            <a:r>
              <a:rPr lang="en-US" sz="2000" b="1" dirty="0"/>
              <a:t>overfishing not occurring</a:t>
            </a:r>
            <a:r>
              <a:rPr lang="en-US" sz="2000" dirty="0"/>
              <a:t>.</a:t>
            </a:r>
          </a:p>
          <a:p>
            <a:pPr>
              <a:buFont typeface="Arial" pitchFamily="34" charset="0"/>
              <a:buChar char="•"/>
            </a:pPr>
            <a:endParaRPr lang="en-US" sz="2000" dirty="0"/>
          </a:p>
          <a:p>
            <a:endParaRPr lang="en-US" sz="2000" dirty="0"/>
          </a:p>
        </p:txBody>
      </p:sp>
      <p:sp>
        <p:nvSpPr>
          <p:cNvPr id="13" name="Footer Placeholder 4">
            <a:extLst>
              <a:ext uri="{FF2B5EF4-FFF2-40B4-BE49-F238E27FC236}">
                <a16:creationId xmlns:a16="http://schemas.microsoft.com/office/drawing/2014/main" id="{8DB77A69-17F9-41E7-B41A-1C3898F4B551}"/>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9" name="Rectangle 8">
            <a:extLst>
              <a:ext uri="{FF2B5EF4-FFF2-40B4-BE49-F238E27FC236}">
                <a16:creationId xmlns:a16="http://schemas.microsoft.com/office/drawing/2014/main" id="{1BD9AB1A-F3BB-48CA-853E-1799689D4E71}"/>
              </a:ext>
            </a:extLst>
          </p:cNvPr>
          <p:cNvSpPr/>
          <p:nvPr/>
        </p:nvSpPr>
        <p:spPr>
          <a:xfrm>
            <a:off x="839416" y="1225807"/>
            <a:ext cx="7272808" cy="584775"/>
          </a:xfrm>
          <a:prstGeom prst="rect">
            <a:avLst/>
          </a:prstGeom>
        </p:spPr>
        <p:txBody>
          <a:bodyPr wrap="square">
            <a:spAutoFit/>
          </a:bodyPr>
          <a:lstStyle/>
          <a:p>
            <a:r>
              <a:rPr lang="en-US" sz="3200" b="1" dirty="0">
                <a:solidFill>
                  <a:srgbClr val="0000FF"/>
                </a:solidFill>
              </a:rPr>
              <a:t>White marlin status</a:t>
            </a:r>
            <a:endParaRPr lang="fr-FR" sz="3200" b="1" dirty="0">
              <a:solidFill>
                <a:srgbClr val="0000FF"/>
              </a:solidFill>
            </a:endParaRPr>
          </a:p>
        </p:txBody>
      </p:sp>
    </p:spTree>
    <p:extLst>
      <p:ext uri="{BB962C8B-B14F-4D97-AF65-F5344CB8AC3E}">
        <p14:creationId xmlns:p14="http://schemas.microsoft.com/office/powerpoint/2010/main" val="1210715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
          <p:cNvSpPr txBox="1">
            <a:spLocks noChangeArrowheads="1"/>
          </p:cNvSpPr>
          <p:nvPr/>
        </p:nvSpPr>
        <p:spPr bwMode="auto">
          <a:xfrm>
            <a:off x="5159896" y="159023"/>
            <a:ext cx="343235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SAI Fishery Indicators</a:t>
            </a:r>
          </a:p>
        </p:txBody>
      </p:sp>
      <p:sp>
        <p:nvSpPr>
          <p:cNvPr id="8" name="Date Placeholder 7"/>
          <p:cNvSpPr>
            <a:spLocks noGrp="1"/>
          </p:cNvSpPr>
          <p:nvPr>
            <p:ph type="dt" sz="half" idx="10"/>
          </p:nvPr>
        </p:nvSpPr>
        <p:spPr/>
        <p:txBody>
          <a:bodyPr/>
          <a:lstStyle/>
          <a:p>
            <a:fld id="{E12DB248-029A-4F05-95E9-32C9C1DD26D2}" type="datetime1">
              <a:rPr lang="en-US" smtClean="0"/>
              <a:pPr/>
              <a:t>11/16/2022</a:t>
            </a:fld>
            <a:endParaRPr lang="en-US"/>
          </a:p>
        </p:txBody>
      </p:sp>
      <p:sp>
        <p:nvSpPr>
          <p:cNvPr id="7" name="Slide Number Placeholder 6"/>
          <p:cNvSpPr>
            <a:spLocks noGrp="1"/>
          </p:cNvSpPr>
          <p:nvPr>
            <p:ph type="sldNum" sz="quarter" idx="12"/>
          </p:nvPr>
        </p:nvSpPr>
        <p:spPr/>
        <p:txBody>
          <a:bodyPr/>
          <a:lstStyle/>
          <a:p>
            <a:fld id="{550BDC99-089A-42AC-9981-69659C08CC3B}" type="slidenum">
              <a:rPr lang="en-US" smtClean="0"/>
              <a:pPr/>
              <a:t>7</a:t>
            </a:fld>
            <a:endParaRPr lang="en-US"/>
          </a:p>
        </p:txBody>
      </p:sp>
      <p:sp>
        <p:nvSpPr>
          <p:cNvPr id="10" name="TextBox 9"/>
          <p:cNvSpPr txBox="1"/>
          <p:nvPr/>
        </p:nvSpPr>
        <p:spPr>
          <a:xfrm>
            <a:off x="6312024" y="4941168"/>
            <a:ext cx="5760640" cy="1323439"/>
          </a:xfrm>
          <a:prstGeom prst="rect">
            <a:avLst/>
          </a:prstGeom>
          <a:noFill/>
        </p:spPr>
        <p:txBody>
          <a:bodyPr wrap="square" rtlCol="0">
            <a:spAutoFit/>
          </a:bodyPr>
          <a:lstStyle/>
          <a:p>
            <a:r>
              <a:rPr lang="en-US" sz="2000" b="1" u="sng" dirty="0"/>
              <a:t>West stock:</a:t>
            </a:r>
          </a:p>
          <a:p>
            <a:endParaRPr lang="en-US" sz="2000" b="1" u="sng" dirty="0"/>
          </a:p>
          <a:p>
            <a:pPr marL="182563">
              <a:buFont typeface="Arial" pitchFamily="34" charset="0"/>
              <a:buChar char="•"/>
            </a:pPr>
            <a:r>
              <a:rPr lang="en-US" sz="2000" dirty="0"/>
              <a:t> </a:t>
            </a:r>
            <a:r>
              <a:rPr lang="en-US" sz="2000" dirty="0">
                <a:solidFill>
                  <a:srgbClr val="FF0000"/>
                </a:solidFill>
              </a:rPr>
              <a:t>Catch (2019: </a:t>
            </a:r>
            <a:r>
              <a:rPr lang="en-US" sz="2000" b="1" dirty="0">
                <a:solidFill>
                  <a:srgbClr val="FF0000"/>
                </a:solidFill>
              </a:rPr>
              <a:t>1,368 t</a:t>
            </a:r>
            <a:r>
              <a:rPr lang="en-US" sz="2000" dirty="0">
                <a:solidFill>
                  <a:srgbClr val="FF0000"/>
                </a:solidFill>
              </a:rPr>
              <a:t>; 2020: </a:t>
            </a:r>
            <a:r>
              <a:rPr lang="en-US" sz="2000" b="1" dirty="0">
                <a:solidFill>
                  <a:srgbClr val="FF0000"/>
                </a:solidFill>
              </a:rPr>
              <a:t>1,714 t</a:t>
            </a:r>
            <a:r>
              <a:rPr lang="en-US" sz="2000" dirty="0">
                <a:solidFill>
                  <a:srgbClr val="FF0000"/>
                </a:solidFill>
              </a:rPr>
              <a:t>; </a:t>
            </a:r>
            <a:r>
              <a:rPr lang="en-US" sz="2000" dirty="0"/>
              <a:t>2021; </a:t>
            </a:r>
            <a:r>
              <a:rPr lang="en-US" sz="2000" b="1" dirty="0"/>
              <a:t>821 t</a:t>
            </a:r>
            <a:r>
              <a:rPr lang="en-US" sz="2000" dirty="0"/>
              <a:t>)</a:t>
            </a:r>
            <a:r>
              <a:rPr lang="en-US" sz="2000" b="1" dirty="0"/>
              <a:t> </a:t>
            </a:r>
          </a:p>
          <a:p>
            <a:pPr marL="182563">
              <a:buFont typeface="Arial" pitchFamily="34" charset="0"/>
              <a:buChar char="•"/>
            </a:pPr>
            <a:r>
              <a:rPr lang="en-US" sz="2000" dirty="0"/>
              <a:t> TAC (2017-2021):    1,030 t </a:t>
            </a:r>
          </a:p>
        </p:txBody>
      </p:sp>
      <p:sp>
        <p:nvSpPr>
          <p:cNvPr id="12" name="TextBox 11"/>
          <p:cNvSpPr txBox="1"/>
          <p:nvPr/>
        </p:nvSpPr>
        <p:spPr>
          <a:xfrm>
            <a:off x="695400" y="5013176"/>
            <a:ext cx="5184576" cy="1323439"/>
          </a:xfrm>
          <a:prstGeom prst="rect">
            <a:avLst/>
          </a:prstGeom>
          <a:noFill/>
        </p:spPr>
        <p:txBody>
          <a:bodyPr wrap="square" rtlCol="0">
            <a:spAutoFit/>
          </a:bodyPr>
          <a:lstStyle/>
          <a:p>
            <a:r>
              <a:rPr lang="en-US" sz="2000" b="1" u="sng" dirty="0"/>
              <a:t>East Stock</a:t>
            </a:r>
          </a:p>
          <a:p>
            <a:endParaRPr lang="en-US" sz="2000" b="1" u="sng" dirty="0"/>
          </a:p>
          <a:p>
            <a:pPr marL="182563">
              <a:buFont typeface="Arial" pitchFamily="34" charset="0"/>
              <a:buChar char="•"/>
            </a:pPr>
            <a:r>
              <a:rPr lang="en-US" sz="2000" dirty="0"/>
              <a:t> Catch 2020: </a:t>
            </a:r>
            <a:r>
              <a:rPr lang="en-US" sz="2000" b="1" dirty="0"/>
              <a:t>1,186 t</a:t>
            </a:r>
            <a:r>
              <a:rPr lang="en-US" sz="2000" dirty="0"/>
              <a:t>; </a:t>
            </a:r>
            <a:r>
              <a:rPr lang="en-US" sz="2000" dirty="0">
                <a:solidFill>
                  <a:srgbClr val="FF0000"/>
                </a:solidFill>
              </a:rPr>
              <a:t>2021: </a:t>
            </a:r>
            <a:r>
              <a:rPr lang="en-US" sz="2000" b="1" dirty="0">
                <a:solidFill>
                  <a:srgbClr val="FF0000"/>
                </a:solidFill>
              </a:rPr>
              <a:t>1,523 t</a:t>
            </a:r>
            <a:r>
              <a:rPr lang="en-US" sz="2000" dirty="0">
                <a:solidFill>
                  <a:srgbClr val="FF0000"/>
                </a:solidFill>
              </a:rPr>
              <a:t>)</a:t>
            </a:r>
          </a:p>
          <a:p>
            <a:pPr marL="182563">
              <a:buFont typeface="Arial" pitchFamily="34" charset="0"/>
              <a:buChar char="•"/>
            </a:pPr>
            <a:r>
              <a:rPr lang="en-US" sz="2000" dirty="0"/>
              <a:t> TAC (2017-2021):    1,271 t </a:t>
            </a:r>
          </a:p>
        </p:txBody>
      </p:sp>
      <p:sp>
        <p:nvSpPr>
          <p:cNvPr id="18" name="Footer Placeholder 4">
            <a:extLst>
              <a:ext uri="{FF2B5EF4-FFF2-40B4-BE49-F238E27FC236}">
                <a16:creationId xmlns:a16="http://schemas.microsoft.com/office/drawing/2014/main" id="{0459ED2A-4081-43A0-8E72-298EBFA2896B}"/>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21" name="Rectangle 20">
            <a:extLst>
              <a:ext uri="{FF2B5EF4-FFF2-40B4-BE49-F238E27FC236}">
                <a16:creationId xmlns:a16="http://schemas.microsoft.com/office/drawing/2014/main" id="{D42D865B-CED3-41ED-A1FD-34FE1953D40F}"/>
              </a:ext>
            </a:extLst>
          </p:cNvPr>
          <p:cNvSpPr/>
          <p:nvPr/>
        </p:nvSpPr>
        <p:spPr>
          <a:xfrm>
            <a:off x="623392" y="764704"/>
            <a:ext cx="9433048" cy="584775"/>
          </a:xfrm>
          <a:prstGeom prst="rect">
            <a:avLst/>
          </a:prstGeom>
        </p:spPr>
        <p:txBody>
          <a:bodyPr wrap="square">
            <a:spAutoFit/>
          </a:bodyPr>
          <a:lstStyle/>
          <a:p>
            <a:r>
              <a:rPr lang="en-US" sz="3200" b="1" dirty="0">
                <a:solidFill>
                  <a:srgbClr val="0000FF"/>
                </a:solidFill>
              </a:rPr>
              <a:t>Sailfish annual catch by gear –Catches updated to 2021</a:t>
            </a:r>
            <a:endParaRPr lang="fr-FR" sz="3200" b="1" dirty="0">
              <a:solidFill>
                <a:srgbClr val="0000FF"/>
              </a:solidFill>
            </a:endParaRPr>
          </a:p>
        </p:txBody>
      </p:sp>
      <p:graphicFrame>
        <p:nvGraphicFramePr>
          <p:cNvPr id="3" name="Chart 2">
            <a:extLst>
              <a:ext uri="{FF2B5EF4-FFF2-40B4-BE49-F238E27FC236}">
                <a16:creationId xmlns:a16="http://schemas.microsoft.com/office/drawing/2014/main" id="{00000000-0008-0000-0000-000033180100}"/>
              </a:ext>
            </a:extLst>
          </p:cNvPr>
          <p:cNvGraphicFramePr>
            <a:graphicFrameLocks/>
          </p:cNvGraphicFramePr>
          <p:nvPr>
            <p:extLst>
              <p:ext uri="{D42A27DB-BD31-4B8C-83A1-F6EECF244321}">
                <p14:modId xmlns:p14="http://schemas.microsoft.com/office/powerpoint/2010/main" val="910680658"/>
              </p:ext>
            </p:extLst>
          </p:nvPr>
        </p:nvGraphicFramePr>
        <p:xfrm>
          <a:off x="-240704" y="1484785"/>
          <a:ext cx="6555105" cy="324036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12">
            <a:extLst>
              <a:ext uri="{FF2B5EF4-FFF2-40B4-BE49-F238E27FC236}">
                <a16:creationId xmlns:a16="http://schemas.microsoft.com/office/drawing/2014/main" id="{00000000-0008-0000-0000-000034180100}"/>
              </a:ext>
            </a:extLst>
          </p:cNvPr>
          <p:cNvGraphicFramePr>
            <a:graphicFrameLocks/>
          </p:cNvGraphicFramePr>
          <p:nvPr>
            <p:extLst>
              <p:ext uri="{D42A27DB-BD31-4B8C-83A1-F6EECF244321}">
                <p14:modId xmlns:p14="http://schemas.microsoft.com/office/powerpoint/2010/main" val="3064349345"/>
              </p:ext>
            </p:extLst>
          </p:nvPr>
        </p:nvGraphicFramePr>
        <p:xfrm>
          <a:off x="5735960" y="1484784"/>
          <a:ext cx="6555105" cy="3230880"/>
        </p:xfrm>
        <a:graphic>
          <a:graphicData uri="http://schemas.openxmlformats.org/drawingml/2006/chart">
            <c:chart xmlns:c="http://schemas.openxmlformats.org/drawingml/2006/chart" xmlns:r="http://schemas.openxmlformats.org/officeDocument/2006/relationships" r:id="rId4"/>
          </a:graphicData>
        </a:graphic>
      </p:graphicFrame>
      <p:sp>
        <p:nvSpPr>
          <p:cNvPr id="2" name="Arrow: Down 1">
            <a:extLst>
              <a:ext uri="{FF2B5EF4-FFF2-40B4-BE49-F238E27FC236}">
                <a16:creationId xmlns:a16="http://schemas.microsoft.com/office/drawing/2014/main" id="{32042E9E-E345-C988-3F0A-3DF0BE55529D}"/>
              </a:ext>
            </a:extLst>
          </p:cNvPr>
          <p:cNvSpPr/>
          <p:nvPr/>
        </p:nvSpPr>
        <p:spPr>
          <a:xfrm rot="10800000">
            <a:off x="2495600" y="5085184"/>
            <a:ext cx="57606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Down 3">
            <a:extLst>
              <a:ext uri="{FF2B5EF4-FFF2-40B4-BE49-F238E27FC236}">
                <a16:creationId xmlns:a16="http://schemas.microsoft.com/office/drawing/2014/main" id="{BBC14EB6-686B-F82D-B429-EC10183FEC05}"/>
              </a:ext>
            </a:extLst>
          </p:cNvPr>
          <p:cNvSpPr/>
          <p:nvPr/>
        </p:nvSpPr>
        <p:spPr>
          <a:xfrm>
            <a:off x="9408368" y="4941168"/>
            <a:ext cx="576064"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123164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3"/>
          <p:cNvPicPr>
            <a:picLocks noChangeAspect="1" noChangeArrowheads="1"/>
          </p:cNvPicPr>
          <p:nvPr/>
        </p:nvPicPr>
        <p:blipFill>
          <a:blip r:embed="rId3" cstate="print"/>
          <a:srcRect/>
          <a:stretch>
            <a:fillRect/>
          </a:stretch>
        </p:blipFill>
        <p:spPr bwMode="auto">
          <a:xfrm>
            <a:off x="6240017" y="2060848"/>
            <a:ext cx="3775863" cy="2628134"/>
          </a:xfrm>
          <a:prstGeom prst="rect">
            <a:avLst/>
          </a:prstGeom>
          <a:noFill/>
          <a:ln w="9525">
            <a:noFill/>
            <a:miter lim="800000"/>
            <a:headEnd/>
            <a:tailEnd/>
          </a:ln>
        </p:spPr>
      </p:pic>
      <p:pic>
        <p:nvPicPr>
          <p:cNvPr id="131074" name="Picture 2"/>
          <p:cNvPicPr>
            <a:picLocks noChangeAspect="1" noChangeArrowheads="1"/>
          </p:cNvPicPr>
          <p:nvPr/>
        </p:nvPicPr>
        <p:blipFill>
          <a:blip r:embed="rId4" cstate="print"/>
          <a:srcRect/>
          <a:stretch>
            <a:fillRect/>
          </a:stretch>
        </p:blipFill>
        <p:spPr bwMode="auto">
          <a:xfrm>
            <a:off x="1847529" y="2060848"/>
            <a:ext cx="3385469" cy="2880320"/>
          </a:xfrm>
          <a:prstGeom prst="rect">
            <a:avLst/>
          </a:prstGeom>
          <a:noFill/>
          <a:ln w="9525">
            <a:noFill/>
            <a:miter lim="800000"/>
            <a:headEnd/>
            <a:tailEnd/>
          </a:ln>
        </p:spPr>
      </p:pic>
      <p:sp>
        <p:nvSpPr>
          <p:cNvPr id="8" name="Date Placeholder 7"/>
          <p:cNvSpPr>
            <a:spLocks noGrp="1"/>
          </p:cNvSpPr>
          <p:nvPr>
            <p:ph type="dt" sz="half" idx="10"/>
          </p:nvPr>
        </p:nvSpPr>
        <p:spPr/>
        <p:txBody>
          <a:bodyPr/>
          <a:lstStyle/>
          <a:p>
            <a:fld id="{79F66C4C-4BBD-432A-84AA-07A3B751C5C0}" type="datetime1">
              <a:rPr lang="en-US" smtClean="0"/>
              <a:pPr/>
              <a:t>11/16/2022</a:t>
            </a:fld>
            <a:endParaRPr lang="en-US"/>
          </a:p>
        </p:txBody>
      </p:sp>
      <p:sp>
        <p:nvSpPr>
          <p:cNvPr id="6" name="Slide Number Placeholder 5"/>
          <p:cNvSpPr>
            <a:spLocks noGrp="1"/>
          </p:cNvSpPr>
          <p:nvPr>
            <p:ph type="sldNum" sz="quarter" idx="12"/>
          </p:nvPr>
        </p:nvSpPr>
        <p:spPr/>
        <p:txBody>
          <a:bodyPr/>
          <a:lstStyle/>
          <a:p>
            <a:fld id="{550BDC99-089A-42AC-9981-69659C08CC3B}" type="slidenum">
              <a:rPr lang="en-US" smtClean="0"/>
              <a:pPr/>
              <a:t>8</a:t>
            </a:fld>
            <a:endParaRPr lang="en-US"/>
          </a:p>
        </p:txBody>
      </p:sp>
      <p:sp>
        <p:nvSpPr>
          <p:cNvPr id="14" name="Text Box 3"/>
          <p:cNvSpPr txBox="1">
            <a:spLocks noChangeArrowheads="1"/>
          </p:cNvSpPr>
          <p:nvPr/>
        </p:nvSpPr>
        <p:spPr bwMode="auto">
          <a:xfrm>
            <a:off x="5209296" y="15138"/>
            <a:ext cx="4680520" cy="6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SAI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sp>
        <p:nvSpPr>
          <p:cNvPr id="10" name="TextBox 9"/>
          <p:cNvSpPr txBox="1"/>
          <p:nvPr/>
        </p:nvSpPr>
        <p:spPr>
          <a:xfrm>
            <a:off x="7637870" y="1484784"/>
            <a:ext cx="906402" cy="461665"/>
          </a:xfrm>
          <a:prstGeom prst="rect">
            <a:avLst/>
          </a:prstGeom>
          <a:noFill/>
        </p:spPr>
        <p:txBody>
          <a:bodyPr wrap="none" rtlCol="0">
            <a:spAutoFit/>
          </a:bodyPr>
          <a:lstStyle/>
          <a:p>
            <a:r>
              <a:rPr lang="en-US" sz="2400" b="1" u="sng" dirty="0">
                <a:solidFill>
                  <a:srgbClr val="0000FF"/>
                </a:solidFill>
              </a:rPr>
              <a:t>WEST</a:t>
            </a:r>
          </a:p>
        </p:txBody>
      </p:sp>
      <p:sp>
        <p:nvSpPr>
          <p:cNvPr id="13" name="TextBox 12"/>
          <p:cNvSpPr txBox="1"/>
          <p:nvPr/>
        </p:nvSpPr>
        <p:spPr>
          <a:xfrm>
            <a:off x="3036816" y="1527175"/>
            <a:ext cx="812658" cy="461665"/>
          </a:xfrm>
          <a:prstGeom prst="rect">
            <a:avLst/>
          </a:prstGeom>
          <a:noFill/>
        </p:spPr>
        <p:txBody>
          <a:bodyPr wrap="none" rtlCol="0">
            <a:spAutoFit/>
          </a:bodyPr>
          <a:lstStyle/>
          <a:p>
            <a:r>
              <a:rPr lang="en-US" sz="2400" b="1" u="sng" dirty="0">
                <a:solidFill>
                  <a:srgbClr val="0000FF"/>
                </a:solidFill>
              </a:rPr>
              <a:t>EAST</a:t>
            </a:r>
          </a:p>
        </p:txBody>
      </p:sp>
      <p:sp>
        <p:nvSpPr>
          <p:cNvPr id="17" name="Rectangle 16"/>
          <p:cNvSpPr/>
          <p:nvPr/>
        </p:nvSpPr>
        <p:spPr>
          <a:xfrm>
            <a:off x="4439816" y="1196752"/>
            <a:ext cx="2952328" cy="461665"/>
          </a:xfrm>
          <a:prstGeom prst="rect">
            <a:avLst/>
          </a:prstGeom>
        </p:spPr>
        <p:txBody>
          <a:bodyPr wrap="square">
            <a:spAutoFit/>
          </a:bodyPr>
          <a:lstStyle/>
          <a:p>
            <a:r>
              <a:rPr lang="en-US" sz="2400" dirty="0"/>
              <a:t>Stock status in 2014 </a:t>
            </a:r>
          </a:p>
        </p:txBody>
      </p:sp>
      <p:sp>
        <p:nvSpPr>
          <p:cNvPr id="16" name="Rectangle 15"/>
          <p:cNvSpPr/>
          <p:nvPr/>
        </p:nvSpPr>
        <p:spPr>
          <a:xfrm>
            <a:off x="1199456" y="5157192"/>
            <a:ext cx="10585176" cy="1323439"/>
          </a:xfrm>
          <a:prstGeom prst="rect">
            <a:avLst/>
          </a:prstGeom>
        </p:spPr>
        <p:txBody>
          <a:bodyPr wrap="square">
            <a:spAutoFit/>
          </a:bodyPr>
          <a:lstStyle/>
          <a:p>
            <a:r>
              <a:rPr lang="en-US" dirty="0"/>
              <a:t> </a:t>
            </a:r>
            <a:r>
              <a:rPr lang="en-US" sz="2000" dirty="0"/>
              <a:t>Last assessment in 2016 (estimates of stock status for 2014) </a:t>
            </a:r>
          </a:p>
          <a:p>
            <a:endParaRPr lang="en-US" sz="2000" dirty="0"/>
          </a:p>
          <a:p>
            <a:r>
              <a:rPr lang="en-US" sz="2000" dirty="0"/>
              <a:t> </a:t>
            </a:r>
            <a:r>
              <a:rPr lang="en-US" sz="2000" b="1" u="sng" dirty="0"/>
              <a:t>EAST</a:t>
            </a:r>
            <a:r>
              <a:rPr lang="en-US" sz="2000" dirty="0"/>
              <a:t>: all scenarios considered the </a:t>
            </a:r>
            <a:r>
              <a:rPr lang="en-US" sz="2000" b="1" dirty="0"/>
              <a:t>stock is overfished, but overfishing status is uncertain</a:t>
            </a:r>
          </a:p>
          <a:p>
            <a:r>
              <a:rPr lang="en-US" sz="2000" dirty="0"/>
              <a:t> </a:t>
            </a:r>
            <a:r>
              <a:rPr lang="en-US" sz="2000" b="1" u="sng" dirty="0"/>
              <a:t>WEST</a:t>
            </a:r>
            <a:r>
              <a:rPr lang="en-US" sz="2000" dirty="0"/>
              <a:t>: both models indicated that the </a:t>
            </a:r>
            <a:r>
              <a:rPr lang="en-US" sz="2000" b="1" dirty="0"/>
              <a:t>stock is neither overfished nor experiencing overfishing</a:t>
            </a:r>
            <a:endParaRPr lang="pt-PT" sz="2000" b="1" dirty="0"/>
          </a:p>
        </p:txBody>
      </p:sp>
      <p:sp>
        <p:nvSpPr>
          <p:cNvPr id="19" name="Footer Placeholder 4">
            <a:extLst>
              <a:ext uri="{FF2B5EF4-FFF2-40B4-BE49-F238E27FC236}">
                <a16:creationId xmlns:a16="http://schemas.microsoft.com/office/drawing/2014/main" id="{E39916FE-FE68-4192-A278-08F22F295885}"/>
              </a:ext>
            </a:extLst>
          </p:cNvPr>
          <p:cNvSpPr>
            <a:spLocks noGrp="1"/>
          </p:cNvSpPr>
          <p:nvPr>
            <p:ph type="ftr" sz="quarter" idx="11"/>
          </p:nvPr>
        </p:nvSpPr>
        <p:spPr>
          <a:xfrm>
            <a:off x="4552950" y="6501009"/>
            <a:ext cx="3086100" cy="365125"/>
          </a:xfrm>
        </p:spPr>
        <p:txBody>
          <a:bodyPr/>
          <a:lstStyle/>
          <a:p>
            <a:r>
              <a:rPr lang="en-US" dirty="0"/>
              <a:t>SCRS Report 2021 - Panel 4</a:t>
            </a:r>
          </a:p>
        </p:txBody>
      </p:sp>
      <p:sp>
        <p:nvSpPr>
          <p:cNvPr id="12" name="Rectangle 11">
            <a:extLst>
              <a:ext uri="{FF2B5EF4-FFF2-40B4-BE49-F238E27FC236}">
                <a16:creationId xmlns:a16="http://schemas.microsoft.com/office/drawing/2014/main" id="{95FB75A0-F536-4AAC-93E3-ECB48276D7EC}"/>
              </a:ext>
            </a:extLst>
          </p:cNvPr>
          <p:cNvSpPr/>
          <p:nvPr/>
        </p:nvSpPr>
        <p:spPr>
          <a:xfrm>
            <a:off x="623392" y="814276"/>
            <a:ext cx="7272808" cy="584775"/>
          </a:xfrm>
          <a:prstGeom prst="rect">
            <a:avLst/>
          </a:prstGeom>
        </p:spPr>
        <p:txBody>
          <a:bodyPr wrap="square">
            <a:spAutoFit/>
          </a:bodyPr>
          <a:lstStyle/>
          <a:p>
            <a:r>
              <a:rPr lang="en-US" sz="3200" b="1" dirty="0">
                <a:solidFill>
                  <a:srgbClr val="0000FF"/>
                </a:solidFill>
              </a:rPr>
              <a:t>Sailfish stock status</a:t>
            </a:r>
            <a:endParaRPr lang="fr-FR" sz="3200" b="1" dirty="0">
              <a:solidFill>
                <a:srgbClr val="0000FF"/>
              </a:solidFill>
            </a:endParaRPr>
          </a:p>
        </p:txBody>
      </p:sp>
    </p:spTree>
    <p:extLst>
      <p:ext uri="{BB962C8B-B14F-4D97-AF65-F5344CB8AC3E}">
        <p14:creationId xmlns:p14="http://schemas.microsoft.com/office/powerpoint/2010/main" val="1129936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fld id="{D09372CF-4348-4C95-9CB1-D25C0CC533BC}" type="datetime1">
              <a:rPr lang="en-US" smtClean="0"/>
              <a:pPr/>
              <a:t>11/16/2022</a:t>
            </a:fld>
            <a:endParaRPr lang="en-US"/>
          </a:p>
        </p:txBody>
      </p:sp>
      <p:sp>
        <p:nvSpPr>
          <p:cNvPr id="5" name="Slide Number Placeholder 4"/>
          <p:cNvSpPr>
            <a:spLocks noGrp="1"/>
          </p:cNvSpPr>
          <p:nvPr>
            <p:ph type="sldNum" sz="quarter" idx="12"/>
          </p:nvPr>
        </p:nvSpPr>
        <p:spPr/>
        <p:txBody>
          <a:bodyPr/>
          <a:lstStyle/>
          <a:p>
            <a:fld id="{550BDC99-089A-42AC-9981-69659C08CC3B}" type="slidenum">
              <a:rPr lang="en-US" smtClean="0"/>
              <a:pPr/>
              <a:t>9</a:t>
            </a:fld>
            <a:endParaRPr lang="en-US"/>
          </a:p>
        </p:txBody>
      </p:sp>
      <p:sp>
        <p:nvSpPr>
          <p:cNvPr id="12" name="Text Box 3"/>
          <p:cNvSpPr txBox="1">
            <a:spLocks noChangeArrowheads="1"/>
          </p:cNvSpPr>
          <p:nvPr/>
        </p:nvSpPr>
        <p:spPr bwMode="auto">
          <a:xfrm>
            <a:off x="4943872" y="15138"/>
            <a:ext cx="5400600" cy="6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SAI </a:t>
            </a:r>
            <a:r>
              <a:rPr lang="es-ES_tradnl" sz="2400" b="1" i="1" dirty="0" err="1">
                <a:solidFill>
                  <a:schemeClr val="bg1"/>
                </a:solidFill>
              </a:rPr>
              <a:t>Effect</a:t>
            </a:r>
            <a:r>
              <a:rPr lang="es-ES_tradnl" sz="2400" b="1" i="1" dirty="0">
                <a:solidFill>
                  <a:schemeClr val="bg1"/>
                </a:solidFill>
              </a:rPr>
              <a:t> of current </a:t>
            </a:r>
            <a:r>
              <a:rPr lang="es-ES_tradnl" sz="2400" b="1" i="1" dirty="0" err="1">
                <a:solidFill>
                  <a:schemeClr val="bg1"/>
                </a:solidFill>
              </a:rPr>
              <a:t>regulations</a:t>
            </a:r>
            <a:r>
              <a:rPr lang="es-ES_tradnl" sz="2400" b="1" i="1" dirty="0">
                <a:solidFill>
                  <a:schemeClr val="bg1"/>
                </a:solidFill>
              </a:rPr>
              <a:t> </a:t>
            </a:r>
          </a:p>
        </p:txBody>
      </p:sp>
      <p:sp>
        <p:nvSpPr>
          <p:cNvPr id="7" name="TextBox 6"/>
          <p:cNvSpPr txBox="1"/>
          <p:nvPr/>
        </p:nvSpPr>
        <p:spPr>
          <a:xfrm>
            <a:off x="911424" y="1862822"/>
            <a:ext cx="10657184" cy="3600986"/>
          </a:xfrm>
          <a:prstGeom prst="rect">
            <a:avLst/>
          </a:prstGeom>
          <a:noFill/>
        </p:spPr>
        <p:txBody>
          <a:bodyPr wrap="square" rtlCol="0">
            <a:spAutoFit/>
          </a:bodyPr>
          <a:lstStyle/>
          <a:p>
            <a:pPr marL="342900" indent="-342900">
              <a:buFont typeface="Arial" panose="020B0604020202020204" pitchFamily="34" charset="0"/>
              <a:buChar char="•"/>
            </a:pPr>
            <a:r>
              <a:rPr lang="en-US" sz="2000" b="1" dirty="0"/>
              <a:t>ICCAT [Rec. 16-11]</a:t>
            </a:r>
            <a:r>
              <a:rPr lang="en-US" sz="2000" dirty="0"/>
              <a:t> establishes that </a:t>
            </a:r>
            <a:r>
              <a:rPr lang="en-US" sz="2000" b="1" dirty="0"/>
              <a:t>if the total catch harvested any year exceeds 67% of the estimated MSY (</a:t>
            </a:r>
            <a:r>
              <a:rPr lang="en-US" sz="2000" b="1" u="sng" dirty="0"/>
              <a:t>1,271 t in the EAST and 1,030 t in the WEST</a:t>
            </a:r>
            <a:r>
              <a:rPr lang="en-US" sz="2000" dirty="0"/>
              <a:t>),the Commission shall review the recommendation and effectiveness of this.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b="1" u="sng" dirty="0"/>
              <a:t>EAST Atl.</a:t>
            </a:r>
            <a:r>
              <a:rPr lang="en-US" sz="2000" u="sng" dirty="0"/>
              <a:t>: </a:t>
            </a:r>
            <a:r>
              <a:rPr lang="en-US" sz="2000" dirty="0"/>
              <a:t>Catches </a:t>
            </a:r>
            <a:r>
              <a:rPr lang="en-US" sz="2000" b="1" dirty="0">
                <a:solidFill>
                  <a:srgbClr val="FF0000"/>
                </a:solidFill>
              </a:rPr>
              <a:t>exceeded total catch level in </a:t>
            </a:r>
            <a:r>
              <a:rPr lang="en-US" sz="2000" b="1" u="sng" dirty="0">
                <a:solidFill>
                  <a:srgbClr val="FF0000"/>
                </a:solidFill>
              </a:rPr>
              <a:t>2017, 2019 and 2021</a:t>
            </a:r>
            <a:r>
              <a:rPr lang="en-US" sz="2000" dirty="0"/>
              <a:t>, but not in 2018 and 2020.</a:t>
            </a:r>
          </a:p>
          <a:p>
            <a:pPr marL="800100" lvl="1"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b="1" u="sng" dirty="0"/>
              <a:t>WEST Atl.</a:t>
            </a:r>
            <a:r>
              <a:rPr lang="en-US" sz="2000" u="sng" dirty="0"/>
              <a:t>:</a:t>
            </a:r>
            <a:r>
              <a:rPr lang="en-US" sz="2000" dirty="0"/>
              <a:t> Catches </a:t>
            </a:r>
            <a:r>
              <a:rPr lang="en-US" sz="2000" b="1" dirty="0">
                <a:solidFill>
                  <a:srgbClr val="FF0000"/>
                </a:solidFill>
              </a:rPr>
              <a:t>exceeded total catch level in </a:t>
            </a:r>
            <a:r>
              <a:rPr lang="en-US" sz="2000" b="1" u="sng" dirty="0">
                <a:solidFill>
                  <a:srgbClr val="FF0000"/>
                </a:solidFill>
              </a:rPr>
              <a:t>2017, 2018, 2019 and 2020</a:t>
            </a:r>
            <a:r>
              <a:rPr lang="en-US" sz="2000" dirty="0"/>
              <a:t>, but not in 2021.</a:t>
            </a:r>
          </a:p>
          <a:p>
            <a:pPr marL="800100" lvl="1" indent="-342900">
              <a:buFont typeface="Arial" panose="020B0604020202020204" pitchFamily="34" charset="0"/>
              <a:buChar char="•"/>
            </a:pPr>
            <a:endParaRPr lang="en-US" sz="2000" dirty="0"/>
          </a:p>
          <a:p>
            <a:pPr lvl="1"/>
            <a:r>
              <a:rPr lang="en-US" sz="2800" dirty="0">
                <a:solidFill>
                  <a:schemeClr val="accent6">
                    <a:lumMod val="75000"/>
                  </a:schemeClr>
                </a:solidFill>
              </a:rPr>
              <a:t>This limit of 67% MSY was not exceeded in recent years.</a:t>
            </a:r>
          </a:p>
        </p:txBody>
      </p:sp>
      <p:sp>
        <p:nvSpPr>
          <p:cNvPr id="10" name="Footer Placeholder 4">
            <a:extLst>
              <a:ext uri="{FF2B5EF4-FFF2-40B4-BE49-F238E27FC236}">
                <a16:creationId xmlns:a16="http://schemas.microsoft.com/office/drawing/2014/main" id="{8F75F507-9FEE-4B12-815D-107AEC908DD7}"/>
              </a:ext>
            </a:extLst>
          </p:cNvPr>
          <p:cNvSpPr>
            <a:spLocks noGrp="1"/>
          </p:cNvSpPr>
          <p:nvPr>
            <p:ph type="ftr" sz="quarter" idx="11"/>
          </p:nvPr>
        </p:nvSpPr>
        <p:spPr>
          <a:xfrm>
            <a:off x="4552950" y="6501009"/>
            <a:ext cx="3086100" cy="365125"/>
          </a:xfrm>
        </p:spPr>
        <p:txBody>
          <a:bodyPr/>
          <a:lstStyle/>
          <a:p>
            <a:r>
              <a:rPr lang="en-US" dirty="0"/>
              <a:t>SCRS Report 2021 - Panel 4</a:t>
            </a:r>
          </a:p>
        </p:txBody>
      </p:sp>
    </p:spTree>
    <p:extLst>
      <p:ext uri="{BB962C8B-B14F-4D97-AF65-F5344CB8AC3E}">
        <p14:creationId xmlns:p14="http://schemas.microsoft.com/office/powerpoint/2010/main" val="3670611833"/>
      </p:ext>
    </p:extLst>
  </p:cSld>
  <p:clrMapOvr>
    <a:masterClrMapping/>
  </p:clrMapOvr>
  <p:transition spd="slow"/>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ICCAT_SecretariatPowerPoint_template</Template>
  <TotalTime>31896</TotalTime>
  <Words>7432</Words>
  <Application>Microsoft Office PowerPoint</Application>
  <PresentationFormat>Widescreen</PresentationFormat>
  <Paragraphs>762</Paragraphs>
  <Slides>59</Slides>
  <Notes>48</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59</vt:i4>
      </vt:variant>
    </vt:vector>
  </HeadingPairs>
  <TitlesOfParts>
    <vt:vector size="74" baseType="lpstr">
      <vt:lpstr>Arial</vt:lpstr>
      <vt:lpstr>Calibri</vt:lpstr>
      <vt:lpstr>Calibri Light</vt:lpstr>
      <vt:lpstr>Cambria</vt:lpstr>
      <vt:lpstr>Cambria-Bold</vt:lpstr>
      <vt:lpstr>Cambria-BoldItalic</vt:lpstr>
      <vt:lpstr>Cambria-Italic</vt:lpstr>
      <vt:lpstr>Courier New</vt:lpstr>
      <vt:lpstr>Helvetica</vt:lpstr>
      <vt:lpstr>Trebuchet MS</vt:lpstr>
      <vt:lpstr>Wingdings 2</vt:lpstr>
      <vt:lpstr>1_Custom Design</vt:lpstr>
      <vt:lpstr>Custom Design</vt:lpstr>
      <vt:lpstr>3_Custom Design</vt:lpstr>
      <vt:lpstr>Berlin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sub-title (Doc ref number)</dc:title>
  <dc:creator>Miguel Santos</dc:creator>
  <cp:lastModifiedBy>Carlos Palma</cp:lastModifiedBy>
  <cp:revision>626</cp:revision>
  <cp:lastPrinted>2018-09-20T11:55:07Z</cp:lastPrinted>
  <dcterms:created xsi:type="dcterms:W3CDTF">2015-07-02T16:22:01Z</dcterms:created>
  <dcterms:modified xsi:type="dcterms:W3CDTF">2022-11-16T15:37:26Z</dcterms:modified>
</cp:coreProperties>
</file>