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6" r:id="rId4"/>
    <p:sldId id="258" r:id="rId5"/>
    <p:sldId id="269" r:id="rId6"/>
    <p:sldId id="260" r:id="rId7"/>
    <p:sldId id="267" r:id="rId8"/>
    <p:sldId id="261" r:id="rId9"/>
    <p:sldId id="263" r:id="rId10"/>
    <p:sldId id="264" r:id="rId11"/>
    <p:sldId id="262"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0" y="1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E818-7F37-41AA-9657-8B076724D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3F44786-27E4-41CF-BE46-910A63751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2058071-B11D-40A1-B9D3-D6113834573D}"/>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5" name="Footer Placeholder 4">
            <a:extLst>
              <a:ext uri="{FF2B5EF4-FFF2-40B4-BE49-F238E27FC236}">
                <a16:creationId xmlns:a16="http://schemas.microsoft.com/office/drawing/2014/main" id="{C7DBC692-5FE2-43BA-AC7D-17C1819360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C45155-BD17-4AAF-8410-F8B84C28B221}"/>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5754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83BF-28F0-44D0-9D83-8F4CEBFC97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137208-85DF-47B7-B6EA-E43D9CCD67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46F65A-B3CA-48BC-9D19-7DD4E0168452}"/>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5" name="Footer Placeholder 4">
            <a:extLst>
              <a:ext uri="{FF2B5EF4-FFF2-40B4-BE49-F238E27FC236}">
                <a16:creationId xmlns:a16="http://schemas.microsoft.com/office/drawing/2014/main" id="{4356C312-BF6C-425B-94E5-A5E4B02B82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6EDEEB-A4DA-4201-A55B-39AC460670FA}"/>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4348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C396B-0B03-4BFA-A027-0461FEDD6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A80FF1-841D-4780-9934-95705D2C4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A372F3-1C78-423C-A989-CDDCD8420726}"/>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5" name="Footer Placeholder 4">
            <a:extLst>
              <a:ext uri="{FF2B5EF4-FFF2-40B4-BE49-F238E27FC236}">
                <a16:creationId xmlns:a16="http://schemas.microsoft.com/office/drawing/2014/main" id="{C86D675C-EB0C-4115-B7B4-43FA5FAF44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318887-27EE-4043-A641-7596974A25F0}"/>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421060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0C12-69EA-4E6B-95B2-18857DF4CC9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11CB3A-73F8-4F79-86AD-501E49E12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54E84A-250F-4F4A-B732-CC0BCCD58F95}"/>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5" name="Footer Placeholder 4">
            <a:extLst>
              <a:ext uri="{FF2B5EF4-FFF2-40B4-BE49-F238E27FC236}">
                <a16:creationId xmlns:a16="http://schemas.microsoft.com/office/drawing/2014/main" id="{12AEFBCB-6E5A-431C-90CB-F7DAEA6A19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D3E68B0-9933-4883-A0E3-90AC9BF0A555}"/>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381692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BB2E-942A-45F1-87C3-8131CC266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D91F22-2068-4808-B346-9FF89D3DA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15886-2F11-43A6-AA86-A78C38DE323F}"/>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5" name="Footer Placeholder 4">
            <a:extLst>
              <a:ext uri="{FF2B5EF4-FFF2-40B4-BE49-F238E27FC236}">
                <a16:creationId xmlns:a16="http://schemas.microsoft.com/office/drawing/2014/main" id="{6FEA5344-A40B-4146-A1BA-08203270BD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A0D67A-B392-4F51-ADFF-D7CD107A6196}"/>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47493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DE91-3DAE-41F7-923A-8C02804BF79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6C797A-FAB1-47F7-8CA8-EFE640A6F2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852DBD-0FB7-4D14-9F8C-15A66970F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24B64A8-8A1D-4DA7-8019-C394F919A4DC}"/>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6" name="Footer Placeholder 5">
            <a:extLst>
              <a:ext uri="{FF2B5EF4-FFF2-40B4-BE49-F238E27FC236}">
                <a16:creationId xmlns:a16="http://schemas.microsoft.com/office/drawing/2014/main" id="{22BC1C64-2B8B-4A6F-AAC8-54692E908C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26C888-A7C2-4292-BEEC-D6690D63342B}"/>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4501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50BD-836F-4BBE-B200-E5DBB602C6A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F5CDDA5-AD73-45FD-A89C-6EE064D47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CD3A2-C00A-4D79-9FCC-7C0ABC2FD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2E4CC42-6DB3-48CC-879D-01521A2BDE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9431F-8A8B-4D6A-ADA2-FD1D9FD2A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B5988C1-790F-490B-AAA9-BF39FF849E47}"/>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8" name="Footer Placeholder 7">
            <a:extLst>
              <a:ext uri="{FF2B5EF4-FFF2-40B4-BE49-F238E27FC236}">
                <a16:creationId xmlns:a16="http://schemas.microsoft.com/office/drawing/2014/main" id="{48C0038D-547A-4C13-99EA-72A814E922A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3390FC5-7A6F-49ED-8FD9-349E8FFF258D}"/>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0324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796E-883C-49CB-8D0A-9FD229C5FF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1BEA8D6-5C69-4F3F-AE57-BD22CE5F4E79}"/>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4" name="Footer Placeholder 3">
            <a:extLst>
              <a:ext uri="{FF2B5EF4-FFF2-40B4-BE49-F238E27FC236}">
                <a16:creationId xmlns:a16="http://schemas.microsoft.com/office/drawing/2014/main" id="{5CD9E092-A176-49D8-85EF-1995CE78799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C3BF741-422F-4AD9-8C50-2CED088AD168}"/>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79691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F4C58-9037-463B-A72E-C8BE51457943}"/>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3" name="Footer Placeholder 2">
            <a:extLst>
              <a:ext uri="{FF2B5EF4-FFF2-40B4-BE49-F238E27FC236}">
                <a16:creationId xmlns:a16="http://schemas.microsoft.com/office/drawing/2014/main" id="{4749EA59-0A18-4481-82CC-DC1319F006A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185CCB0-CF0E-4E2C-97C8-8B702D8DD671}"/>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8983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1059C-D170-478B-B371-9A2E31610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02F4D3F-F946-4C90-9463-530D87AFA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7225DCE-BDEC-4DB7-9C20-7F136FA4C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F9BC1E-93B5-4413-9B54-838FF394C690}"/>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6" name="Footer Placeholder 5">
            <a:extLst>
              <a:ext uri="{FF2B5EF4-FFF2-40B4-BE49-F238E27FC236}">
                <a16:creationId xmlns:a16="http://schemas.microsoft.com/office/drawing/2014/main" id="{773AFC98-FD72-4EA1-BFE0-C79828D98E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D4838A-3C42-4CB4-B97A-6D1626BD953D}"/>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202200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647D-F2D0-4A5D-BFD0-7D5DD343D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25CF63-3D3E-45EE-93DB-A8005D047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0D9F496-46A0-4CEF-8D72-B1A3E330A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DECBF-44B5-4F94-9DC3-1585D5978F71}"/>
              </a:ext>
            </a:extLst>
          </p:cNvPr>
          <p:cNvSpPr>
            <a:spLocks noGrp="1"/>
          </p:cNvSpPr>
          <p:nvPr>
            <p:ph type="dt" sz="half" idx="10"/>
          </p:nvPr>
        </p:nvSpPr>
        <p:spPr/>
        <p:txBody>
          <a:bodyPr/>
          <a:lstStyle/>
          <a:p>
            <a:fld id="{7FE8A177-C691-4C77-A838-4C20CC9C715D}" type="datetimeFigureOut">
              <a:rPr lang="en-CA" smtClean="0"/>
              <a:t>2022-11-16</a:t>
            </a:fld>
            <a:endParaRPr lang="en-CA"/>
          </a:p>
        </p:txBody>
      </p:sp>
      <p:sp>
        <p:nvSpPr>
          <p:cNvPr id="6" name="Footer Placeholder 5">
            <a:extLst>
              <a:ext uri="{FF2B5EF4-FFF2-40B4-BE49-F238E27FC236}">
                <a16:creationId xmlns:a16="http://schemas.microsoft.com/office/drawing/2014/main" id="{67DD1D59-77C2-43B1-BA5F-74107D9B03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93AB0C-6CE0-4F5C-A7DB-4E3079FCC6C0}"/>
              </a:ext>
            </a:extLst>
          </p:cNvPr>
          <p:cNvSpPr>
            <a:spLocks noGrp="1"/>
          </p:cNvSpPr>
          <p:nvPr>
            <p:ph type="sldNum" sz="quarter" idx="12"/>
          </p:nvPr>
        </p:nvSpPr>
        <p:spPr/>
        <p:txBody>
          <a:bodyPr/>
          <a:lstStyle/>
          <a:p>
            <a:fld id="{A8BDD81E-C92D-4E5D-8B6B-5CECAA0024EB}" type="slidenum">
              <a:rPr lang="en-CA" smtClean="0"/>
              <a:t>‹#›</a:t>
            </a:fld>
            <a:endParaRPr lang="en-CA"/>
          </a:p>
        </p:txBody>
      </p:sp>
    </p:spTree>
    <p:extLst>
      <p:ext uri="{BB962C8B-B14F-4D97-AF65-F5344CB8AC3E}">
        <p14:creationId xmlns:p14="http://schemas.microsoft.com/office/powerpoint/2010/main" val="165697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52C5E-BFC5-4C94-A187-A79E03FE8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D0CD79-4DCF-48DE-8630-7F6D9DDA2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C18D14-6057-4539-AABA-840721D2C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8A177-C691-4C77-A838-4C20CC9C715D}" type="datetimeFigureOut">
              <a:rPr lang="en-CA" smtClean="0"/>
              <a:t>2022-11-16</a:t>
            </a:fld>
            <a:endParaRPr lang="en-CA"/>
          </a:p>
        </p:txBody>
      </p:sp>
      <p:sp>
        <p:nvSpPr>
          <p:cNvPr id="5" name="Footer Placeholder 4">
            <a:extLst>
              <a:ext uri="{FF2B5EF4-FFF2-40B4-BE49-F238E27FC236}">
                <a16:creationId xmlns:a16="http://schemas.microsoft.com/office/drawing/2014/main" id="{181D4ECA-3E61-4237-B04A-B9B570D3F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B5158C-F419-40A5-AC68-F0252C2D0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DD81E-C92D-4E5D-8B6B-5CECAA0024EB}" type="slidenum">
              <a:rPr lang="en-CA" smtClean="0"/>
              <a:t>‹#›</a:t>
            </a:fld>
            <a:endParaRPr lang="en-CA"/>
          </a:p>
        </p:txBody>
      </p:sp>
    </p:spTree>
    <p:extLst>
      <p:ext uri="{BB962C8B-B14F-4D97-AF65-F5344CB8AC3E}">
        <p14:creationId xmlns:p14="http://schemas.microsoft.com/office/powerpoint/2010/main" val="26256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DB52-DB84-45EC-8D47-F137E4A5F02A}"/>
              </a:ext>
            </a:extLst>
          </p:cNvPr>
          <p:cNvSpPr>
            <a:spLocks noGrp="1"/>
          </p:cNvSpPr>
          <p:nvPr>
            <p:ph type="title"/>
          </p:nvPr>
        </p:nvSpPr>
        <p:spPr>
          <a:xfrm>
            <a:off x="505823" y="1796339"/>
            <a:ext cx="5277333" cy="1325563"/>
          </a:xfrm>
        </p:spPr>
        <p:txBody>
          <a:bodyPr>
            <a:normAutofit/>
          </a:bodyPr>
          <a:lstStyle/>
          <a:p>
            <a:r>
              <a:rPr lang="en-CA" dirty="0"/>
              <a:t>Southern Temperate Tunas</a:t>
            </a:r>
          </a:p>
        </p:txBody>
      </p:sp>
      <p:sp>
        <p:nvSpPr>
          <p:cNvPr id="21" name="Freeform: Shape 20">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228726"/>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94DBB46-3084-485A-A716-1F13AC1205D1}"/>
              </a:ext>
            </a:extLst>
          </p:cNvPr>
          <p:cNvPicPr>
            <a:picLocks noChangeAspect="1"/>
          </p:cNvPicPr>
          <p:nvPr/>
        </p:nvPicPr>
        <p:blipFill rotWithShape="1">
          <a:blip r:embed="rId2"/>
          <a:srcRect t="11413" r="-4" b="3799"/>
          <a:stretch/>
        </p:blipFill>
        <p:spPr>
          <a:xfrm>
            <a:off x="6355999" y="1228726"/>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5" name="Content Placeholder 4">
            <a:extLst>
              <a:ext uri="{FF2B5EF4-FFF2-40B4-BE49-F238E27FC236}">
                <a16:creationId xmlns:a16="http://schemas.microsoft.com/office/drawing/2014/main" id="{0220F1CD-9069-4429-A656-0C2447761345}"/>
              </a:ext>
            </a:extLst>
          </p:cNvPr>
          <p:cNvSpPr>
            <a:spLocks noGrp="1"/>
          </p:cNvSpPr>
          <p:nvPr>
            <p:ph idx="1"/>
          </p:nvPr>
        </p:nvSpPr>
        <p:spPr>
          <a:xfrm>
            <a:off x="1205593" y="3453007"/>
            <a:ext cx="5272888" cy="3181684"/>
          </a:xfrm>
        </p:spPr>
        <p:txBody>
          <a:bodyPr anchor="t">
            <a:normAutofit fontScale="92500"/>
          </a:bodyPr>
          <a:lstStyle/>
          <a:p>
            <a:pPr marL="0" indent="0">
              <a:buNone/>
            </a:pPr>
            <a:r>
              <a:rPr lang="en-CA" sz="5400" dirty="0"/>
              <a:t>2022 ICCAT Panel 3 </a:t>
            </a:r>
          </a:p>
          <a:p>
            <a:pPr marL="0" indent="0">
              <a:buNone/>
            </a:pPr>
            <a:endParaRPr lang="en-CA" sz="1800" dirty="0"/>
          </a:p>
          <a:p>
            <a:pPr marL="0" indent="0">
              <a:buNone/>
            </a:pPr>
            <a:r>
              <a:rPr lang="en-CA" sz="3200" dirty="0"/>
              <a:t>South Atlantic Albacore </a:t>
            </a:r>
          </a:p>
          <a:p>
            <a:pPr marL="0" indent="0">
              <a:buNone/>
            </a:pPr>
            <a:r>
              <a:rPr lang="en-CA" sz="3200" dirty="0"/>
              <a:t>and </a:t>
            </a:r>
          </a:p>
          <a:p>
            <a:pPr marL="0" indent="0">
              <a:buNone/>
            </a:pPr>
            <a:r>
              <a:rPr lang="en-CA" sz="3200" dirty="0"/>
              <a:t>Southern Bluefin Tuna</a:t>
            </a:r>
          </a:p>
        </p:txBody>
      </p:sp>
      <p:sp>
        <p:nvSpPr>
          <p:cNvPr id="23" name="Freeform: Shape 22">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4138202"/>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E2F2F88-9A21-4E02-89CA-BBB9D0752459}"/>
              </a:ext>
            </a:extLst>
          </p:cNvPr>
          <p:cNvPicPr>
            <a:picLocks noChangeAspect="1"/>
          </p:cNvPicPr>
          <p:nvPr/>
        </p:nvPicPr>
        <p:blipFill rotWithShape="1">
          <a:blip r:embed="rId3"/>
          <a:srcRect l="15280" r="3" b="3"/>
          <a:stretch/>
        </p:blipFill>
        <p:spPr>
          <a:xfrm>
            <a:off x="7390912" y="4303984"/>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pic>
        <p:nvPicPr>
          <p:cNvPr id="11" name="Picture 10">
            <a:extLst>
              <a:ext uri="{FF2B5EF4-FFF2-40B4-BE49-F238E27FC236}">
                <a16:creationId xmlns:a16="http://schemas.microsoft.com/office/drawing/2014/main" id="{260EBF90-1A3C-4183-996B-73C046C97B9C}"/>
              </a:ext>
            </a:extLst>
          </p:cNvPr>
          <p:cNvPicPr>
            <a:picLocks noChangeAspect="1"/>
          </p:cNvPicPr>
          <p:nvPr/>
        </p:nvPicPr>
        <p:blipFill>
          <a:blip r:embed="rId4"/>
          <a:stretch>
            <a:fillRect/>
          </a:stretch>
        </p:blipFill>
        <p:spPr>
          <a:xfrm>
            <a:off x="0" y="0"/>
            <a:ext cx="12192000" cy="1654803"/>
          </a:xfrm>
          <a:prstGeom prst="rect">
            <a:avLst/>
          </a:prstGeom>
        </p:spPr>
      </p:pic>
    </p:spTree>
    <p:extLst>
      <p:ext uri="{BB962C8B-B14F-4D97-AF65-F5344CB8AC3E}">
        <p14:creationId xmlns:p14="http://schemas.microsoft.com/office/powerpoint/2010/main" val="11247923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52217-F332-4B10-AF0C-00F75FE5FF73}"/>
              </a:ext>
            </a:extLst>
          </p:cNvPr>
          <p:cNvSpPr>
            <a:spLocks noGrp="1"/>
          </p:cNvSpPr>
          <p:nvPr>
            <p:ph idx="1"/>
          </p:nvPr>
        </p:nvSpPr>
        <p:spPr>
          <a:xfrm>
            <a:off x="638175" y="1701800"/>
            <a:ext cx="5000625" cy="3370943"/>
          </a:xfrm>
          <a:solidFill>
            <a:schemeClr val="bg1"/>
          </a:solidFill>
        </p:spPr>
        <p:txBody>
          <a:bodyPr>
            <a:normAutofit/>
          </a:bodyPr>
          <a:lstStyle/>
          <a:p>
            <a:r>
              <a:rPr lang="en-US" dirty="0"/>
              <a:t>Geographical distribution of average annual reported southern bluefin tuna catches (t) by CCSBT members and cooperating non-members over the periods 1971-1980, 1981-1990, 1991-2000, 2001-2010, 2011-2020, 2021 per 5° block. </a:t>
            </a:r>
            <a:endParaRPr lang="en-CA" dirty="0"/>
          </a:p>
        </p:txBody>
      </p:sp>
      <p:sp>
        <p:nvSpPr>
          <p:cNvPr id="2" name="TextBox 1">
            <a:extLst>
              <a:ext uri="{FF2B5EF4-FFF2-40B4-BE49-F238E27FC236}">
                <a16:creationId xmlns:a16="http://schemas.microsoft.com/office/drawing/2014/main" id="{A220164E-9757-4CE3-B4F4-0AE127491967}"/>
              </a:ext>
            </a:extLst>
          </p:cNvPr>
          <p:cNvSpPr txBox="1"/>
          <p:nvPr/>
        </p:nvSpPr>
        <p:spPr>
          <a:xfrm>
            <a:off x="573296" y="328568"/>
            <a:ext cx="6727371" cy="584775"/>
          </a:xfrm>
          <a:prstGeom prst="rect">
            <a:avLst/>
          </a:prstGeom>
          <a:noFill/>
        </p:spPr>
        <p:txBody>
          <a:bodyPr wrap="square" rtlCol="0">
            <a:spAutoFit/>
          </a:bodyPr>
          <a:lstStyle/>
          <a:p>
            <a:r>
              <a:rPr lang="en-CA" sz="3200" b="1" dirty="0"/>
              <a:t>Southern Bluefin Tuna (SBFT)</a:t>
            </a:r>
          </a:p>
        </p:txBody>
      </p:sp>
      <p:pic>
        <p:nvPicPr>
          <p:cNvPr id="6" name="Picture 5">
            <a:extLst>
              <a:ext uri="{FF2B5EF4-FFF2-40B4-BE49-F238E27FC236}">
                <a16:creationId xmlns:a16="http://schemas.microsoft.com/office/drawing/2014/main" id="{910FD802-1BD8-D36E-1F88-68798A6F7C95}"/>
              </a:ext>
            </a:extLst>
          </p:cNvPr>
          <p:cNvPicPr>
            <a:picLocks noChangeAspect="1"/>
          </p:cNvPicPr>
          <p:nvPr/>
        </p:nvPicPr>
        <p:blipFill rotWithShape="1">
          <a:blip r:embed="rId2"/>
          <a:srcRect l="27882" t="13176" r="32765" b="5725"/>
          <a:stretch/>
        </p:blipFill>
        <p:spPr>
          <a:xfrm>
            <a:off x="6282465" y="111628"/>
            <a:ext cx="5819888" cy="6746372"/>
          </a:xfrm>
          <a:prstGeom prst="rect">
            <a:avLst/>
          </a:prstGeom>
        </p:spPr>
      </p:pic>
    </p:spTree>
    <p:extLst>
      <p:ext uri="{BB962C8B-B14F-4D97-AF65-F5344CB8AC3E}">
        <p14:creationId xmlns:p14="http://schemas.microsoft.com/office/powerpoint/2010/main" val="368520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B198-A01E-4A48-BA32-39262768B1F7}"/>
              </a:ext>
            </a:extLst>
          </p:cNvPr>
          <p:cNvSpPr>
            <a:spLocks noGrp="1"/>
          </p:cNvSpPr>
          <p:nvPr>
            <p:ph type="title"/>
          </p:nvPr>
        </p:nvSpPr>
        <p:spPr>
          <a:xfrm>
            <a:off x="838200" y="209482"/>
            <a:ext cx="10515600" cy="1325563"/>
          </a:xfrm>
          <a:solidFill>
            <a:schemeClr val="accent5">
              <a:lumMod val="40000"/>
              <a:lumOff val="60000"/>
            </a:schemeClr>
          </a:solidFill>
        </p:spPr>
        <p:txBody>
          <a:bodyPr/>
          <a:lstStyle/>
          <a:p>
            <a:r>
              <a:rPr lang="en-CA" b="1" dirty="0"/>
              <a:t>Southern Bluefin Tuna - Stock Status</a:t>
            </a:r>
            <a:br>
              <a:rPr lang="en-CA" b="1" dirty="0"/>
            </a:br>
            <a:r>
              <a:rPr lang="en-CA" b="1" dirty="0"/>
              <a:t>No change since Last year’s (2021) report</a:t>
            </a:r>
          </a:p>
        </p:txBody>
      </p:sp>
      <p:sp>
        <p:nvSpPr>
          <p:cNvPr id="3" name="Content Placeholder 2">
            <a:extLst>
              <a:ext uri="{FF2B5EF4-FFF2-40B4-BE49-F238E27FC236}">
                <a16:creationId xmlns:a16="http://schemas.microsoft.com/office/drawing/2014/main" id="{D94A4C4C-38AF-49BC-8042-09956C6EED4A}"/>
              </a:ext>
            </a:extLst>
          </p:cNvPr>
          <p:cNvSpPr>
            <a:spLocks noGrp="1"/>
          </p:cNvSpPr>
          <p:nvPr>
            <p:ph idx="1"/>
          </p:nvPr>
        </p:nvSpPr>
        <p:spPr>
          <a:xfrm>
            <a:off x="257175" y="1825625"/>
            <a:ext cx="3835854" cy="4351338"/>
          </a:xfrm>
          <a:solidFill>
            <a:schemeClr val="bg1"/>
          </a:solidFill>
        </p:spPr>
        <p:txBody>
          <a:bodyPr>
            <a:normAutofit fontScale="77500" lnSpcReduction="20000"/>
          </a:bodyPr>
          <a:lstStyle/>
          <a:p>
            <a:r>
              <a:rPr lang="en-US" dirty="0"/>
              <a:t>Exploitation rate:  Moderate (Below F</a:t>
            </a:r>
            <a:r>
              <a:rPr lang="en-US" i="1" baseline="-25000" dirty="0"/>
              <a:t>MSY</a:t>
            </a:r>
            <a:r>
              <a:rPr lang="en-US" dirty="0"/>
              <a:t>)</a:t>
            </a:r>
          </a:p>
          <a:p>
            <a:r>
              <a:rPr lang="en-US" dirty="0"/>
              <a:t>Exploitation state:    Overexploited</a:t>
            </a:r>
          </a:p>
          <a:p>
            <a:r>
              <a:rPr lang="en-US" dirty="0"/>
              <a:t>Abundance level:    Low abundance</a:t>
            </a:r>
          </a:p>
          <a:p>
            <a:r>
              <a:rPr lang="en-US" dirty="0"/>
              <a:t>Next stock assessment scheduled for 2023.</a:t>
            </a:r>
          </a:p>
          <a:p>
            <a:r>
              <a:rPr lang="en-US" dirty="0"/>
              <a:t>Stock Status:</a:t>
            </a:r>
          </a:p>
          <a:p>
            <a:pPr lvl="1"/>
            <a:r>
              <a:rPr lang="en-US" dirty="0"/>
              <a:t>Overfishing: No</a:t>
            </a:r>
          </a:p>
          <a:p>
            <a:pPr lvl="1"/>
            <a:r>
              <a:rPr lang="en-US" dirty="0"/>
              <a:t>Overfished: Yes</a:t>
            </a:r>
          </a:p>
          <a:p>
            <a:r>
              <a:rPr lang="en-US" dirty="0"/>
              <a:t>The stock remains below the level estimated to produce (MSY)</a:t>
            </a:r>
            <a:br>
              <a:rPr lang="en-US" dirty="0"/>
            </a:br>
            <a:endParaRPr lang="en-CA" dirty="0"/>
          </a:p>
        </p:txBody>
      </p:sp>
      <p:pic>
        <p:nvPicPr>
          <p:cNvPr id="5" name="Picture 4">
            <a:extLst>
              <a:ext uri="{FF2B5EF4-FFF2-40B4-BE49-F238E27FC236}">
                <a16:creationId xmlns:a16="http://schemas.microsoft.com/office/drawing/2014/main" id="{D04C6102-A2FE-4940-9B88-F6CD41BB64CB}"/>
              </a:ext>
            </a:extLst>
          </p:cNvPr>
          <p:cNvPicPr>
            <a:picLocks noChangeAspect="1"/>
          </p:cNvPicPr>
          <p:nvPr/>
        </p:nvPicPr>
        <p:blipFill>
          <a:blip r:embed="rId2"/>
          <a:stretch>
            <a:fillRect/>
          </a:stretch>
        </p:blipFill>
        <p:spPr>
          <a:xfrm>
            <a:off x="5104160" y="1729021"/>
            <a:ext cx="6614874" cy="4968094"/>
          </a:xfrm>
          <a:prstGeom prst="rect">
            <a:avLst/>
          </a:prstGeom>
        </p:spPr>
      </p:pic>
    </p:spTree>
    <p:extLst>
      <p:ext uri="{BB962C8B-B14F-4D97-AF65-F5344CB8AC3E}">
        <p14:creationId xmlns:p14="http://schemas.microsoft.com/office/powerpoint/2010/main" val="54912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E99B7D-F346-A3B5-EE1C-22062A1DD8B2}"/>
              </a:ext>
            </a:extLst>
          </p:cNvPr>
          <p:cNvPicPr>
            <a:picLocks noChangeAspect="1"/>
          </p:cNvPicPr>
          <p:nvPr/>
        </p:nvPicPr>
        <p:blipFill rotWithShape="1">
          <a:blip r:embed="rId2"/>
          <a:srcRect l="29647" t="12706" r="34529" b="48235"/>
          <a:stretch/>
        </p:blipFill>
        <p:spPr>
          <a:xfrm>
            <a:off x="5072686" y="1808886"/>
            <a:ext cx="6963611" cy="4270787"/>
          </a:xfrm>
          <a:prstGeom prst="rect">
            <a:avLst/>
          </a:prstGeom>
        </p:spPr>
      </p:pic>
      <p:sp>
        <p:nvSpPr>
          <p:cNvPr id="4" name="TextBox 3">
            <a:extLst>
              <a:ext uri="{FF2B5EF4-FFF2-40B4-BE49-F238E27FC236}">
                <a16:creationId xmlns:a16="http://schemas.microsoft.com/office/drawing/2014/main" id="{BF93E174-5046-2BF3-0319-C6CD53928A5C}"/>
              </a:ext>
            </a:extLst>
          </p:cNvPr>
          <p:cNvSpPr txBox="1"/>
          <p:nvPr/>
        </p:nvSpPr>
        <p:spPr>
          <a:xfrm>
            <a:off x="233464" y="1425503"/>
            <a:ext cx="4659548" cy="4524315"/>
          </a:xfrm>
          <a:prstGeom prst="rect">
            <a:avLst/>
          </a:prstGeom>
          <a:solidFill>
            <a:schemeClr val="accent6">
              <a:lumMod val="40000"/>
              <a:lumOff val="60000"/>
            </a:schemeClr>
          </a:solidFill>
        </p:spPr>
        <p:txBody>
          <a:bodyPr wrap="square" rtlCol="0">
            <a:spAutoFit/>
          </a:bodyPr>
          <a:lstStyle/>
          <a:p>
            <a:r>
              <a:rPr lang="en-US" dirty="0"/>
              <a:t>The stock has been rebuilding by approximately 5% per year since the low point in 2009.</a:t>
            </a:r>
          </a:p>
          <a:p>
            <a:endParaRPr lang="en-US" dirty="0"/>
          </a:p>
          <a:p>
            <a:r>
              <a:rPr lang="en-US" dirty="0"/>
              <a:t>The next full stock assessment is not until 2023, however, outcomes of updating in 2022, the OMs with new data and the new CPUE index undertaken provides indicates that the SBT stock is continuing to rebuild and is likely to be near or above the 20% TRO level (median result).</a:t>
            </a:r>
          </a:p>
          <a:p>
            <a:endParaRPr lang="en-US" dirty="0"/>
          </a:p>
          <a:p>
            <a:r>
              <a:rPr lang="en-US" dirty="0"/>
              <a:t>The ESC recommends that the global TAC in 2023 should remain at 17,647 t.</a:t>
            </a:r>
          </a:p>
          <a:p>
            <a:endParaRPr lang="en-US" dirty="0"/>
          </a:p>
          <a:p>
            <a:r>
              <a:rPr lang="en-US" dirty="0"/>
              <a:t>Operation of the CTP led to a recommended global TAC for 2024-2026 of 20,647 t.</a:t>
            </a:r>
          </a:p>
        </p:txBody>
      </p:sp>
      <p:sp>
        <p:nvSpPr>
          <p:cNvPr id="5" name="Title 1">
            <a:extLst>
              <a:ext uri="{FF2B5EF4-FFF2-40B4-BE49-F238E27FC236}">
                <a16:creationId xmlns:a16="http://schemas.microsoft.com/office/drawing/2014/main" id="{C220BACD-971D-FBAC-56AB-C541C22ECCAF}"/>
              </a:ext>
            </a:extLst>
          </p:cNvPr>
          <p:cNvSpPr txBox="1">
            <a:spLocks/>
          </p:cNvSpPr>
          <p:nvPr/>
        </p:nvSpPr>
        <p:spPr>
          <a:xfrm>
            <a:off x="838200" y="3845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Southern Bluefin Tuna - Stock Status Summary</a:t>
            </a:r>
          </a:p>
        </p:txBody>
      </p:sp>
    </p:spTree>
    <p:extLst>
      <p:ext uri="{BB962C8B-B14F-4D97-AF65-F5344CB8AC3E}">
        <p14:creationId xmlns:p14="http://schemas.microsoft.com/office/powerpoint/2010/main" val="400058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3F74A-81B8-7198-A67B-4CDA5CFBAAEC}"/>
              </a:ext>
            </a:extLst>
          </p:cNvPr>
          <p:cNvPicPr>
            <a:picLocks noChangeAspect="1"/>
          </p:cNvPicPr>
          <p:nvPr/>
        </p:nvPicPr>
        <p:blipFill>
          <a:blip r:embed="rId2"/>
          <a:stretch>
            <a:fillRect/>
          </a:stretch>
        </p:blipFill>
        <p:spPr>
          <a:xfrm>
            <a:off x="4710820" y="1989222"/>
            <a:ext cx="7241679" cy="4207298"/>
          </a:xfrm>
          <a:prstGeom prst="rect">
            <a:avLst/>
          </a:prstGeom>
        </p:spPr>
      </p:pic>
      <p:sp>
        <p:nvSpPr>
          <p:cNvPr id="2" name="Title 1">
            <a:extLst>
              <a:ext uri="{FF2B5EF4-FFF2-40B4-BE49-F238E27FC236}">
                <a16:creationId xmlns:a16="http://schemas.microsoft.com/office/drawing/2014/main" id="{7E36281E-EF5F-430C-8A3D-1C67992076DB}"/>
              </a:ext>
            </a:extLst>
          </p:cNvPr>
          <p:cNvSpPr>
            <a:spLocks noGrp="1"/>
          </p:cNvSpPr>
          <p:nvPr>
            <p:ph type="title"/>
          </p:nvPr>
        </p:nvSpPr>
        <p:spPr>
          <a:xfrm>
            <a:off x="734290" y="912379"/>
            <a:ext cx="10515600" cy="1325563"/>
          </a:xfrm>
        </p:spPr>
        <p:txBody>
          <a:bodyPr/>
          <a:lstStyle/>
          <a:p>
            <a:r>
              <a:rPr lang="en-CA" dirty="0"/>
              <a:t>Fishery Indicators:</a:t>
            </a:r>
          </a:p>
        </p:txBody>
      </p:sp>
      <p:sp>
        <p:nvSpPr>
          <p:cNvPr id="5" name="TextBox 4">
            <a:extLst>
              <a:ext uri="{FF2B5EF4-FFF2-40B4-BE49-F238E27FC236}">
                <a16:creationId xmlns:a16="http://schemas.microsoft.com/office/drawing/2014/main" id="{6132CC9E-1C4A-4546-8A30-66990B8D9A4D}"/>
              </a:ext>
            </a:extLst>
          </p:cNvPr>
          <p:cNvSpPr txBox="1"/>
          <p:nvPr/>
        </p:nvSpPr>
        <p:spPr>
          <a:xfrm>
            <a:off x="6135832" y="635577"/>
            <a:ext cx="3409950" cy="461665"/>
          </a:xfrm>
          <a:prstGeom prst="rect">
            <a:avLst/>
          </a:prstGeom>
          <a:noFill/>
        </p:spPr>
        <p:txBody>
          <a:bodyPr wrap="square" rtlCol="0">
            <a:spAutoFit/>
          </a:bodyPr>
          <a:lstStyle/>
          <a:p>
            <a:r>
              <a:rPr lang="en-CA" sz="2400" dirty="0">
                <a:solidFill>
                  <a:schemeClr val="bg1"/>
                </a:solidFill>
              </a:rPr>
              <a:t>South Atlantic  Albacore</a:t>
            </a:r>
          </a:p>
        </p:txBody>
      </p:sp>
      <p:sp>
        <p:nvSpPr>
          <p:cNvPr id="7" name="Content Placeholder 2">
            <a:extLst>
              <a:ext uri="{FF2B5EF4-FFF2-40B4-BE49-F238E27FC236}">
                <a16:creationId xmlns:a16="http://schemas.microsoft.com/office/drawing/2014/main" id="{D6AE8B14-90AF-4354-A137-09D3A1276BDB}"/>
              </a:ext>
            </a:extLst>
          </p:cNvPr>
          <p:cNvSpPr>
            <a:spLocks noGrp="1"/>
          </p:cNvSpPr>
          <p:nvPr>
            <p:ph idx="1"/>
          </p:nvPr>
        </p:nvSpPr>
        <p:spPr>
          <a:xfrm>
            <a:off x="229465" y="2342573"/>
            <a:ext cx="4031249" cy="4234690"/>
          </a:xfrm>
        </p:spPr>
        <p:txBody>
          <a:bodyPr>
            <a:normAutofit/>
          </a:bodyPr>
          <a:lstStyle/>
          <a:p>
            <a:r>
              <a:rPr lang="en-CA" b="1" dirty="0"/>
              <a:t>TAC 24,000t for 2017-2022.</a:t>
            </a:r>
          </a:p>
          <a:p>
            <a:r>
              <a:rPr lang="en-CA" b="1" dirty="0"/>
              <a:t> </a:t>
            </a:r>
            <a:r>
              <a:rPr lang="en-US" b="1" dirty="0"/>
              <a:t>Catches well below TAC since 2002 with the exception of 2011 and 2021 (25,006 t).</a:t>
            </a:r>
            <a:endParaRPr lang="en-CA" b="1" dirty="0"/>
          </a:p>
          <a:p>
            <a:r>
              <a:rPr lang="en-US" b="1" dirty="0"/>
              <a:t>2021 catch increase attributed to longline.</a:t>
            </a:r>
          </a:p>
          <a:p>
            <a:endParaRPr lang="en-CA" dirty="0"/>
          </a:p>
        </p:txBody>
      </p:sp>
      <p:pic>
        <p:nvPicPr>
          <p:cNvPr id="9" name="Picture 8">
            <a:extLst>
              <a:ext uri="{FF2B5EF4-FFF2-40B4-BE49-F238E27FC236}">
                <a16:creationId xmlns:a16="http://schemas.microsoft.com/office/drawing/2014/main" id="{D37E3503-3060-4914-BABC-75D533F73123}"/>
              </a:ext>
            </a:extLst>
          </p:cNvPr>
          <p:cNvPicPr>
            <a:picLocks noChangeAspect="1"/>
          </p:cNvPicPr>
          <p:nvPr/>
        </p:nvPicPr>
        <p:blipFill>
          <a:blip r:embed="rId3"/>
          <a:stretch>
            <a:fillRect/>
          </a:stretch>
        </p:blipFill>
        <p:spPr>
          <a:xfrm>
            <a:off x="0" y="-216816"/>
            <a:ext cx="12192000" cy="1231392"/>
          </a:xfrm>
          <a:prstGeom prst="rect">
            <a:avLst/>
          </a:prstGeom>
        </p:spPr>
      </p:pic>
      <p:sp>
        <p:nvSpPr>
          <p:cNvPr id="10" name="TextBox 9">
            <a:extLst>
              <a:ext uri="{FF2B5EF4-FFF2-40B4-BE49-F238E27FC236}">
                <a16:creationId xmlns:a16="http://schemas.microsoft.com/office/drawing/2014/main" id="{936D2CCD-BACE-43B5-BCF1-92CA74630204}"/>
              </a:ext>
            </a:extLst>
          </p:cNvPr>
          <p:cNvSpPr txBox="1"/>
          <p:nvPr/>
        </p:nvSpPr>
        <p:spPr>
          <a:xfrm>
            <a:off x="6439060" y="297784"/>
            <a:ext cx="3409950" cy="461665"/>
          </a:xfrm>
          <a:prstGeom prst="rect">
            <a:avLst/>
          </a:prstGeom>
          <a:noFill/>
        </p:spPr>
        <p:txBody>
          <a:bodyPr wrap="square" rtlCol="0">
            <a:spAutoFit/>
          </a:bodyPr>
          <a:lstStyle/>
          <a:p>
            <a:r>
              <a:rPr lang="en-CA" sz="2400" dirty="0">
                <a:solidFill>
                  <a:schemeClr val="bg1"/>
                </a:solidFill>
              </a:rPr>
              <a:t>South Atlantic  Albacore</a:t>
            </a:r>
          </a:p>
        </p:txBody>
      </p:sp>
      <p:sp>
        <p:nvSpPr>
          <p:cNvPr id="8" name="Rectangle 7">
            <a:extLst>
              <a:ext uri="{FF2B5EF4-FFF2-40B4-BE49-F238E27FC236}">
                <a16:creationId xmlns:a16="http://schemas.microsoft.com/office/drawing/2014/main" id="{9711CC1A-DF5F-41C7-833E-E3415BF2FB6B}"/>
              </a:ext>
            </a:extLst>
          </p:cNvPr>
          <p:cNvSpPr/>
          <p:nvPr/>
        </p:nvSpPr>
        <p:spPr>
          <a:xfrm>
            <a:off x="6555538" y="2179748"/>
            <a:ext cx="3515834" cy="461665"/>
          </a:xfrm>
          <a:prstGeom prst="rect">
            <a:avLst/>
          </a:prstGeom>
        </p:spPr>
        <p:txBody>
          <a:bodyPr wrap="none">
            <a:spAutoFit/>
          </a:bodyPr>
          <a:lstStyle/>
          <a:p>
            <a:pPr lvl="1"/>
            <a:r>
              <a:rPr lang="en-US" sz="2400" dirty="0"/>
              <a:t>Catch Updated to 2021</a:t>
            </a:r>
          </a:p>
        </p:txBody>
      </p:sp>
    </p:spTree>
    <p:extLst>
      <p:ext uri="{BB962C8B-B14F-4D97-AF65-F5344CB8AC3E}">
        <p14:creationId xmlns:p14="http://schemas.microsoft.com/office/powerpoint/2010/main" val="60047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4032E2-F6DA-496F-AE95-2C154D43FDDB}"/>
              </a:ext>
            </a:extLst>
          </p:cNvPr>
          <p:cNvSpPr txBox="1"/>
          <p:nvPr/>
        </p:nvSpPr>
        <p:spPr>
          <a:xfrm>
            <a:off x="6242523" y="1608711"/>
            <a:ext cx="1744388" cy="369332"/>
          </a:xfrm>
          <a:prstGeom prst="rect">
            <a:avLst/>
          </a:prstGeom>
          <a:noFill/>
        </p:spPr>
        <p:txBody>
          <a:bodyPr wrap="none" rtlCol="0">
            <a:spAutoFit/>
          </a:bodyPr>
          <a:lstStyle/>
          <a:p>
            <a:r>
              <a:rPr lang="en-CA" dirty="0"/>
              <a:t>South Atlantic</a:t>
            </a:r>
          </a:p>
        </p:txBody>
      </p:sp>
      <p:sp>
        <p:nvSpPr>
          <p:cNvPr id="6" name="TextBox 5">
            <a:extLst>
              <a:ext uri="{FF2B5EF4-FFF2-40B4-BE49-F238E27FC236}">
                <a16:creationId xmlns:a16="http://schemas.microsoft.com/office/drawing/2014/main" id="{40CC751F-C53C-4DE0-ACED-CECE80E65ABF}"/>
              </a:ext>
            </a:extLst>
          </p:cNvPr>
          <p:cNvSpPr txBox="1"/>
          <p:nvPr/>
        </p:nvSpPr>
        <p:spPr>
          <a:xfrm>
            <a:off x="304800" y="2355830"/>
            <a:ext cx="390178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 Last assessment 2020 with data up to 2018.</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Fishery indicators:</a:t>
            </a:r>
          </a:p>
          <a:p>
            <a:pPr marL="742950" lvl="1" indent="-285750">
              <a:buFont typeface="Arial" panose="020B0604020202020204" pitchFamily="34" charset="0"/>
              <a:buChar char="•"/>
            </a:pPr>
            <a:r>
              <a:rPr lang="en-US" sz="2400" dirty="0"/>
              <a:t>3 standardized CPUE indices updated to the most recent data available. </a:t>
            </a:r>
          </a:p>
          <a:p>
            <a:pPr lvl="1"/>
            <a:endParaRPr lang="en-US" sz="2400" dirty="0"/>
          </a:p>
        </p:txBody>
      </p:sp>
      <p:pic>
        <p:nvPicPr>
          <p:cNvPr id="7" name="Picture 6">
            <a:extLst>
              <a:ext uri="{FF2B5EF4-FFF2-40B4-BE49-F238E27FC236}">
                <a16:creationId xmlns:a16="http://schemas.microsoft.com/office/drawing/2014/main" id="{18186B7F-1DA8-41F1-82F2-A59887F2DAEB}"/>
              </a:ext>
            </a:extLst>
          </p:cNvPr>
          <p:cNvPicPr>
            <a:picLocks noChangeAspect="1"/>
          </p:cNvPicPr>
          <p:nvPr/>
        </p:nvPicPr>
        <p:blipFill>
          <a:blip r:embed="rId2"/>
          <a:stretch>
            <a:fillRect/>
          </a:stretch>
        </p:blipFill>
        <p:spPr>
          <a:xfrm>
            <a:off x="0" y="-216816"/>
            <a:ext cx="12192000" cy="1231392"/>
          </a:xfrm>
          <a:prstGeom prst="rect">
            <a:avLst/>
          </a:prstGeom>
        </p:spPr>
      </p:pic>
      <p:sp>
        <p:nvSpPr>
          <p:cNvPr id="8" name="TextBox 7">
            <a:extLst>
              <a:ext uri="{FF2B5EF4-FFF2-40B4-BE49-F238E27FC236}">
                <a16:creationId xmlns:a16="http://schemas.microsoft.com/office/drawing/2014/main" id="{7983DD51-4768-4D4F-B6D2-642DDE5BAA1B}"/>
              </a:ext>
            </a:extLst>
          </p:cNvPr>
          <p:cNvSpPr txBox="1"/>
          <p:nvPr/>
        </p:nvSpPr>
        <p:spPr>
          <a:xfrm>
            <a:off x="590550" y="1609725"/>
            <a:ext cx="184731" cy="369332"/>
          </a:xfrm>
          <a:prstGeom prst="rect">
            <a:avLst/>
          </a:prstGeom>
          <a:noFill/>
        </p:spPr>
        <p:txBody>
          <a:bodyPr wrap="none" rtlCol="0">
            <a:spAutoFit/>
          </a:bodyPr>
          <a:lstStyle/>
          <a:p>
            <a:endParaRPr lang="en-CA" dirty="0"/>
          </a:p>
        </p:txBody>
      </p:sp>
      <p:sp>
        <p:nvSpPr>
          <p:cNvPr id="9" name="TextBox 8">
            <a:extLst>
              <a:ext uri="{FF2B5EF4-FFF2-40B4-BE49-F238E27FC236}">
                <a16:creationId xmlns:a16="http://schemas.microsoft.com/office/drawing/2014/main" id="{B9833A29-76A3-48F1-9099-35E52EDA4BE9}"/>
              </a:ext>
            </a:extLst>
          </p:cNvPr>
          <p:cNvSpPr txBox="1"/>
          <p:nvPr/>
        </p:nvSpPr>
        <p:spPr>
          <a:xfrm>
            <a:off x="6135832" y="635577"/>
            <a:ext cx="3409950" cy="461665"/>
          </a:xfrm>
          <a:prstGeom prst="rect">
            <a:avLst/>
          </a:prstGeom>
          <a:noFill/>
        </p:spPr>
        <p:txBody>
          <a:bodyPr wrap="square" rtlCol="0">
            <a:spAutoFit/>
          </a:bodyPr>
          <a:lstStyle/>
          <a:p>
            <a:r>
              <a:rPr lang="en-CA" sz="2400" dirty="0">
                <a:solidFill>
                  <a:schemeClr val="bg1"/>
                </a:solidFill>
              </a:rPr>
              <a:t>South Atlantic  Albacore</a:t>
            </a:r>
          </a:p>
        </p:txBody>
      </p:sp>
      <p:sp>
        <p:nvSpPr>
          <p:cNvPr id="10" name="Title 1">
            <a:extLst>
              <a:ext uri="{FF2B5EF4-FFF2-40B4-BE49-F238E27FC236}">
                <a16:creationId xmlns:a16="http://schemas.microsoft.com/office/drawing/2014/main" id="{EBEEEF98-AFDE-4603-8666-F7B7F6CC4D9A}"/>
              </a:ext>
            </a:extLst>
          </p:cNvPr>
          <p:cNvSpPr>
            <a:spLocks noGrp="1"/>
          </p:cNvSpPr>
          <p:nvPr>
            <p:ph type="ctrTitle"/>
          </p:nvPr>
        </p:nvSpPr>
        <p:spPr>
          <a:xfrm>
            <a:off x="704850" y="1303338"/>
            <a:ext cx="9144000" cy="687387"/>
          </a:xfrm>
        </p:spPr>
        <p:txBody>
          <a:bodyPr>
            <a:normAutofit/>
          </a:bodyPr>
          <a:lstStyle/>
          <a:p>
            <a:pPr algn="l"/>
            <a:r>
              <a:rPr lang="en-CA" sz="3600" b="1" dirty="0"/>
              <a:t>Fishery Indicators:</a:t>
            </a:r>
          </a:p>
        </p:txBody>
      </p:sp>
      <p:pic>
        <p:nvPicPr>
          <p:cNvPr id="2" name="Picture 1">
            <a:extLst>
              <a:ext uri="{FF2B5EF4-FFF2-40B4-BE49-F238E27FC236}">
                <a16:creationId xmlns:a16="http://schemas.microsoft.com/office/drawing/2014/main" id="{31A6456F-616D-4C25-8702-2DDC4820DF3E}"/>
              </a:ext>
            </a:extLst>
          </p:cNvPr>
          <p:cNvPicPr>
            <a:picLocks noChangeAspect="1"/>
          </p:cNvPicPr>
          <p:nvPr/>
        </p:nvPicPr>
        <p:blipFill rotWithShape="1">
          <a:blip r:embed="rId3"/>
          <a:srcRect r="41418" b="17874"/>
          <a:stretch/>
        </p:blipFill>
        <p:spPr>
          <a:xfrm>
            <a:off x="5481023" y="1884844"/>
            <a:ext cx="6610458" cy="5172319"/>
          </a:xfrm>
          <a:prstGeom prst="rect">
            <a:avLst/>
          </a:prstGeom>
        </p:spPr>
      </p:pic>
    </p:spTree>
    <p:extLst>
      <p:ext uri="{BB962C8B-B14F-4D97-AF65-F5344CB8AC3E}">
        <p14:creationId xmlns:p14="http://schemas.microsoft.com/office/powerpoint/2010/main" val="397184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7E2DE-621E-4DB4-8B2B-922D41DE0B74}"/>
              </a:ext>
            </a:extLst>
          </p:cNvPr>
          <p:cNvSpPr txBox="1"/>
          <p:nvPr/>
        </p:nvSpPr>
        <p:spPr>
          <a:xfrm>
            <a:off x="9241115" y="2431919"/>
            <a:ext cx="1304925" cy="369332"/>
          </a:xfrm>
          <a:prstGeom prst="rect">
            <a:avLst/>
          </a:prstGeom>
          <a:noFill/>
        </p:spPr>
        <p:txBody>
          <a:bodyPr wrap="square" rtlCol="0">
            <a:spAutoFit/>
          </a:bodyPr>
          <a:lstStyle/>
          <a:p>
            <a:r>
              <a:rPr lang="en-CA" dirty="0"/>
              <a:t>31.0%</a:t>
            </a:r>
          </a:p>
        </p:txBody>
      </p:sp>
      <p:sp>
        <p:nvSpPr>
          <p:cNvPr id="8" name="TextBox 7">
            <a:extLst>
              <a:ext uri="{FF2B5EF4-FFF2-40B4-BE49-F238E27FC236}">
                <a16:creationId xmlns:a16="http://schemas.microsoft.com/office/drawing/2014/main" id="{FDAD4B80-CC65-46ED-85C5-CF066F0A6E9A}"/>
              </a:ext>
            </a:extLst>
          </p:cNvPr>
          <p:cNvSpPr txBox="1"/>
          <p:nvPr/>
        </p:nvSpPr>
        <p:spPr>
          <a:xfrm>
            <a:off x="10165335" y="2869676"/>
            <a:ext cx="1304925" cy="369332"/>
          </a:xfrm>
          <a:prstGeom prst="rect">
            <a:avLst/>
          </a:prstGeom>
          <a:noFill/>
        </p:spPr>
        <p:txBody>
          <a:bodyPr wrap="square" rtlCol="0">
            <a:spAutoFit/>
          </a:bodyPr>
          <a:lstStyle/>
          <a:p>
            <a:r>
              <a:rPr lang="en-CA" dirty="0"/>
              <a:t>66.0%</a:t>
            </a:r>
          </a:p>
        </p:txBody>
      </p:sp>
      <p:pic>
        <p:nvPicPr>
          <p:cNvPr id="11" name="Picture 10">
            <a:extLst>
              <a:ext uri="{FF2B5EF4-FFF2-40B4-BE49-F238E27FC236}">
                <a16:creationId xmlns:a16="http://schemas.microsoft.com/office/drawing/2014/main" id="{976E218C-2DE0-4772-856D-9AFE4D36FF52}"/>
              </a:ext>
            </a:extLst>
          </p:cNvPr>
          <p:cNvPicPr>
            <a:picLocks noChangeAspect="1"/>
          </p:cNvPicPr>
          <p:nvPr/>
        </p:nvPicPr>
        <p:blipFill>
          <a:blip r:embed="rId2"/>
          <a:stretch>
            <a:fillRect/>
          </a:stretch>
        </p:blipFill>
        <p:spPr>
          <a:xfrm>
            <a:off x="0" y="0"/>
            <a:ext cx="12192000" cy="1231392"/>
          </a:xfrm>
          <a:prstGeom prst="rect">
            <a:avLst/>
          </a:prstGeom>
        </p:spPr>
      </p:pic>
      <p:pic>
        <p:nvPicPr>
          <p:cNvPr id="2" name="Picture 1">
            <a:extLst>
              <a:ext uri="{FF2B5EF4-FFF2-40B4-BE49-F238E27FC236}">
                <a16:creationId xmlns:a16="http://schemas.microsoft.com/office/drawing/2014/main" id="{60DFCF7D-E4E7-4D16-AFD5-5A70049EA3D6}"/>
              </a:ext>
            </a:extLst>
          </p:cNvPr>
          <p:cNvPicPr>
            <a:picLocks noChangeAspect="1"/>
          </p:cNvPicPr>
          <p:nvPr/>
        </p:nvPicPr>
        <p:blipFill>
          <a:blip r:embed="rId3"/>
          <a:stretch>
            <a:fillRect/>
          </a:stretch>
        </p:blipFill>
        <p:spPr>
          <a:xfrm>
            <a:off x="7735438" y="2336899"/>
            <a:ext cx="4456562" cy="4237087"/>
          </a:xfrm>
          <a:prstGeom prst="rect">
            <a:avLst/>
          </a:prstGeom>
        </p:spPr>
      </p:pic>
      <p:sp>
        <p:nvSpPr>
          <p:cNvPr id="15" name="TextBox 14">
            <a:extLst>
              <a:ext uri="{FF2B5EF4-FFF2-40B4-BE49-F238E27FC236}">
                <a16:creationId xmlns:a16="http://schemas.microsoft.com/office/drawing/2014/main" id="{C7B4E5EF-E902-42FA-A26F-4B98BA720B05}"/>
              </a:ext>
            </a:extLst>
          </p:cNvPr>
          <p:cNvSpPr txBox="1"/>
          <p:nvPr/>
        </p:nvSpPr>
        <p:spPr>
          <a:xfrm>
            <a:off x="8009107" y="1462050"/>
            <a:ext cx="4182893" cy="923330"/>
          </a:xfrm>
          <a:prstGeom prst="rect">
            <a:avLst/>
          </a:prstGeom>
          <a:noFill/>
        </p:spPr>
        <p:txBody>
          <a:bodyPr wrap="square" rtlCol="0">
            <a:spAutoFit/>
          </a:bodyPr>
          <a:lstStyle/>
          <a:p>
            <a:r>
              <a:rPr lang="en-US" dirty="0"/>
              <a:t>South Atlantic albacore Kobe plot with Stock status trajectories of B/BMSY and F/FMSY over time (1956-2018).</a:t>
            </a:r>
          </a:p>
        </p:txBody>
      </p:sp>
      <p:sp>
        <p:nvSpPr>
          <p:cNvPr id="5" name="Rectangle 2">
            <a:extLst>
              <a:ext uri="{FF2B5EF4-FFF2-40B4-BE49-F238E27FC236}">
                <a16:creationId xmlns:a16="http://schemas.microsoft.com/office/drawing/2014/main" id="{8A0F478E-504F-CBCA-44E6-3FA99E20E54F}"/>
              </a:ext>
            </a:extLst>
          </p:cNvPr>
          <p:cNvSpPr/>
          <p:nvPr/>
        </p:nvSpPr>
        <p:spPr>
          <a:xfrm>
            <a:off x="263353" y="1990725"/>
            <a:ext cx="2159006" cy="1938992"/>
          </a:xfrm>
          <a:prstGeom prst="rect">
            <a:avLst/>
          </a:prstGeom>
          <a:solidFill>
            <a:schemeClr val="bg1">
              <a:lumMod val="85000"/>
            </a:schemeClr>
          </a:solidFill>
        </p:spPr>
        <p:txBody>
          <a:bodyPr wrap="square">
            <a:spAutoFit/>
          </a:bodyPr>
          <a:lstStyle/>
          <a:p>
            <a:pPr lvl="0"/>
            <a:r>
              <a:rPr lang="en-US" sz="2000" dirty="0">
                <a:solidFill>
                  <a:prstClr val="black"/>
                </a:solidFill>
              </a:rPr>
              <a:t>The South Atlantic albacore stock is </a:t>
            </a:r>
            <a:r>
              <a:rPr lang="en-US" sz="2000" b="1" dirty="0">
                <a:solidFill>
                  <a:prstClr val="black"/>
                </a:solidFill>
              </a:rPr>
              <a:t>not overfished </a:t>
            </a:r>
            <a:r>
              <a:rPr lang="en-US" sz="2000" dirty="0">
                <a:solidFill>
                  <a:prstClr val="black"/>
                </a:solidFill>
              </a:rPr>
              <a:t>and </a:t>
            </a:r>
            <a:r>
              <a:rPr lang="en-US" sz="2000" b="1" dirty="0">
                <a:solidFill>
                  <a:prstClr val="black"/>
                </a:solidFill>
              </a:rPr>
              <a:t>overfishing is not occurring</a:t>
            </a:r>
            <a:r>
              <a:rPr lang="en-US" sz="2000" dirty="0">
                <a:solidFill>
                  <a:prstClr val="black"/>
                </a:solidFill>
              </a:rPr>
              <a:t> </a:t>
            </a:r>
          </a:p>
          <a:p>
            <a:pPr lvl="0"/>
            <a:endParaRPr lang="en-US" sz="2000" dirty="0">
              <a:solidFill>
                <a:prstClr val="black"/>
              </a:solidFill>
            </a:endParaRPr>
          </a:p>
        </p:txBody>
      </p:sp>
      <p:grpSp>
        <p:nvGrpSpPr>
          <p:cNvPr id="12" name="Grupo 11">
            <a:extLst>
              <a:ext uri="{FF2B5EF4-FFF2-40B4-BE49-F238E27FC236}">
                <a16:creationId xmlns:a16="http://schemas.microsoft.com/office/drawing/2014/main" id="{2599D282-E360-0393-DD11-03ED7AB61BB7}"/>
              </a:ext>
            </a:extLst>
          </p:cNvPr>
          <p:cNvGrpSpPr/>
          <p:nvPr/>
        </p:nvGrpSpPr>
        <p:grpSpPr>
          <a:xfrm>
            <a:off x="2791326" y="1299411"/>
            <a:ext cx="3962400" cy="5317958"/>
            <a:chOff x="6929893" y="1900051"/>
            <a:chExt cx="2225997" cy="4272150"/>
          </a:xfrm>
        </p:grpSpPr>
        <p:pic>
          <p:nvPicPr>
            <p:cNvPr id="16" name="Picture 5">
              <a:extLst>
                <a:ext uri="{FF2B5EF4-FFF2-40B4-BE49-F238E27FC236}">
                  <a16:creationId xmlns:a16="http://schemas.microsoft.com/office/drawing/2014/main" id="{58445398-13FF-4273-D7E6-45E2BF69DDAA}"/>
                </a:ext>
              </a:extLst>
            </p:cNvPr>
            <p:cNvPicPr>
              <a:picLocks noChangeAspect="1"/>
            </p:cNvPicPr>
            <p:nvPr/>
          </p:nvPicPr>
          <p:blipFill rotWithShape="1">
            <a:blip r:embed="rId4"/>
            <a:srcRect l="2571" t="3869" r="76569" b="13297"/>
            <a:stretch/>
          </p:blipFill>
          <p:spPr>
            <a:xfrm>
              <a:off x="6929893" y="1900051"/>
              <a:ext cx="1057246" cy="4272150"/>
            </a:xfrm>
            <a:prstGeom prst="rect">
              <a:avLst/>
            </a:prstGeom>
          </p:spPr>
        </p:pic>
        <p:pic>
          <p:nvPicPr>
            <p:cNvPr id="17" name="Picture 5">
              <a:extLst>
                <a:ext uri="{FF2B5EF4-FFF2-40B4-BE49-F238E27FC236}">
                  <a16:creationId xmlns:a16="http://schemas.microsoft.com/office/drawing/2014/main" id="{136504B9-26DA-9875-B60C-E54E1ED0AAFB}"/>
                </a:ext>
              </a:extLst>
            </p:cNvPr>
            <p:cNvPicPr>
              <a:picLocks noChangeAspect="1"/>
            </p:cNvPicPr>
            <p:nvPr/>
          </p:nvPicPr>
          <p:blipFill rotWithShape="1">
            <a:blip r:embed="rId4"/>
            <a:srcRect l="48061" t="3869" r="28508" b="13297"/>
            <a:stretch/>
          </p:blipFill>
          <p:spPr>
            <a:xfrm>
              <a:off x="7968356" y="1900052"/>
              <a:ext cx="1187534" cy="4272149"/>
            </a:xfrm>
            <a:prstGeom prst="rect">
              <a:avLst/>
            </a:prstGeom>
          </p:spPr>
        </p:pic>
      </p:grpSp>
      <p:sp>
        <p:nvSpPr>
          <p:cNvPr id="18" name="Title 1">
            <a:extLst>
              <a:ext uri="{FF2B5EF4-FFF2-40B4-BE49-F238E27FC236}">
                <a16:creationId xmlns:a16="http://schemas.microsoft.com/office/drawing/2014/main" id="{59BCCED7-5C9E-6B3E-E8B2-943F64890192}"/>
              </a:ext>
            </a:extLst>
          </p:cNvPr>
          <p:cNvSpPr txBox="1">
            <a:spLocks/>
          </p:cNvSpPr>
          <p:nvPr/>
        </p:nvSpPr>
        <p:spPr>
          <a:xfrm>
            <a:off x="0" y="1126874"/>
            <a:ext cx="2696076" cy="687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t>Stock status:</a:t>
            </a:r>
          </a:p>
        </p:txBody>
      </p:sp>
      <p:sp>
        <p:nvSpPr>
          <p:cNvPr id="3" name="TextBox 9">
            <a:extLst>
              <a:ext uri="{FF2B5EF4-FFF2-40B4-BE49-F238E27FC236}">
                <a16:creationId xmlns:a16="http://schemas.microsoft.com/office/drawing/2014/main" id="{5CF390C5-43F2-E566-11BD-3897D524BA34}"/>
              </a:ext>
            </a:extLst>
          </p:cNvPr>
          <p:cNvSpPr txBox="1"/>
          <p:nvPr/>
        </p:nvSpPr>
        <p:spPr>
          <a:xfrm>
            <a:off x="6439060" y="297784"/>
            <a:ext cx="3409950" cy="461665"/>
          </a:xfrm>
          <a:prstGeom prst="rect">
            <a:avLst/>
          </a:prstGeom>
          <a:noFill/>
        </p:spPr>
        <p:txBody>
          <a:bodyPr wrap="square" rtlCol="0">
            <a:spAutoFit/>
          </a:bodyPr>
          <a:lstStyle/>
          <a:p>
            <a:r>
              <a:rPr lang="en-CA" sz="2400" dirty="0">
                <a:solidFill>
                  <a:schemeClr val="bg1"/>
                </a:solidFill>
              </a:rPr>
              <a:t>South Atlantic  Albacore</a:t>
            </a:r>
          </a:p>
        </p:txBody>
      </p:sp>
      <p:pic>
        <p:nvPicPr>
          <p:cNvPr id="4" name="Picture 3">
            <a:extLst>
              <a:ext uri="{FF2B5EF4-FFF2-40B4-BE49-F238E27FC236}">
                <a16:creationId xmlns:a16="http://schemas.microsoft.com/office/drawing/2014/main" id="{963C8618-0AD1-B528-2C45-612FA9F512C7}"/>
              </a:ext>
            </a:extLst>
          </p:cNvPr>
          <p:cNvPicPr>
            <a:picLocks noChangeAspect="1"/>
          </p:cNvPicPr>
          <p:nvPr/>
        </p:nvPicPr>
        <p:blipFill>
          <a:blip r:embed="rId4"/>
          <a:stretch>
            <a:fillRect/>
          </a:stretch>
        </p:blipFill>
        <p:spPr>
          <a:xfrm>
            <a:off x="2660740" y="1427810"/>
            <a:ext cx="5068141" cy="5157474"/>
          </a:xfrm>
          <a:prstGeom prst="rect">
            <a:avLst/>
          </a:prstGeom>
        </p:spPr>
      </p:pic>
    </p:spTree>
    <p:extLst>
      <p:ext uri="{BB962C8B-B14F-4D97-AF65-F5344CB8AC3E}">
        <p14:creationId xmlns:p14="http://schemas.microsoft.com/office/powerpoint/2010/main" val="204117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6E218C-2DE0-4772-856D-9AFE4D36FF52}"/>
              </a:ext>
            </a:extLst>
          </p:cNvPr>
          <p:cNvPicPr>
            <a:picLocks noChangeAspect="1"/>
          </p:cNvPicPr>
          <p:nvPr/>
        </p:nvPicPr>
        <p:blipFill>
          <a:blip r:embed="rId2"/>
          <a:stretch>
            <a:fillRect/>
          </a:stretch>
        </p:blipFill>
        <p:spPr>
          <a:xfrm>
            <a:off x="0" y="0"/>
            <a:ext cx="12192000" cy="1231392"/>
          </a:xfrm>
          <a:prstGeom prst="rect">
            <a:avLst/>
          </a:prstGeom>
        </p:spPr>
      </p:pic>
      <p:pic>
        <p:nvPicPr>
          <p:cNvPr id="13" name="Picture 12">
            <a:extLst>
              <a:ext uri="{FF2B5EF4-FFF2-40B4-BE49-F238E27FC236}">
                <a16:creationId xmlns:a16="http://schemas.microsoft.com/office/drawing/2014/main" id="{29F6B7CE-376D-46B1-9DAC-48CF5DC6DF83}"/>
              </a:ext>
            </a:extLst>
          </p:cNvPr>
          <p:cNvPicPr>
            <a:picLocks noChangeAspect="1"/>
          </p:cNvPicPr>
          <p:nvPr/>
        </p:nvPicPr>
        <p:blipFill>
          <a:blip r:embed="rId3"/>
          <a:stretch>
            <a:fillRect/>
          </a:stretch>
        </p:blipFill>
        <p:spPr>
          <a:xfrm>
            <a:off x="4913915" y="1912790"/>
            <a:ext cx="6926094" cy="4240754"/>
          </a:xfrm>
          <a:prstGeom prst="rect">
            <a:avLst/>
          </a:prstGeom>
        </p:spPr>
      </p:pic>
      <p:sp>
        <p:nvSpPr>
          <p:cNvPr id="14" name="TextBox 13">
            <a:extLst>
              <a:ext uri="{FF2B5EF4-FFF2-40B4-BE49-F238E27FC236}">
                <a16:creationId xmlns:a16="http://schemas.microsoft.com/office/drawing/2014/main" id="{8A021909-D4E9-4794-BA3B-F490931C991B}"/>
              </a:ext>
            </a:extLst>
          </p:cNvPr>
          <p:cNvSpPr txBox="1"/>
          <p:nvPr/>
        </p:nvSpPr>
        <p:spPr>
          <a:xfrm>
            <a:off x="206665" y="2408164"/>
            <a:ext cx="4614717"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Catches consistent with current TAC (24,000 t) showed a 98% probability of being in the green quadrant of the Kobe plot by 2033.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Projections at a level consistent with MSY (27,264 t) showed that probabilities of being in the green quadrant of the Kobe plot would remain very high (90%) by 2033. </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19145BDA-4800-1155-9E1D-FBCEE4D383E0}"/>
              </a:ext>
            </a:extLst>
          </p:cNvPr>
          <p:cNvSpPr/>
          <p:nvPr/>
        </p:nvSpPr>
        <p:spPr>
          <a:xfrm>
            <a:off x="5091411" y="3985667"/>
            <a:ext cx="6713602" cy="2181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BA5A80D-8EC6-4F48-BF30-4AB96A27DD5A}"/>
              </a:ext>
            </a:extLst>
          </p:cNvPr>
          <p:cNvSpPr txBox="1">
            <a:spLocks/>
          </p:cNvSpPr>
          <p:nvPr/>
        </p:nvSpPr>
        <p:spPr>
          <a:xfrm>
            <a:off x="704850" y="1303338"/>
            <a:ext cx="8652906" cy="687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Calibri Light" panose="020F0302020204030204"/>
                <a:ea typeface="+mj-ea"/>
                <a:cs typeface="+mj-cs"/>
              </a:rPr>
              <a:t>Outlook and Management Recommendations</a:t>
            </a:r>
          </a:p>
        </p:txBody>
      </p:sp>
      <p:sp>
        <p:nvSpPr>
          <p:cNvPr id="2" name="TextBox 9">
            <a:extLst>
              <a:ext uri="{FF2B5EF4-FFF2-40B4-BE49-F238E27FC236}">
                <a16:creationId xmlns:a16="http://schemas.microsoft.com/office/drawing/2014/main" id="{68BBD9E1-06AE-2F2B-F9B0-89F481DBE144}"/>
              </a:ext>
            </a:extLst>
          </p:cNvPr>
          <p:cNvSpPr txBox="1"/>
          <p:nvPr/>
        </p:nvSpPr>
        <p:spPr>
          <a:xfrm>
            <a:off x="6439060" y="297784"/>
            <a:ext cx="34099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white"/>
                </a:solidFill>
                <a:effectLst/>
                <a:uLnTx/>
                <a:uFillTx/>
                <a:latin typeface="Calibri" panose="020F0502020204030204"/>
                <a:ea typeface="+mn-ea"/>
                <a:cs typeface="+mn-cs"/>
              </a:rPr>
              <a:t>South Atlantic  Albacore</a:t>
            </a:r>
          </a:p>
        </p:txBody>
      </p:sp>
    </p:spTree>
    <p:extLst>
      <p:ext uri="{BB962C8B-B14F-4D97-AF65-F5344CB8AC3E}">
        <p14:creationId xmlns:p14="http://schemas.microsoft.com/office/powerpoint/2010/main" val="397504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A6A-FD25-419C-B424-3CF8D586CB60}"/>
              </a:ext>
            </a:extLst>
          </p:cNvPr>
          <p:cNvSpPr>
            <a:spLocks noGrp="1"/>
          </p:cNvSpPr>
          <p:nvPr>
            <p:ph type="title"/>
          </p:nvPr>
        </p:nvSpPr>
        <p:spPr/>
        <p:txBody>
          <a:bodyPr/>
          <a:lstStyle/>
          <a:p>
            <a:endParaRPr lang="en-CA"/>
          </a:p>
        </p:txBody>
      </p:sp>
      <p:sp>
        <p:nvSpPr>
          <p:cNvPr id="4" name="Rectangle 3">
            <a:extLst>
              <a:ext uri="{FF2B5EF4-FFF2-40B4-BE49-F238E27FC236}">
                <a16:creationId xmlns:a16="http://schemas.microsoft.com/office/drawing/2014/main" id="{5B05126D-1E99-4432-9427-D0C824DB35B9}"/>
              </a:ext>
            </a:extLst>
          </p:cNvPr>
          <p:cNvSpPr/>
          <p:nvPr/>
        </p:nvSpPr>
        <p:spPr>
          <a:xfrm>
            <a:off x="466509" y="2011375"/>
            <a:ext cx="11477625" cy="4431983"/>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entury Gothic" panose="020B0502020202020204"/>
              </a:rPr>
              <a:t>South Atlantic Stock Proposed Work Plan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Common Workplan for all ALB stocks: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To continue research activities for all the stocks within the Albacore Year program (ALBYP) with a focus on: biology and ecology, monitoring stock status, and management strategy evaluation.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Two albacore intersessional meetings are envisaged (5 days 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South Atlantic Stock Workplan: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Continue activities on reproductive biology (including aging of analyzed individuals, using spines) and electronic tagging.</a:t>
            </a:r>
          </a:p>
          <a:p>
            <a:pPr marL="342900" marR="0" lvl="0" indent="-342900" defTabSz="914400" eaLnBrk="1" fontAlgn="auto" latinLnBrk="0" hangingPunct="1">
              <a:lnSpc>
                <a:spcPct val="100000"/>
              </a:lnSpc>
              <a:spcBef>
                <a:spcPts val="0"/>
              </a:spcBef>
              <a:spcAft>
                <a:spcPts val="0"/>
              </a:spcAft>
              <a:buClrTx/>
              <a:buSzTx/>
              <a:buFontTx/>
              <a:buChar char="-"/>
              <a:tabLst/>
              <a:defRPr/>
            </a:pPr>
            <a:endParaRPr kumimoji="0" lang="en-US" sz="2000" b="0" i="0" u="none" strike="noStrike" kern="0" cap="none" spc="0" normalizeH="0" baseline="0" noProof="0" dirty="0">
              <a:ln>
                <a:noFill/>
              </a:ln>
              <a:solidFill>
                <a:prstClr val="black"/>
              </a:solidFill>
              <a:effectLst/>
              <a:uLnTx/>
              <a:uFillTx/>
              <a:latin typeface="Century Gothic" panose="020B0502020202020204"/>
            </a:endParaRPr>
          </a:p>
        </p:txBody>
      </p:sp>
      <p:pic>
        <p:nvPicPr>
          <p:cNvPr id="5" name="Picture 4">
            <a:extLst>
              <a:ext uri="{FF2B5EF4-FFF2-40B4-BE49-F238E27FC236}">
                <a16:creationId xmlns:a16="http://schemas.microsoft.com/office/drawing/2014/main" id="{41CD990E-05CE-456D-8C6E-E1EB8FC0A93C}"/>
              </a:ext>
            </a:extLst>
          </p:cNvPr>
          <p:cNvPicPr>
            <a:picLocks noChangeAspect="1"/>
          </p:cNvPicPr>
          <p:nvPr/>
        </p:nvPicPr>
        <p:blipFill>
          <a:blip r:embed="rId2"/>
          <a:stretch>
            <a:fillRect/>
          </a:stretch>
        </p:blipFill>
        <p:spPr>
          <a:xfrm>
            <a:off x="0" y="0"/>
            <a:ext cx="12192000" cy="1654803"/>
          </a:xfrm>
          <a:prstGeom prst="rect">
            <a:avLst/>
          </a:prstGeom>
        </p:spPr>
      </p:pic>
      <p:sp>
        <p:nvSpPr>
          <p:cNvPr id="6" name="Rectangle 5">
            <a:extLst>
              <a:ext uri="{FF2B5EF4-FFF2-40B4-BE49-F238E27FC236}">
                <a16:creationId xmlns:a16="http://schemas.microsoft.com/office/drawing/2014/main" id="{BD60C9C2-A830-4B21-A5C0-E355C3A02344}"/>
              </a:ext>
            </a:extLst>
          </p:cNvPr>
          <p:cNvSpPr/>
          <p:nvPr/>
        </p:nvSpPr>
        <p:spPr>
          <a:xfrm>
            <a:off x="6575819" y="976263"/>
            <a:ext cx="2262158" cy="584775"/>
          </a:xfrm>
          <a:prstGeom prst="rect">
            <a:avLst/>
          </a:prstGeom>
        </p:spPr>
        <p:txBody>
          <a:bodyPr wrap="none">
            <a:spAutoFit/>
          </a:bodyPr>
          <a:lstStyle/>
          <a:p>
            <a:r>
              <a:rPr lang="en-US" sz="3200" b="1" kern="0" dirty="0">
                <a:solidFill>
                  <a:schemeClr val="bg1"/>
                </a:solidFill>
                <a:latin typeface="Century Gothic" panose="020B0502020202020204"/>
              </a:rPr>
              <a:t>Work Plan </a:t>
            </a:r>
            <a:endParaRPr lang="en-CA" sz="3200" dirty="0">
              <a:solidFill>
                <a:schemeClr val="bg1"/>
              </a:solidFill>
            </a:endParaRPr>
          </a:p>
        </p:txBody>
      </p:sp>
    </p:spTree>
    <p:extLst>
      <p:ext uri="{BB962C8B-B14F-4D97-AF65-F5344CB8AC3E}">
        <p14:creationId xmlns:p14="http://schemas.microsoft.com/office/powerpoint/2010/main" val="170325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FA6A-FD25-419C-B424-3CF8D586CB60}"/>
              </a:ext>
            </a:extLst>
          </p:cNvPr>
          <p:cNvSpPr>
            <a:spLocks noGrp="1"/>
          </p:cNvSpPr>
          <p:nvPr>
            <p:ph type="title"/>
          </p:nvPr>
        </p:nvSpPr>
        <p:spPr/>
        <p:txBody>
          <a:bodyPr/>
          <a:lstStyle/>
          <a:p>
            <a:endParaRPr lang="en-CA"/>
          </a:p>
        </p:txBody>
      </p:sp>
      <p:sp>
        <p:nvSpPr>
          <p:cNvPr id="4" name="Rectangle 3">
            <a:extLst>
              <a:ext uri="{FF2B5EF4-FFF2-40B4-BE49-F238E27FC236}">
                <a16:creationId xmlns:a16="http://schemas.microsoft.com/office/drawing/2014/main" id="{5B05126D-1E99-4432-9427-D0C824DB35B9}"/>
              </a:ext>
            </a:extLst>
          </p:cNvPr>
          <p:cNvSpPr/>
          <p:nvPr/>
        </p:nvSpPr>
        <p:spPr>
          <a:xfrm>
            <a:off x="185942" y="1287244"/>
            <a:ext cx="4755028" cy="5570756"/>
          </a:xfrm>
          <a:prstGeom prst="rect">
            <a:avLst/>
          </a:prstGeom>
          <a:solidFill>
            <a:sysClr val="window" lastClr="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entury Gothic" panose="020B0502020202020204"/>
                <a:ea typeface="+mn-ea"/>
                <a:cs typeface="+mn-cs"/>
              </a:rPr>
              <a:t>South Atlantic: (combined with North)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The Committee recommends continued funding of the Albacore Research </a:t>
            </a:r>
            <a:r>
              <a:rPr kumimoji="0" lang="en-US" sz="2400" b="0" i="0" u="none" strike="noStrike" kern="0" cap="none" spc="0" normalizeH="0" baseline="0" noProof="0" dirty="0" err="1">
                <a:ln>
                  <a:noFill/>
                </a:ln>
                <a:solidFill>
                  <a:prstClr val="black"/>
                </a:solidFill>
                <a:effectLst/>
                <a:uLnTx/>
                <a:uFillTx/>
                <a:latin typeface="Calibri" panose="020F0502020204030204"/>
                <a:ea typeface="+mn-ea"/>
                <a:cs typeface="+mn-cs"/>
              </a:rPr>
              <a:t>Programme</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 for North and South Atlantic stocks, as well as to start funding the research for the Mediterranean stock. Of high priority is the continuation of  electronic tagging and reproductive biology studies (with associated aging of samples) in the North and South Atlantic, and to progress on the North Atlantic albacore MSE.</a:t>
            </a:r>
          </a:p>
        </p:txBody>
      </p:sp>
      <p:pic>
        <p:nvPicPr>
          <p:cNvPr id="5" name="Picture 4">
            <a:extLst>
              <a:ext uri="{FF2B5EF4-FFF2-40B4-BE49-F238E27FC236}">
                <a16:creationId xmlns:a16="http://schemas.microsoft.com/office/drawing/2014/main" id="{41CD990E-05CE-456D-8C6E-E1EB8FC0A93C}"/>
              </a:ext>
            </a:extLst>
          </p:cNvPr>
          <p:cNvPicPr>
            <a:picLocks noChangeAspect="1"/>
          </p:cNvPicPr>
          <p:nvPr/>
        </p:nvPicPr>
        <p:blipFill>
          <a:blip r:embed="rId2"/>
          <a:stretch>
            <a:fillRect/>
          </a:stretch>
        </p:blipFill>
        <p:spPr>
          <a:xfrm>
            <a:off x="0" y="1"/>
            <a:ext cx="12192000" cy="1235242"/>
          </a:xfrm>
          <a:prstGeom prst="rect">
            <a:avLst/>
          </a:prstGeom>
        </p:spPr>
      </p:pic>
      <p:sp>
        <p:nvSpPr>
          <p:cNvPr id="6" name="Rectangle 5">
            <a:extLst>
              <a:ext uri="{FF2B5EF4-FFF2-40B4-BE49-F238E27FC236}">
                <a16:creationId xmlns:a16="http://schemas.microsoft.com/office/drawing/2014/main" id="{BD60C9C2-A830-4B21-A5C0-E355C3A02344}"/>
              </a:ext>
            </a:extLst>
          </p:cNvPr>
          <p:cNvSpPr/>
          <p:nvPr/>
        </p:nvSpPr>
        <p:spPr>
          <a:xfrm>
            <a:off x="5253882" y="1402883"/>
            <a:ext cx="69381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entury Gothic" panose="020B0502020202020204"/>
                <a:ea typeface="+mn-ea"/>
                <a:cs typeface="+mn-cs"/>
              </a:rPr>
              <a:t>Recommendations with financial implications</a:t>
            </a:r>
            <a:endParaRPr kumimoji="0" lang="en-CA" sz="2400" b="0" i="0" u="none" strike="noStrike" kern="1200" cap="none" spc="0" normalizeH="0" baseline="0" noProof="0" dirty="0">
              <a:ln>
                <a:noFill/>
              </a:ln>
              <a:effectLst/>
              <a:uLnTx/>
              <a:uFillTx/>
              <a:latin typeface="Calibri" panose="020F0502020204030204"/>
              <a:ea typeface="+mn-ea"/>
              <a:cs typeface="+mn-cs"/>
            </a:endParaRPr>
          </a:p>
        </p:txBody>
      </p:sp>
      <p:pic>
        <p:nvPicPr>
          <p:cNvPr id="3" name="Imagen 5">
            <a:extLst>
              <a:ext uri="{FF2B5EF4-FFF2-40B4-BE49-F238E27FC236}">
                <a16:creationId xmlns:a16="http://schemas.microsoft.com/office/drawing/2014/main" id="{F44B7AD0-C1E3-FA62-7E19-24750AC37925}"/>
              </a:ext>
            </a:extLst>
          </p:cNvPr>
          <p:cNvPicPr>
            <a:picLocks noChangeAspect="1"/>
          </p:cNvPicPr>
          <p:nvPr/>
        </p:nvPicPr>
        <p:blipFill rotWithShape="1">
          <a:blip r:embed="rId3"/>
          <a:srcRect l="9900" r="9857" b="6702"/>
          <a:stretch/>
        </p:blipFill>
        <p:spPr>
          <a:xfrm>
            <a:off x="5344938" y="2455655"/>
            <a:ext cx="6713421" cy="3672429"/>
          </a:xfrm>
          <a:prstGeom prst="rect">
            <a:avLst/>
          </a:prstGeom>
          <a:solidFill>
            <a:schemeClr val="bg1"/>
          </a:solidFill>
        </p:spPr>
      </p:pic>
    </p:spTree>
    <p:extLst>
      <p:ext uri="{BB962C8B-B14F-4D97-AF65-F5344CB8AC3E}">
        <p14:creationId xmlns:p14="http://schemas.microsoft.com/office/powerpoint/2010/main" val="396621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D5B5-3F4E-49D1-9214-10C9B52366D0}"/>
              </a:ext>
            </a:extLst>
          </p:cNvPr>
          <p:cNvSpPr>
            <a:spLocks noGrp="1"/>
          </p:cNvSpPr>
          <p:nvPr>
            <p:ph type="title"/>
          </p:nvPr>
        </p:nvSpPr>
        <p:spPr>
          <a:xfrm>
            <a:off x="4965430" y="629268"/>
            <a:ext cx="6586491" cy="1286160"/>
          </a:xfrm>
        </p:spPr>
        <p:txBody>
          <a:bodyPr anchor="b">
            <a:normAutofit/>
          </a:bodyPr>
          <a:lstStyle/>
          <a:p>
            <a:r>
              <a:rPr lang="en-CA" dirty="0"/>
              <a:t>Southern Bluefin Tuna</a:t>
            </a:r>
          </a:p>
        </p:txBody>
      </p:sp>
      <p:sp>
        <p:nvSpPr>
          <p:cNvPr id="3" name="Content Placeholder 2">
            <a:extLst>
              <a:ext uri="{FF2B5EF4-FFF2-40B4-BE49-F238E27FC236}">
                <a16:creationId xmlns:a16="http://schemas.microsoft.com/office/drawing/2014/main" id="{35779915-9239-4487-B125-BEB85F6B35D5}"/>
              </a:ext>
            </a:extLst>
          </p:cNvPr>
          <p:cNvSpPr>
            <a:spLocks noGrp="1"/>
          </p:cNvSpPr>
          <p:nvPr>
            <p:ph idx="1"/>
          </p:nvPr>
        </p:nvSpPr>
        <p:spPr>
          <a:xfrm>
            <a:off x="4954921" y="2690648"/>
            <a:ext cx="6586489" cy="3785419"/>
          </a:xfrm>
        </p:spPr>
        <p:txBody>
          <a:bodyPr>
            <a:normAutofit/>
          </a:bodyPr>
          <a:lstStyle/>
          <a:p>
            <a:endParaRPr lang="en-CA" sz="2000" dirty="0"/>
          </a:p>
          <a:p>
            <a:r>
              <a:rPr lang="en-US" sz="2000" dirty="0"/>
              <a:t>The Commission for the Conservation of Southern Bluefin Tuna (CCSBT) is charged with assessing the status of southern bluefin tuna. Each year the SCRS reviews the CCSBT report in order to remain up to date on southern bluefin tuna research and the stock assessments carried out. The reports are available from the CCSBT.</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CAEC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08C9B5C-4D67-4B8F-A064-7526E3FCEF1E}"/>
              </a:ext>
            </a:extLst>
          </p:cNvPr>
          <p:cNvPicPr>
            <a:picLocks noChangeAspect="1"/>
          </p:cNvPicPr>
          <p:nvPr/>
        </p:nvPicPr>
        <p:blipFill rotWithShape="1">
          <a:blip r:embed="rId2"/>
          <a:srcRect l="5949" t="2443" r="30790"/>
          <a:stretch/>
        </p:blipFill>
        <p:spPr>
          <a:xfrm>
            <a:off x="0" y="0"/>
            <a:ext cx="4646413" cy="6887748"/>
          </a:xfrm>
          <a:prstGeom prst="rect">
            <a:avLst/>
          </a:prstGeom>
        </p:spPr>
      </p:pic>
    </p:spTree>
    <p:extLst>
      <p:ext uri="{BB962C8B-B14F-4D97-AF65-F5344CB8AC3E}">
        <p14:creationId xmlns:p14="http://schemas.microsoft.com/office/powerpoint/2010/main" val="43976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3283EC3-F753-4877-8DAF-78EFD9ED93B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Southern Bluefin Tuna – Fishery Indicators</a:t>
            </a:r>
          </a:p>
        </p:txBody>
      </p:sp>
      <p:sp>
        <p:nvSpPr>
          <p:cNvPr id="5" name="TextBox 4">
            <a:extLst>
              <a:ext uri="{FF2B5EF4-FFF2-40B4-BE49-F238E27FC236}">
                <a16:creationId xmlns:a16="http://schemas.microsoft.com/office/drawing/2014/main" id="{2A91A75D-EB69-4772-A7F9-9AE80D96959A}"/>
              </a:ext>
            </a:extLst>
          </p:cNvPr>
          <p:cNvSpPr txBox="1"/>
          <p:nvPr/>
        </p:nvSpPr>
        <p:spPr>
          <a:xfrm>
            <a:off x="1424904" y="2494450"/>
            <a:ext cx="4053545"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Annual reported catches by country for the period 1952-2021.</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Catches decreased rapidly in the late 1980’s then continued to slowly decline until about 2010. </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Catches have generally increased since 2010 to 16,824 in 2021.</a:t>
            </a:r>
          </a:p>
        </p:txBody>
      </p:sp>
      <p:pic>
        <p:nvPicPr>
          <p:cNvPr id="6" name="Picture 5">
            <a:extLst>
              <a:ext uri="{FF2B5EF4-FFF2-40B4-BE49-F238E27FC236}">
                <a16:creationId xmlns:a16="http://schemas.microsoft.com/office/drawing/2014/main" id="{53C1D3F2-8650-1E32-3103-65B926A7D7BA}"/>
              </a:ext>
            </a:extLst>
          </p:cNvPr>
          <p:cNvPicPr>
            <a:picLocks noChangeAspect="1"/>
          </p:cNvPicPr>
          <p:nvPr/>
        </p:nvPicPr>
        <p:blipFill rotWithShape="1">
          <a:blip r:embed="rId2"/>
          <a:srcRect l="24441" t="31059" r="31618" b="25961"/>
          <a:stretch/>
        </p:blipFill>
        <p:spPr>
          <a:xfrm>
            <a:off x="5712309" y="2345167"/>
            <a:ext cx="5885219" cy="3238052"/>
          </a:xfrm>
          <a:prstGeom prst="rect">
            <a:avLst/>
          </a:prstGeom>
        </p:spPr>
      </p:pic>
      <p:sp>
        <p:nvSpPr>
          <p:cNvPr id="7" name="TextBox 6">
            <a:extLst>
              <a:ext uri="{FF2B5EF4-FFF2-40B4-BE49-F238E27FC236}">
                <a16:creationId xmlns:a16="http://schemas.microsoft.com/office/drawing/2014/main" id="{F774823C-2705-7514-3D07-489843C12B20}"/>
              </a:ext>
            </a:extLst>
          </p:cNvPr>
          <p:cNvSpPr txBox="1"/>
          <p:nvPr/>
        </p:nvSpPr>
        <p:spPr>
          <a:xfrm>
            <a:off x="5852046" y="5587568"/>
            <a:ext cx="6002767" cy="1200329"/>
          </a:xfrm>
          <a:prstGeom prst="rect">
            <a:avLst/>
          </a:prstGeom>
          <a:noFill/>
        </p:spPr>
        <p:txBody>
          <a:bodyPr wrap="square" rtlCol="0">
            <a:spAutoFit/>
          </a:bodyPr>
          <a:lstStyle/>
          <a:p>
            <a:r>
              <a:rPr lang="en-US"/>
              <a:t>Figure 3: Reported southern bluefin tuna catches by flag, 1952 to 2021. Note: a 2006 review of SBT data indicated that catches over the preceding 10 to 20 years may have been substantially under-reported. </a:t>
            </a:r>
            <a:endParaRPr lang="en-US" dirty="0"/>
          </a:p>
        </p:txBody>
      </p:sp>
    </p:spTree>
    <p:extLst>
      <p:ext uri="{BB962C8B-B14F-4D97-AF65-F5344CB8AC3E}">
        <p14:creationId xmlns:p14="http://schemas.microsoft.com/office/powerpoint/2010/main" val="110441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10224</TotalTime>
  <Words>727</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Southern Temperate Tunas</vt:lpstr>
      <vt:lpstr>Fishery Indicators:</vt:lpstr>
      <vt:lpstr>Fishery Indicators:</vt:lpstr>
      <vt:lpstr>PowerPoint Presentation</vt:lpstr>
      <vt:lpstr>PowerPoint Presentation</vt:lpstr>
      <vt:lpstr>PowerPoint Presentation</vt:lpstr>
      <vt:lpstr>PowerPoint Presentation</vt:lpstr>
      <vt:lpstr>Southern Bluefin Tuna</vt:lpstr>
      <vt:lpstr>Southern Bluefin Tuna – Fishery Indicators</vt:lpstr>
      <vt:lpstr>PowerPoint Presentation</vt:lpstr>
      <vt:lpstr>Southern Bluefin Tuna - Stock Status No change since Last year’s (2021)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Temperate Tunas</dc:title>
  <dc:creator>Gary Melvin</dc:creator>
  <cp:lastModifiedBy>Carlos Palma</cp:lastModifiedBy>
  <cp:revision>24</cp:revision>
  <dcterms:created xsi:type="dcterms:W3CDTF">2019-11-07T18:18:48Z</dcterms:created>
  <dcterms:modified xsi:type="dcterms:W3CDTF">2022-11-16T15:56:59Z</dcterms:modified>
</cp:coreProperties>
</file>