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1" r:id="rId2"/>
    <p:sldMasterId id="2147483714" r:id="rId3"/>
  </p:sldMasterIdLst>
  <p:notesMasterIdLst>
    <p:notesMasterId r:id="rId60"/>
  </p:notesMasterIdLst>
  <p:sldIdLst>
    <p:sldId id="257" r:id="rId4"/>
    <p:sldId id="258" r:id="rId5"/>
    <p:sldId id="261" r:id="rId6"/>
    <p:sldId id="674" r:id="rId7"/>
    <p:sldId id="264" r:id="rId8"/>
    <p:sldId id="675" r:id="rId9"/>
    <p:sldId id="669" r:id="rId10"/>
    <p:sldId id="667" r:id="rId11"/>
    <p:sldId id="668" r:id="rId12"/>
    <p:sldId id="676" r:id="rId13"/>
    <p:sldId id="677" r:id="rId14"/>
    <p:sldId id="678" r:id="rId15"/>
    <p:sldId id="680" r:id="rId16"/>
    <p:sldId id="301" r:id="rId17"/>
    <p:sldId id="623" r:id="rId18"/>
    <p:sldId id="622" r:id="rId19"/>
    <p:sldId id="277" r:id="rId20"/>
    <p:sldId id="279" r:id="rId21"/>
    <p:sldId id="280" r:id="rId22"/>
    <p:sldId id="625" r:id="rId23"/>
    <p:sldId id="627" r:id="rId24"/>
    <p:sldId id="626" r:id="rId25"/>
    <p:sldId id="284" r:id="rId26"/>
    <p:sldId id="647" r:id="rId27"/>
    <p:sldId id="287" r:id="rId28"/>
    <p:sldId id="310" r:id="rId29"/>
    <p:sldId id="291" r:id="rId30"/>
    <p:sldId id="648" r:id="rId31"/>
    <p:sldId id="649" r:id="rId32"/>
    <p:sldId id="650" r:id="rId33"/>
    <p:sldId id="651" r:id="rId34"/>
    <p:sldId id="652" r:id="rId35"/>
    <p:sldId id="653" r:id="rId36"/>
    <p:sldId id="633" r:id="rId37"/>
    <p:sldId id="654" r:id="rId38"/>
    <p:sldId id="655" r:id="rId39"/>
    <p:sldId id="656" r:id="rId40"/>
    <p:sldId id="657" r:id="rId41"/>
    <p:sldId id="658" r:id="rId42"/>
    <p:sldId id="681" r:id="rId43"/>
    <p:sldId id="634" r:id="rId44"/>
    <p:sldId id="635" r:id="rId45"/>
    <p:sldId id="636" r:id="rId46"/>
    <p:sldId id="637" r:id="rId47"/>
    <p:sldId id="290" r:id="rId48"/>
    <p:sldId id="292" r:id="rId49"/>
    <p:sldId id="638" r:id="rId50"/>
    <p:sldId id="639" r:id="rId51"/>
    <p:sldId id="640" r:id="rId52"/>
    <p:sldId id="641" r:id="rId53"/>
    <p:sldId id="642" r:id="rId54"/>
    <p:sldId id="643" r:id="rId55"/>
    <p:sldId id="644" r:id="rId56"/>
    <p:sldId id="645" r:id="rId57"/>
    <p:sldId id="340" r:id="rId58"/>
    <p:sldId id="64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00" d="100"/>
          <a:sy n="100" d="100"/>
        </p:scale>
        <p:origin x="180" y="1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97AD5-EE87-4940-BAF7-42AC9BDA63ED}" type="datetimeFigureOut">
              <a:rPr lang="en-CA" smtClean="0"/>
              <a:t>2022-11-16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F0248-4CD0-473E-A6D8-A0882F28E12F}" type="slidenum">
              <a:rPr lang="en-CA" smtClean="0"/>
              <a:t>‹#›</a:t>
            </a:fld>
            <a:endParaRPr lang="en-CA"/>
          </a:p>
        </p:txBody>
      </p:sp>
    </p:spTree>
    <p:extLst>
      <p:ext uri="{BB962C8B-B14F-4D97-AF65-F5344CB8AC3E}">
        <p14:creationId xmlns:p14="http://schemas.microsoft.com/office/powerpoint/2010/main" val="245330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0" name="Google Shape;90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F0248-4CD0-473E-A6D8-A0882F28E12F}" type="slidenum">
              <a:rPr lang="en-CA" smtClean="0"/>
              <a:t>28</a:t>
            </a:fld>
            <a:endParaRPr lang="en-CA"/>
          </a:p>
        </p:txBody>
      </p:sp>
    </p:spTree>
    <p:extLst>
      <p:ext uri="{BB962C8B-B14F-4D97-AF65-F5344CB8AC3E}">
        <p14:creationId xmlns:p14="http://schemas.microsoft.com/office/powerpoint/2010/main" val="412877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F0248-4CD0-473E-A6D8-A0882F28E12F}" type="slidenum">
              <a:rPr lang="en-CA" smtClean="0"/>
              <a:t>37</a:t>
            </a:fld>
            <a:endParaRPr lang="en-CA"/>
          </a:p>
        </p:txBody>
      </p:sp>
    </p:spTree>
    <p:extLst>
      <p:ext uri="{BB962C8B-B14F-4D97-AF65-F5344CB8AC3E}">
        <p14:creationId xmlns:p14="http://schemas.microsoft.com/office/powerpoint/2010/main" val="3891463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357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4916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9083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4327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7748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9337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2947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7019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Basic text">
  <p:cSld name="Title and Basic tex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
          <p:cNvSpPr txBox="1">
            <a:spLocks noGrp="1"/>
          </p:cNvSpPr>
          <p:nvPr>
            <p:ph type="body" idx="1"/>
          </p:nvPr>
        </p:nvSpPr>
        <p:spPr>
          <a:xfrm>
            <a:off x="799492" y="1641662"/>
            <a:ext cx="10516721" cy="44011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29438" algn="l">
              <a:lnSpc>
                <a:spcPct val="90000"/>
              </a:lnSpc>
              <a:spcBef>
                <a:spcPts val="500"/>
              </a:spcBef>
              <a:spcAft>
                <a:spcPts val="0"/>
              </a:spcAft>
              <a:buClr>
                <a:schemeClr val="dk1"/>
              </a:buClr>
              <a:buSzPts val="1588"/>
              <a:buChar char="•"/>
              <a:defRPr sz="1588"/>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69687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0938600-EF06-4995-ACC4-9D4C9248ECEE}" type="datetime5">
              <a:rPr lang="en-US" smtClean="0"/>
              <a:t>16-Nov-22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lvl1pPr>
              <a:defRPr sz="1000"/>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354155125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lvl1pPr>
              <a:defRPr sz="1000">
                <a:latin typeface="Cambria" panose="02040503050406030204" pitchFamily="18" charset="0"/>
              </a:defRPr>
            </a:lvl1pPr>
          </a:lstStyle>
          <a:p>
            <a:fld id="{A45F6806-AE6D-4930-922B-FC00F3E86430}" type="datetime5">
              <a:rPr lang="en-US" smtClean="0"/>
              <a:pPr/>
              <a:t>16-Nov-22</a:t>
            </a:fld>
            <a:endParaRPr lang="en-US" dirty="0"/>
          </a:p>
        </p:txBody>
      </p:sp>
      <p:sp>
        <p:nvSpPr>
          <p:cNvPr id="5" name="Footer Placeholder 4"/>
          <p:cNvSpPr>
            <a:spLocks noGrp="1"/>
          </p:cNvSpPr>
          <p:nvPr>
            <p:ph type="ftr" sz="quarter" idx="11"/>
          </p:nvPr>
        </p:nvSpPr>
        <p:spPr/>
        <p:txBody>
          <a:bodyPr/>
          <a:lstStyle>
            <a:lvl1pPr algn="ctr">
              <a:defRPr sz="10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000">
                <a:latin typeface="Cambria" panose="02040503050406030204" pitchFamily="18" charset="0"/>
              </a:defRPr>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3251376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6659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416532-4B2A-4525-BA66-46DDC5C352BB}"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64095343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CBE10A-1C45-4608-A4B0-275E30E3D311}"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114836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CAB6A19-244B-41EE-AF9C-C754179D8908}" type="datetime5">
              <a:rPr lang="en-US" smtClean="0"/>
              <a:t>16-Nov-22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885160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0C28440-8B96-476C-BF7D-E1BCDBD4B853}" type="datetime5">
              <a:rPr lang="en-US" smtClean="0"/>
              <a:t>16-Nov-22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11690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6B05-7AAD-4E24-9035-9E36F100626D}" type="datetime5">
              <a:rPr lang="en-US" smtClean="0"/>
              <a:t>16-Nov-22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93412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BEDD71-A13B-4D0D-8C47-267DC02C0E9A}"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780236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B7DD46C-6A30-45E1-BA1D-480D975DB778}"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DE50DEB3-00C6-4B15-95D3-20297EEC9831}"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1453245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DDF314-7C07-4063-A3F3-6E307C8A9D61}"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11312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61348EB-3D6B-4674-8397-B3052B241E25}"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488904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E818-7F37-41AA-9657-8B076724D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3F44786-27E4-41CF-BE46-910A63751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2058071-B11D-40A1-B9D3-D6113834573D}"/>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5" name="Footer Placeholder 4">
            <a:extLst>
              <a:ext uri="{FF2B5EF4-FFF2-40B4-BE49-F238E27FC236}">
                <a16:creationId xmlns:a16="http://schemas.microsoft.com/office/drawing/2014/main" id="{C7DBC692-5FE2-43BA-AC7D-17C1819360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2C45155-BD17-4AAF-8410-F8B84C28B221}"/>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429052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225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A0C12-69EA-4E6B-95B2-18857DF4CC9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811CB3A-73F8-4F79-86AD-501E49E126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D54E84A-250F-4F4A-B732-CC0BCCD58F95}"/>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5" name="Footer Placeholder 4">
            <a:extLst>
              <a:ext uri="{FF2B5EF4-FFF2-40B4-BE49-F238E27FC236}">
                <a16:creationId xmlns:a16="http://schemas.microsoft.com/office/drawing/2014/main" id="{12AEFBCB-6E5A-431C-90CB-F7DAEA6A194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D3E68B0-9933-4883-A0E3-90AC9BF0A555}"/>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1645462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4BB2E-942A-45F1-87C3-8131CC2666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FD91F22-2068-4808-B346-9FF89D3DAB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C15886-2F11-43A6-AA86-A78C38DE323F}"/>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5" name="Footer Placeholder 4">
            <a:extLst>
              <a:ext uri="{FF2B5EF4-FFF2-40B4-BE49-F238E27FC236}">
                <a16:creationId xmlns:a16="http://schemas.microsoft.com/office/drawing/2014/main" id="{6FEA5344-A40B-4146-A1BA-08203270BDC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A0D67A-B392-4F51-ADFF-D7CD107A6196}"/>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3600326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DE91-3DAE-41F7-923A-8C02804BF79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E6C797A-FAB1-47F7-8CA8-EFE640A6F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B852DBD-0FB7-4D14-9F8C-15A66970F2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24B64A8-8A1D-4DA7-8019-C394F919A4DC}"/>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6" name="Footer Placeholder 5">
            <a:extLst>
              <a:ext uri="{FF2B5EF4-FFF2-40B4-BE49-F238E27FC236}">
                <a16:creationId xmlns:a16="http://schemas.microsoft.com/office/drawing/2014/main" id="{22BC1C64-2B8B-4A6F-AAC8-54692E908CF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726C888-A7C2-4292-BEEC-D6690D63342B}"/>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3052865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50BD-836F-4BBE-B200-E5DBB602C6A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F5CDDA5-AD73-45FD-A89C-6EE064D47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9CD3A2-C00A-4D79-9FCC-7C0ABC2FD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2E4CC42-6DB3-48CC-879D-01521A2BDE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59431F-8A8B-4D6A-ADA2-FD1D9FD2A4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B5988C1-790F-490B-AAA9-BF39FF849E47}"/>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8" name="Footer Placeholder 7">
            <a:extLst>
              <a:ext uri="{FF2B5EF4-FFF2-40B4-BE49-F238E27FC236}">
                <a16:creationId xmlns:a16="http://schemas.microsoft.com/office/drawing/2014/main" id="{48C0038D-547A-4C13-99EA-72A814E922A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3390FC5-7A6F-49ED-8FD9-349E8FFF258D}"/>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3429163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4796E-883C-49CB-8D0A-9FD229C5FF8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1BEA8D6-5C69-4F3F-AE57-BD22CE5F4E79}"/>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4" name="Footer Placeholder 3">
            <a:extLst>
              <a:ext uri="{FF2B5EF4-FFF2-40B4-BE49-F238E27FC236}">
                <a16:creationId xmlns:a16="http://schemas.microsoft.com/office/drawing/2014/main" id="{5CD9E092-A176-49D8-85EF-1995CE78799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C3BF741-422F-4AD9-8C50-2CED088AD168}"/>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2104754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6F4C58-9037-463B-A72E-C8BE51457943}"/>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3" name="Footer Placeholder 2">
            <a:extLst>
              <a:ext uri="{FF2B5EF4-FFF2-40B4-BE49-F238E27FC236}">
                <a16:creationId xmlns:a16="http://schemas.microsoft.com/office/drawing/2014/main" id="{4749EA59-0A18-4481-82CC-DC1319F006A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185CCB0-CF0E-4E2C-97C8-8B702D8DD671}"/>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3944794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1059C-D170-478B-B371-9A2E316109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02F4D3F-F946-4C90-9463-530D87AFA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7225DCE-BDEC-4DB7-9C20-7F136FA4C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F9BC1E-93B5-4413-9B54-838FF394C690}"/>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6" name="Footer Placeholder 5">
            <a:extLst>
              <a:ext uri="{FF2B5EF4-FFF2-40B4-BE49-F238E27FC236}">
                <a16:creationId xmlns:a16="http://schemas.microsoft.com/office/drawing/2014/main" id="{773AFC98-FD72-4EA1-BFE0-C79828D98E1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3D4838A-3C42-4CB4-B97A-6D1626BD953D}"/>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817911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647D-F2D0-4A5D-BFD0-7D5DD343DC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325CF63-3D3E-45EE-93DB-A8005D047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0D9F496-46A0-4CEF-8D72-B1A3E330A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7DECBF-44B5-4F94-9DC3-1585D5978F71}"/>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6" name="Footer Placeholder 5">
            <a:extLst>
              <a:ext uri="{FF2B5EF4-FFF2-40B4-BE49-F238E27FC236}">
                <a16:creationId xmlns:a16="http://schemas.microsoft.com/office/drawing/2014/main" id="{67DD1D59-77C2-43B1-BA5F-74107D9B034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E93AB0C-6CE0-4F5C-A7DB-4E3079FCC6C0}"/>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481975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83BF-28F0-44D0-9D83-8F4CEBFC97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7137208-85DF-47B7-B6EA-E43D9CCD67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46F65A-B3CA-48BC-9D19-7DD4E0168452}"/>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5" name="Footer Placeholder 4">
            <a:extLst>
              <a:ext uri="{FF2B5EF4-FFF2-40B4-BE49-F238E27FC236}">
                <a16:creationId xmlns:a16="http://schemas.microsoft.com/office/drawing/2014/main" id="{4356C312-BF6C-425B-94E5-A5E4B02B826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56EDEEB-A4DA-4201-A55B-39AC460670FA}"/>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1803409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2C396B-0B03-4BFA-A027-0461FEDD69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BA80FF1-841D-4780-9934-95705D2C4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6A372F3-1C78-423C-A989-CDDCD8420726}"/>
              </a:ext>
            </a:extLst>
          </p:cNvPr>
          <p:cNvSpPr>
            <a:spLocks noGrp="1"/>
          </p:cNvSpPr>
          <p:nvPr>
            <p:ph type="dt" sz="half" idx="10"/>
          </p:nvPr>
        </p:nvSpPr>
        <p:spPr/>
        <p:txBody>
          <a:bodyPr/>
          <a:lstStyle/>
          <a:p>
            <a:fld id="{7FE8A177-C691-4C77-A838-4C20CC9C715D}" type="datetimeFigureOut">
              <a:rPr lang="en-CA" smtClean="0"/>
              <a:t>2022-11-16</a:t>
            </a:fld>
            <a:endParaRPr lang="en-CA"/>
          </a:p>
        </p:txBody>
      </p:sp>
      <p:sp>
        <p:nvSpPr>
          <p:cNvPr id="5" name="Footer Placeholder 4">
            <a:extLst>
              <a:ext uri="{FF2B5EF4-FFF2-40B4-BE49-F238E27FC236}">
                <a16:creationId xmlns:a16="http://schemas.microsoft.com/office/drawing/2014/main" id="{C86D675C-EB0C-4115-B7B4-43FA5FAF448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A318887-27EE-4043-A641-7596974A25F0}"/>
              </a:ext>
            </a:extLst>
          </p:cNvPr>
          <p:cNvSpPr>
            <a:spLocks noGrp="1"/>
          </p:cNvSpPr>
          <p:nvPr>
            <p:ph type="sldNum" sz="quarter" idx="12"/>
          </p:nvPr>
        </p:nvSpPr>
        <p:spPr/>
        <p:txBody>
          <a:bodyPr/>
          <a:lstStyle/>
          <a:p>
            <a:fld id="{A8BDD81E-C92D-4E5D-8B6B-5CECAA0024EB}" type="slidenum">
              <a:rPr lang="en-CA" smtClean="0"/>
              <a:t>‹#›</a:t>
            </a:fld>
            <a:endParaRPr lang="en-CA"/>
          </a:p>
        </p:txBody>
      </p:sp>
    </p:spTree>
    <p:extLst>
      <p:ext uri="{BB962C8B-B14F-4D97-AF65-F5344CB8AC3E}">
        <p14:creationId xmlns:p14="http://schemas.microsoft.com/office/powerpoint/2010/main" val="94224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498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517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92897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1308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4252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4416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11/16/2022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037296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713"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B05B6A4-BE64-4CD6-9A1C-02691074CA5B}" type="datetime5">
              <a:rPr lang="en-US" smtClean="0"/>
              <a:t>16-Nov-22</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50DEB3-00C6-4B15-95D3-20297EEC9831}"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5923238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52C5E-BFC5-4C94-A187-A79E03FE8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8D0CD79-4DCF-48DE-8630-7F6D9DDA29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C18D14-6057-4539-AABA-840721D2C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8A177-C691-4C77-A838-4C20CC9C715D}" type="datetimeFigureOut">
              <a:rPr lang="en-CA" smtClean="0"/>
              <a:t>2022-11-16</a:t>
            </a:fld>
            <a:endParaRPr lang="en-CA"/>
          </a:p>
        </p:txBody>
      </p:sp>
      <p:sp>
        <p:nvSpPr>
          <p:cNvPr id="5" name="Footer Placeholder 4">
            <a:extLst>
              <a:ext uri="{FF2B5EF4-FFF2-40B4-BE49-F238E27FC236}">
                <a16:creationId xmlns:a16="http://schemas.microsoft.com/office/drawing/2014/main" id="{181D4ECA-3E61-4237-B04A-B9B570D3F8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7B5158C-F419-40A5-AC68-F0252C2D0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DD81E-C92D-4E5D-8B6B-5CECAA0024EB}" type="slidenum">
              <a:rPr lang="en-CA" smtClean="0"/>
              <a:t>‹#›</a:t>
            </a:fld>
            <a:endParaRPr lang="en-CA"/>
          </a:p>
        </p:txBody>
      </p:sp>
    </p:spTree>
    <p:extLst>
      <p:ext uri="{BB962C8B-B14F-4D97-AF65-F5344CB8AC3E}">
        <p14:creationId xmlns:p14="http://schemas.microsoft.com/office/powerpoint/2010/main" val="95256321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1F87-0C2C-43AC-819E-85069A3BA728}"/>
              </a:ext>
            </a:extLst>
          </p:cNvPr>
          <p:cNvSpPr>
            <a:spLocks noGrp="1"/>
          </p:cNvSpPr>
          <p:nvPr>
            <p:ph type="ctrTitle"/>
          </p:nvPr>
        </p:nvSpPr>
        <p:spPr>
          <a:xfrm>
            <a:off x="2032196" y="1464893"/>
            <a:ext cx="8915399" cy="1224556"/>
          </a:xfrm>
        </p:spPr>
        <p:txBody>
          <a:bodyPr/>
          <a:lstStyle/>
          <a:p>
            <a:pPr algn="ctr"/>
            <a:r>
              <a:rPr lang="en-CA" dirty="0"/>
              <a:t>SCRS Report 2022</a:t>
            </a:r>
          </a:p>
        </p:txBody>
      </p:sp>
      <p:sp>
        <p:nvSpPr>
          <p:cNvPr id="3" name="Subtitle 2">
            <a:extLst>
              <a:ext uri="{FF2B5EF4-FFF2-40B4-BE49-F238E27FC236}">
                <a16:creationId xmlns:a16="http://schemas.microsoft.com/office/drawing/2014/main" id="{DE73C79F-F6A3-4101-AB52-DF81AFF9E96C}"/>
              </a:ext>
            </a:extLst>
          </p:cNvPr>
          <p:cNvSpPr>
            <a:spLocks noGrp="1"/>
          </p:cNvSpPr>
          <p:nvPr>
            <p:ph type="subTitle" idx="1"/>
          </p:nvPr>
        </p:nvSpPr>
        <p:spPr>
          <a:xfrm>
            <a:off x="2569030" y="2853306"/>
            <a:ext cx="8109856" cy="1126283"/>
          </a:xfrm>
        </p:spPr>
        <p:txBody>
          <a:bodyPr>
            <a:normAutofit fontScale="92500"/>
          </a:bodyPr>
          <a:lstStyle/>
          <a:p>
            <a:r>
              <a:rPr lang="en-CA" sz="4000" b="1" dirty="0">
                <a:solidFill>
                  <a:schemeClr val="tx1"/>
                </a:solidFill>
              </a:rPr>
              <a:t>Panel 2 – Northern Temperate Tuna</a:t>
            </a:r>
          </a:p>
        </p:txBody>
      </p:sp>
      <p:pic>
        <p:nvPicPr>
          <p:cNvPr id="4" name="Picture 2" descr="img03">
            <a:extLst>
              <a:ext uri="{FF2B5EF4-FFF2-40B4-BE49-F238E27FC236}">
                <a16:creationId xmlns:a16="http://schemas.microsoft.com/office/drawing/2014/main" id="{7D757682-C0A7-4638-B4E0-1352B5D03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1" y="0"/>
            <a:ext cx="12218811" cy="1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8FD122B-BB78-47E1-9AA5-42C108BF7401}"/>
              </a:ext>
            </a:extLst>
          </p:cNvPr>
          <p:cNvSpPr txBox="1"/>
          <p:nvPr/>
        </p:nvSpPr>
        <p:spPr>
          <a:xfrm>
            <a:off x="92510" y="6318598"/>
            <a:ext cx="189143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rPr>
              <a:t>Bigeye</a:t>
            </a:r>
          </a:p>
        </p:txBody>
      </p:sp>
      <p:sp>
        <p:nvSpPr>
          <p:cNvPr id="9" name="TextBox 8">
            <a:extLst>
              <a:ext uri="{FF2B5EF4-FFF2-40B4-BE49-F238E27FC236}">
                <a16:creationId xmlns:a16="http://schemas.microsoft.com/office/drawing/2014/main" id="{34A248CD-201E-4258-B3D9-47127F4D4E6D}"/>
              </a:ext>
            </a:extLst>
          </p:cNvPr>
          <p:cNvSpPr txBox="1"/>
          <p:nvPr/>
        </p:nvSpPr>
        <p:spPr>
          <a:xfrm>
            <a:off x="4362450" y="6372225"/>
            <a:ext cx="15430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rPr>
              <a:t>Yellowfin</a:t>
            </a:r>
          </a:p>
        </p:txBody>
      </p:sp>
      <p:sp>
        <p:nvSpPr>
          <p:cNvPr id="10" name="TextBox 9">
            <a:extLst>
              <a:ext uri="{FF2B5EF4-FFF2-40B4-BE49-F238E27FC236}">
                <a16:creationId xmlns:a16="http://schemas.microsoft.com/office/drawing/2014/main" id="{B1B6C90E-3496-499F-862C-DD4E7E93CB98}"/>
              </a:ext>
            </a:extLst>
          </p:cNvPr>
          <p:cNvSpPr txBox="1"/>
          <p:nvPr/>
        </p:nvSpPr>
        <p:spPr>
          <a:xfrm>
            <a:off x="8477250" y="6343650"/>
            <a:ext cx="13430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rPr>
              <a:t>Skipjack</a:t>
            </a:r>
          </a:p>
        </p:txBody>
      </p:sp>
      <p:pic>
        <p:nvPicPr>
          <p:cNvPr id="11" name="Picture 10">
            <a:extLst>
              <a:ext uri="{FF2B5EF4-FFF2-40B4-BE49-F238E27FC236}">
                <a16:creationId xmlns:a16="http://schemas.microsoft.com/office/drawing/2014/main" id="{203E7B75-E124-4A3A-885E-7DAA200441F2}"/>
              </a:ext>
            </a:extLst>
          </p:cNvPr>
          <p:cNvPicPr>
            <a:picLocks noChangeAspect="1"/>
          </p:cNvPicPr>
          <p:nvPr/>
        </p:nvPicPr>
        <p:blipFill>
          <a:blip r:embed="rId3"/>
          <a:stretch>
            <a:fillRect/>
          </a:stretch>
        </p:blipFill>
        <p:spPr>
          <a:xfrm>
            <a:off x="0" y="4025153"/>
            <a:ext cx="5973880" cy="2832847"/>
          </a:xfrm>
          <a:prstGeom prst="rect">
            <a:avLst/>
          </a:prstGeom>
        </p:spPr>
      </p:pic>
      <p:pic>
        <p:nvPicPr>
          <p:cNvPr id="12" name="Picture 11">
            <a:extLst>
              <a:ext uri="{FF2B5EF4-FFF2-40B4-BE49-F238E27FC236}">
                <a16:creationId xmlns:a16="http://schemas.microsoft.com/office/drawing/2014/main" id="{69A2B182-A59E-49EB-B12E-643CF47CCCDE}"/>
              </a:ext>
            </a:extLst>
          </p:cNvPr>
          <p:cNvPicPr>
            <a:picLocks noChangeAspect="1"/>
          </p:cNvPicPr>
          <p:nvPr/>
        </p:nvPicPr>
        <p:blipFill>
          <a:blip r:embed="rId4"/>
          <a:stretch>
            <a:fillRect/>
          </a:stretch>
        </p:blipFill>
        <p:spPr>
          <a:xfrm>
            <a:off x="6399592" y="4025153"/>
            <a:ext cx="5790919" cy="2832847"/>
          </a:xfrm>
          <a:prstGeom prst="rect">
            <a:avLst/>
          </a:prstGeom>
        </p:spPr>
      </p:pic>
      <p:sp>
        <p:nvSpPr>
          <p:cNvPr id="13" name="TextBox 12">
            <a:extLst>
              <a:ext uri="{FF2B5EF4-FFF2-40B4-BE49-F238E27FC236}">
                <a16:creationId xmlns:a16="http://schemas.microsoft.com/office/drawing/2014/main" id="{3D84D5A6-AA79-43C6-AB0C-1E67ED0A2D8B}"/>
              </a:ext>
            </a:extLst>
          </p:cNvPr>
          <p:cNvSpPr txBox="1"/>
          <p:nvPr/>
        </p:nvSpPr>
        <p:spPr>
          <a:xfrm>
            <a:off x="4195482" y="4383742"/>
            <a:ext cx="2142565" cy="369332"/>
          </a:xfrm>
          <a:prstGeom prst="rect">
            <a:avLst/>
          </a:prstGeom>
          <a:noFill/>
        </p:spPr>
        <p:txBody>
          <a:bodyPr wrap="square" rtlCol="0">
            <a:spAutoFit/>
          </a:bodyPr>
          <a:lstStyle/>
          <a:p>
            <a:r>
              <a:rPr lang="en-CA" dirty="0"/>
              <a:t>Albacore Tuna</a:t>
            </a:r>
          </a:p>
        </p:txBody>
      </p:sp>
      <p:sp>
        <p:nvSpPr>
          <p:cNvPr id="14" name="TextBox 13">
            <a:extLst>
              <a:ext uri="{FF2B5EF4-FFF2-40B4-BE49-F238E27FC236}">
                <a16:creationId xmlns:a16="http://schemas.microsoft.com/office/drawing/2014/main" id="{C42169D8-F8B6-4968-B703-9297A712BE2C}"/>
              </a:ext>
            </a:extLst>
          </p:cNvPr>
          <p:cNvSpPr txBox="1"/>
          <p:nvPr/>
        </p:nvSpPr>
        <p:spPr>
          <a:xfrm>
            <a:off x="7593106" y="6311153"/>
            <a:ext cx="1516762" cy="369332"/>
          </a:xfrm>
          <a:prstGeom prst="rect">
            <a:avLst/>
          </a:prstGeom>
          <a:noFill/>
        </p:spPr>
        <p:txBody>
          <a:bodyPr wrap="none" rtlCol="0">
            <a:spAutoFit/>
          </a:bodyPr>
          <a:lstStyle/>
          <a:p>
            <a:r>
              <a:rPr lang="en-CA" dirty="0">
                <a:solidFill>
                  <a:schemeClr val="bg1"/>
                </a:solidFill>
              </a:rPr>
              <a:t>Bluefin Tuna</a:t>
            </a:r>
          </a:p>
        </p:txBody>
      </p:sp>
    </p:spTree>
    <p:extLst>
      <p:ext uri="{BB962C8B-B14F-4D97-AF65-F5344CB8AC3E}">
        <p14:creationId xmlns:p14="http://schemas.microsoft.com/office/powerpoint/2010/main" val="3561287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97277"/>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52798" y="908823"/>
            <a:ext cx="83820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t>
            </a:r>
            <a:r>
              <a:rPr kumimoji="0" lang="en-US" sz="2800" b="1"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ALBacore</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Responses to the Commission</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1821D1B2-5401-4179-9070-A80AC08149F3}"/>
              </a:ext>
            </a:extLst>
          </p:cNvPr>
          <p:cNvSpPr txBox="1"/>
          <p:nvPr/>
        </p:nvSpPr>
        <p:spPr>
          <a:xfrm>
            <a:off x="415226" y="1759979"/>
            <a:ext cx="11510886" cy="3693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17.22 Assess the occurrence of exceptional circumstances, Rec. 21-04, para 4</a:t>
            </a:r>
            <a:endParaRPr kumimoji="0" lang="en-CA"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B9D42EB3-66DB-4677-BD56-59CF3E213AA8}"/>
              </a:ext>
            </a:extLst>
          </p:cNvPr>
          <p:cNvSpPr txBox="1"/>
          <p:nvPr/>
        </p:nvSpPr>
        <p:spPr>
          <a:xfrm>
            <a:off x="440146" y="2293664"/>
            <a:ext cx="1131170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Italic"/>
                <a:ea typeface="+mn-ea"/>
                <a:cs typeface="+mn-cs"/>
              </a:rPr>
              <a:t>The SCRS shall assess the occurrence of exceptional circumstances (ECs) and the Commission shall act in accordance with the Exceptional Circumstances Protocol set out in Annex 2.</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TextBox 6">
            <a:extLst>
              <a:ext uri="{FF2B5EF4-FFF2-40B4-BE49-F238E27FC236}">
                <a16:creationId xmlns:a16="http://schemas.microsoft.com/office/drawing/2014/main" id="{6B81AB78-5517-4328-9506-5B9ADE88D26B}"/>
              </a:ext>
            </a:extLst>
          </p:cNvPr>
          <p:cNvSpPr txBox="1"/>
          <p:nvPr/>
        </p:nvSpPr>
        <p:spPr>
          <a:xfrm>
            <a:off x="415226" y="3044770"/>
            <a:ext cx="2785174"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2 indicators assessed: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nvGrpSpPr>
          <p:cNvPr id="8" name="Grupo 7">
            <a:extLst>
              <a:ext uri="{FF2B5EF4-FFF2-40B4-BE49-F238E27FC236}">
                <a16:creationId xmlns:a16="http://schemas.microsoft.com/office/drawing/2014/main" id="{7C8271EF-F51E-B2F6-7BE8-68A222484425}"/>
              </a:ext>
            </a:extLst>
          </p:cNvPr>
          <p:cNvGrpSpPr/>
          <p:nvPr/>
        </p:nvGrpSpPr>
        <p:grpSpPr>
          <a:xfrm>
            <a:off x="2933701" y="3048001"/>
            <a:ext cx="8524874" cy="3753652"/>
            <a:chOff x="112040" y="2276872"/>
            <a:chExt cx="8919920" cy="4104456"/>
          </a:xfrm>
        </p:grpSpPr>
        <p:pic>
          <p:nvPicPr>
            <p:cNvPr id="9" name="Imagen 8">
              <a:extLst>
                <a:ext uri="{FF2B5EF4-FFF2-40B4-BE49-F238E27FC236}">
                  <a16:creationId xmlns:a16="http://schemas.microsoft.com/office/drawing/2014/main" id="{77C65F24-C173-F221-C0B6-B3F9960F839D}"/>
                </a:ext>
              </a:extLst>
            </p:cNvPr>
            <p:cNvPicPr>
              <a:picLocks noChangeAspect="1"/>
            </p:cNvPicPr>
            <p:nvPr/>
          </p:nvPicPr>
          <p:blipFill>
            <a:blip r:embed="rId3"/>
            <a:stretch>
              <a:fillRect/>
            </a:stretch>
          </p:blipFill>
          <p:spPr>
            <a:xfrm>
              <a:off x="112040" y="2276872"/>
              <a:ext cx="8919920" cy="4104456"/>
            </a:xfrm>
            <a:prstGeom prst="rect">
              <a:avLst/>
            </a:prstGeom>
          </p:spPr>
        </p:pic>
        <p:sp>
          <p:nvSpPr>
            <p:cNvPr id="10" name="Rectángulo: esquinas redondeadas 9">
              <a:extLst>
                <a:ext uri="{FF2B5EF4-FFF2-40B4-BE49-F238E27FC236}">
                  <a16:creationId xmlns:a16="http://schemas.microsoft.com/office/drawing/2014/main" id="{7582BA7D-572A-1D5C-BC68-B9EA05AD93FA}"/>
                </a:ext>
              </a:extLst>
            </p:cNvPr>
            <p:cNvSpPr/>
            <p:nvPr/>
          </p:nvSpPr>
          <p:spPr>
            <a:xfrm>
              <a:off x="1547664" y="5887666"/>
              <a:ext cx="7139136" cy="439688"/>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Rectángulo: esquinas redondeadas 10">
              <a:extLst>
                <a:ext uri="{FF2B5EF4-FFF2-40B4-BE49-F238E27FC236}">
                  <a16:creationId xmlns:a16="http://schemas.microsoft.com/office/drawing/2014/main" id="{BAD2A4A7-854C-3EEE-4049-2AFFCAFAB931}"/>
                </a:ext>
              </a:extLst>
            </p:cNvPr>
            <p:cNvSpPr/>
            <p:nvPr/>
          </p:nvSpPr>
          <p:spPr>
            <a:xfrm>
              <a:off x="1547664" y="3817615"/>
              <a:ext cx="7139136" cy="54647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1029764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97277"/>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52798" y="908823"/>
            <a:ext cx="83820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t>
            </a:r>
            <a:r>
              <a:rPr kumimoji="0" lang="en-US" sz="2800" b="1"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ALBacore</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Responses to the Commission</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1821D1B2-5401-4179-9070-A80AC08149F3}"/>
              </a:ext>
            </a:extLst>
          </p:cNvPr>
          <p:cNvSpPr txBox="1"/>
          <p:nvPr/>
        </p:nvSpPr>
        <p:spPr>
          <a:xfrm>
            <a:off x="415226" y="1759979"/>
            <a:ext cx="11510886" cy="3693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17.22 Assess the occurrence of exceptional circumstances, Rec. 21-04, para 4</a:t>
            </a:r>
            <a:endParaRPr kumimoji="0" lang="en-CA"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B9D42EB3-66DB-4677-BD56-59CF3E213AA8}"/>
              </a:ext>
            </a:extLst>
          </p:cNvPr>
          <p:cNvSpPr txBox="1"/>
          <p:nvPr/>
        </p:nvSpPr>
        <p:spPr>
          <a:xfrm>
            <a:off x="440146" y="2331764"/>
            <a:ext cx="1131170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Italic"/>
                <a:ea typeface="+mn-ea"/>
                <a:cs typeface="+mn-cs"/>
              </a:rPr>
              <a:t>The SCRS shall assess the occurrence of exceptional circumstances (ECs) and the Commission shall act in accordance with the Exceptional Circumstances Protocol set out in Annex 2.</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TextBox 6">
            <a:extLst>
              <a:ext uri="{FF2B5EF4-FFF2-40B4-BE49-F238E27FC236}">
                <a16:creationId xmlns:a16="http://schemas.microsoft.com/office/drawing/2014/main" id="{6B81AB78-5517-4328-9506-5B9ADE88D26B}"/>
              </a:ext>
            </a:extLst>
          </p:cNvPr>
          <p:cNvSpPr txBox="1"/>
          <p:nvPr/>
        </p:nvSpPr>
        <p:spPr>
          <a:xfrm>
            <a:off x="440146" y="3180548"/>
            <a:ext cx="4893854" cy="29238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2 indicators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Catch (31,408t) below TAC  </a:t>
            </a:r>
            <a:r>
              <a:rPr kumimoji="0" lang="en-US" sz="2200" b="0"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a:t>
            </a:r>
            <a:endParaRPr kumimoji="0" lang="en-US" sz="2200" b="0" i="0" u="none" strike="noStrike" kern="1200" cap="none" spc="0" normalizeH="0" baseline="0" noProof="0" dirty="0">
              <a:ln>
                <a:noFill/>
              </a:ln>
              <a:solidFill>
                <a:srgbClr val="FF0000"/>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Updated CPUEs within 2.5%-97.5% percentile range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No exceptional circumstances detected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Imagen 5">
            <a:extLst>
              <a:ext uri="{FF2B5EF4-FFF2-40B4-BE49-F238E27FC236}">
                <a16:creationId xmlns:a16="http://schemas.microsoft.com/office/drawing/2014/main" id="{02FD0B03-009C-B4A5-C7C2-0E53CE991188}"/>
              </a:ext>
            </a:extLst>
          </p:cNvPr>
          <p:cNvPicPr>
            <a:picLocks noChangeAspect="1"/>
          </p:cNvPicPr>
          <p:nvPr/>
        </p:nvPicPr>
        <p:blipFill>
          <a:blip r:embed="rId3"/>
          <a:stretch>
            <a:fillRect/>
          </a:stretch>
        </p:blipFill>
        <p:spPr>
          <a:xfrm>
            <a:off x="5677809" y="3067049"/>
            <a:ext cx="6056990" cy="3722585"/>
          </a:xfrm>
          <a:prstGeom prst="rect">
            <a:avLst/>
          </a:prstGeom>
        </p:spPr>
      </p:pic>
      <p:sp>
        <p:nvSpPr>
          <p:cNvPr id="13" name="Flecha: a la derecha 12">
            <a:extLst>
              <a:ext uri="{FF2B5EF4-FFF2-40B4-BE49-F238E27FC236}">
                <a16:creationId xmlns:a16="http://schemas.microsoft.com/office/drawing/2014/main" id="{F0DA54B3-888B-948A-BED2-48792AA4DA59}"/>
              </a:ext>
            </a:extLst>
          </p:cNvPr>
          <p:cNvSpPr/>
          <p:nvPr/>
        </p:nvSpPr>
        <p:spPr>
          <a:xfrm>
            <a:off x="933449" y="5210175"/>
            <a:ext cx="323851" cy="238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9167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97277"/>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52798" y="908823"/>
            <a:ext cx="83820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t>
            </a:r>
            <a:r>
              <a:rPr kumimoji="0" lang="en-US" sz="2800" b="1"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ALBacore</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Responses to the Commission</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1821D1B2-5401-4179-9070-A80AC08149F3}"/>
              </a:ext>
            </a:extLst>
          </p:cNvPr>
          <p:cNvSpPr txBox="1"/>
          <p:nvPr/>
        </p:nvSpPr>
        <p:spPr>
          <a:xfrm>
            <a:off x="415226" y="1759979"/>
            <a:ext cx="11510886" cy="3693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17.23 The SCRS should undertake the following analyses, Rec. 21-04, para 14</a:t>
            </a:r>
            <a:endParaRPr kumimoji="0" lang="en-CA"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B9D42EB3-66DB-4677-BD56-59CF3E213AA8}"/>
              </a:ext>
            </a:extLst>
          </p:cNvPr>
          <p:cNvSpPr txBox="1"/>
          <p:nvPr/>
        </p:nvSpPr>
        <p:spPr>
          <a:xfrm>
            <a:off x="440146" y="2293664"/>
            <a:ext cx="4293779"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Italic"/>
                <a:ea typeface="+mn-ea"/>
                <a:cs typeface="+mn-cs"/>
              </a:rPr>
              <a:t>(a) test further HCRs (…)</a:t>
            </a:r>
            <a:r>
              <a:rPr kumimoji="0" lang="es-ES" sz="1800" b="0" i="1" u="none" strike="noStrike" kern="1200" cap="none" spc="0" normalizeH="0" baseline="0" noProof="0" dirty="0">
                <a:ln>
                  <a:noFill/>
                </a:ln>
                <a:solidFill>
                  <a:prstClr val="black"/>
                </a:solidFill>
                <a:effectLst/>
                <a:uLnTx/>
                <a:uFillTx/>
                <a:latin typeface="Cambria-Ital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800" b="0" i="1" u="none" strike="noStrike" kern="1200" cap="none" spc="0" normalizeH="0" baseline="0" noProof="0" dirty="0">
                <a:ln>
                  <a:noFill/>
                </a:ln>
                <a:solidFill>
                  <a:prstClr val="black"/>
                </a:solidFill>
                <a:effectLst/>
                <a:uLnTx/>
                <a:uFillTx/>
                <a:latin typeface="Cambria-Italic"/>
                <a:ea typeface="+mn-ea"/>
                <a:cs typeface="+mn-cs"/>
              </a:rPr>
              <a:t>FTAR=(0.8; 0.9; 1.0) * FMSY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Italic"/>
                <a:ea typeface="+mn-ea"/>
                <a:cs typeface="+mn-cs"/>
              </a:rPr>
              <a:t>BTHRESH = (0.8; 0.9; 1.0; 1.1; 1.2) * BMSY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TextBox 6">
            <a:extLst>
              <a:ext uri="{FF2B5EF4-FFF2-40B4-BE49-F238E27FC236}">
                <a16:creationId xmlns:a16="http://schemas.microsoft.com/office/drawing/2014/main" id="{6B81AB78-5517-4328-9506-5B9ADE88D26B}"/>
              </a:ext>
            </a:extLst>
          </p:cNvPr>
          <p:cNvSpPr txBox="1"/>
          <p:nvPr/>
        </p:nvSpPr>
        <p:spPr>
          <a:xfrm>
            <a:off x="415226" y="3658346"/>
            <a:ext cx="3946045"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management objective was met for any BTHRESH value as long as FTAR was kept at 0.8. When FTAR increased to 0.9, only BTHRESH values at or above 1 would meet the </a:t>
            </a:r>
            <a:r>
              <a:rPr kumimoji="0" lang="es-E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management</a:t>
            </a:r>
            <a:r>
              <a:rPr kumimoji="0" lang="es-E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s-E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objective</a:t>
            </a:r>
            <a:r>
              <a:rPr kumimoji="0" lang="es-E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FTAR equal to 1, none of the scenarios met the management objective.</a:t>
            </a:r>
          </a:p>
        </p:txBody>
      </p:sp>
      <p:pic>
        <p:nvPicPr>
          <p:cNvPr id="12" name="Imagen 11">
            <a:extLst>
              <a:ext uri="{FF2B5EF4-FFF2-40B4-BE49-F238E27FC236}">
                <a16:creationId xmlns:a16="http://schemas.microsoft.com/office/drawing/2014/main" id="{7982809B-CB0C-75F9-6F21-DB7A289614AC}"/>
              </a:ext>
            </a:extLst>
          </p:cNvPr>
          <p:cNvPicPr>
            <a:picLocks noChangeAspect="1"/>
          </p:cNvPicPr>
          <p:nvPr/>
        </p:nvPicPr>
        <p:blipFill rotWithShape="1">
          <a:blip r:embed="rId3"/>
          <a:srcRect b="60101"/>
          <a:stretch/>
        </p:blipFill>
        <p:spPr>
          <a:xfrm>
            <a:off x="4800600" y="2438143"/>
            <a:ext cx="7135035" cy="4082525"/>
          </a:xfrm>
          <a:prstGeom prst="rect">
            <a:avLst/>
          </a:prstGeom>
        </p:spPr>
      </p:pic>
    </p:spTree>
    <p:extLst>
      <p:ext uri="{BB962C8B-B14F-4D97-AF65-F5344CB8AC3E}">
        <p14:creationId xmlns:p14="http://schemas.microsoft.com/office/powerpoint/2010/main" val="4123557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97277"/>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52798" y="908823"/>
            <a:ext cx="83820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t>
            </a:r>
            <a:r>
              <a:rPr kumimoji="0" lang="en-US" sz="2800" b="1"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ALBacore</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Responses to the Commission</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1821D1B2-5401-4179-9070-A80AC08149F3}"/>
              </a:ext>
            </a:extLst>
          </p:cNvPr>
          <p:cNvSpPr txBox="1"/>
          <p:nvPr/>
        </p:nvSpPr>
        <p:spPr>
          <a:xfrm>
            <a:off x="415226" y="1759979"/>
            <a:ext cx="11510886" cy="3693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17.23 The SCRS should undertake the following analyses, Rec. 21-04, para 14</a:t>
            </a:r>
            <a:endParaRPr kumimoji="0" lang="en-CA"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B9D42EB3-66DB-4677-BD56-59CF3E213AA8}"/>
              </a:ext>
            </a:extLst>
          </p:cNvPr>
          <p:cNvSpPr txBox="1"/>
          <p:nvPr/>
        </p:nvSpPr>
        <p:spPr>
          <a:xfrm>
            <a:off x="440146" y="2293664"/>
            <a:ext cx="11408954"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Italic"/>
                <a:ea typeface="+mn-ea"/>
                <a:cs typeface="+mn-cs"/>
              </a:rPr>
              <a:t>b) evaluate the number of CPUE series that need to be available and the percentage by which catch </a:t>
            </a:r>
            <a:r>
              <a:rPr kumimoji="0" lang="en-US" sz="1800" b="0" i="1" u="none" strike="noStrike" kern="1200" cap="none" spc="0" normalizeH="0" baseline="0" noProof="0">
                <a:ln>
                  <a:noFill/>
                </a:ln>
                <a:solidFill>
                  <a:prstClr val="black"/>
                </a:solidFill>
                <a:effectLst/>
                <a:uLnTx/>
                <a:uFillTx/>
                <a:latin typeface="Cambria-Italic"/>
                <a:ea typeface="+mn-ea"/>
                <a:cs typeface="+mn-cs"/>
              </a:rPr>
              <a:t>data are underreported</a:t>
            </a:r>
            <a:r>
              <a:rPr kumimoji="0" lang="en-US" sz="1800" b="0" i="1" u="none" strike="noStrike" kern="1200" cap="none" spc="0" normalizeH="0" baseline="0" noProof="0" dirty="0">
                <a:ln>
                  <a:noFill/>
                </a:ln>
                <a:solidFill>
                  <a:prstClr val="black"/>
                </a:solidFill>
                <a:effectLst/>
                <a:uLnTx/>
                <a:uFillTx/>
                <a:latin typeface="Cambria-Italic"/>
                <a:ea typeface="+mn-ea"/>
                <a:cs typeface="+mn-cs"/>
              </a:rPr>
              <a:t>, that would trigger an occurrence of exceptional </a:t>
            </a:r>
            <a:r>
              <a:rPr kumimoji="0" lang="es-ES" sz="1800" b="0" i="1" u="none" strike="noStrike" kern="1200" cap="none" spc="0" normalizeH="0" baseline="0" noProof="0" dirty="0" err="1">
                <a:ln>
                  <a:noFill/>
                </a:ln>
                <a:solidFill>
                  <a:prstClr val="black"/>
                </a:solidFill>
                <a:effectLst/>
                <a:uLnTx/>
                <a:uFillTx/>
                <a:latin typeface="Cambria-Italic"/>
                <a:ea typeface="+mn-ea"/>
                <a:cs typeface="+mn-cs"/>
              </a:rPr>
              <a:t>circumstance</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TextBox 6">
            <a:extLst>
              <a:ext uri="{FF2B5EF4-FFF2-40B4-BE49-F238E27FC236}">
                <a16:creationId xmlns:a16="http://schemas.microsoft.com/office/drawing/2014/main" id="{6B81AB78-5517-4328-9506-5B9ADE88D26B}"/>
              </a:ext>
            </a:extLst>
          </p:cNvPr>
          <p:cNvSpPr txBox="1"/>
          <p:nvPr/>
        </p:nvSpPr>
        <p:spPr>
          <a:xfrm>
            <a:off x="415226" y="3104348"/>
            <a:ext cx="11433874" cy="313932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Reduced number of CPUEs: The management objective would still be achieved in the absence of one or several series of catch per unit of effort, except when the Japanese longline index was used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Effects of underreporting: the Committee was unable to fully accomplish this task in 2022 and will provide a more complete response in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Management objectives also met for the following scenarios: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Carryover</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Systematic over/under catch (banking and borrowing scenario)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25%up-20%down stability clause when B&gt;BLIM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74574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01FE9-4AF0-40F4-A4F6-0263B88251B2}"/>
              </a:ext>
            </a:extLst>
          </p:cNvPr>
          <p:cNvSpPr>
            <a:spLocks noGrp="1"/>
          </p:cNvSpPr>
          <p:nvPr>
            <p:ph type="title"/>
          </p:nvPr>
        </p:nvSpPr>
        <p:spPr/>
        <p:txBody>
          <a:bodyPr/>
          <a:lstStyle/>
          <a:p>
            <a:endParaRPr lang="en-CA"/>
          </a:p>
        </p:txBody>
      </p:sp>
      <p:pic>
        <p:nvPicPr>
          <p:cNvPr id="4" name="Content Placeholder 3">
            <a:extLst>
              <a:ext uri="{FF2B5EF4-FFF2-40B4-BE49-F238E27FC236}">
                <a16:creationId xmlns:a16="http://schemas.microsoft.com/office/drawing/2014/main" id="{CBC827F3-8A7A-4C4F-867E-8CE688365381}"/>
              </a:ext>
            </a:extLst>
          </p:cNvPr>
          <p:cNvPicPr>
            <a:picLocks noGrp="1" noChangeAspect="1"/>
          </p:cNvPicPr>
          <p:nvPr>
            <p:ph idx="1"/>
          </p:nvPr>
        </p:nvPicPr>
        <p:blipFill>
          <a:blip r:embed="rId2"/>
          <a:stretch>
            <a:fillRect/>
          </a:stretch>
        </p:blipFill>
        <p:spPr>
          <a:xfrm>
            <a:off x="1504950" y="1300482"/>
            <a:ext cx="9838258" cy="5557518"/>
          </a:xfrm>
          <a:prstGeom prst="rect">
            <a:avLst/>
          </a:prstGeom>
        </p:spPr>
      </p:pic>
      <p:pic>
        <p:nvPicPr>
          <p:cNvPr id="5" name="Content Placeholder 3" descr="banner.jpg">
            <a:extLst>
              <a:ext uri="{FF2B5EF4-FFF2-40B4-BE49-F238E27FC236}">
                <a16:creationId xmlns:a16="http://schemas.microsoft.com/office/drawing/2014/main" id="{FCF4868D-855B-4CF7-A24B-908550BA07E5}"/>
              </a:ext>
            </a:extLst>
          </p:cNvPr>
          <p:cNvPicPr>
            <a:picLocks noChangeAspect="1"/>
          </p:cNvPicPr>
          <p:nvPr/>
        </p:nvPicPr>
        <p:blipFill>
          <a:blip r:embed="rId3" cstate="print"/>
          <a:srcRect b="24000"/>
          <a:stretch>
            <a:fillRect/>
          </a:stretch>
        </p:blipFill>
        <p:spPr>
          <a:xfrm>
            <a:off x="0" y="-84301"/>
            <a:ext cx="12191999" cy="1313026"/>
          </a:xfrm>
          <a:prstGeom prst="rect">
            <a:avLst/>
          </a:prstGeom>
        </p:spPr>
      </p:pic>
      <p:sp>
        <p:nvSpPr>
          <p:cNvPr id="6" name="TextBox 5">
            <a:extLst>
              <a:ext uri="{FF2B5EF4-FFF2-40B4-BE49-F238E27FC236}">
                <a16:creationId xmlns:a16="http://schemas.microsoft.com/office/drawing/2014/main" id="{3868BA53-7E70-475B-B702-2B3AFD673E9F}"/>
              </a:ext>
            </a:extLst>
          </p:cNvPr>
          <p:cNvSpPr txBox="1"/>
          <p:nvPr/>
        </p:nvSpPr>
        <p:spPr>
          <a:xfrm>
            <a:off x="3048000" y="5476875"/>
            <a:ext cx="4276725" cy="523220"/>
          </a:xfrm>
          <a:prstGeom prst="rect">
            <a:avLst/>
          </a:prstGeom>
          <a:noFill/>
        </p:spPr>
        <p:txBody>
          <a:bodyPr wrap="square" rtlCol="0">
            <a:spAutoFit/>
          </a:bodyPr>
          <a:lstStyle/>
          <a:p>
            <a:r>
              <a:rPr lang="en-CA" sz="2800" dirty="0">
                <a:solidFill>
                  <a:schemeClr val="bg1"/>
                </a:solidFill>
              </a:rPr>
              <a:t>Bluefin Tuna</a:t>
            </a:r>
          </a:p>
        </p:txBody>
      </p:sp>
    </p:spTree>
    <p:extLst>
      <p:ext uri="{BB962C8B-B14F-4D97-AF65-F5344CB8AC3E}">
        <p14:creationId xmlns:p14="http://schemas.microsoft.com/office/powerpoint/2010/main" val="150030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7725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2021 Western Bluefin Tuna – Summary</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AB9766F-9E3D-47ED-B13E-D099930A3BEC}"/>
              </a:ext>
            </a:extLst>
          </p:cNvPr>
          <p:cNvSpPr txBox="1"/>
          <p:nvPr/>
        </p:nvSpPr>
        <p:spPr>
          <a:xfrm>
            <a:off x="525317" y="2033471"/>
            <a:ext cx="11326957" cy="4401205"/>
          </a:xfrm>
          <a:prstGeom prst="rect">
            <a:avLst/>
          </a:prstGeom>
          <a:solidFill>
            <a:schemeClr val="bg1"/>
          </a:solidFill>
        </p:spPr>
        <p:txBody>
          <a:bodyPr wrap="square" rtlCol="0">
            <a:spAutoFit/>
          </a:bodyPr>
          <a:lstStyle/>
          <a:p>
            <a:r>
              <a:rPr lang="en-US" sz="2000" b="1" dirty="0"/>
              <a:t>Summary.</a:t>
            </a:r>
          </a:p>
          <a:p>
            <a:pPr marL="342900" indent="-342900">
              <a:buFont typeface="Wingdings" panose="05000000000000000000" pitchFamily="2" charset="2"/>
              <a:buChar char="§"/>
            </a:pPr>
            <a:r>
              <a:rPr lang="en-US" sz="2000" dirty="0"/>
              <a:t>The 2021 assessment was a new and full stock assessment  but restricted to two stock assessment models (VPA and Stock Synthesis) for management advice.</a:t>
            </a:r>
          </a:p>
          <a:p>
            <a:pPr marL="342900" indent="-342900">
              <a:buFont typeface="Wingdings" panose="05000000000000000000" pitchFamily="2" charset="2"/>
              <a:buChar char="§"/>
            </a:pPr>
            <a:r>
              <a:rPr lang="en-US" sz="2000" dirty="0"/>
              <a:t>Significant changes to the model specifications and input data were made in 2021.</a:t>
            </a:r>
          </a:p>
          <a:p>
            <a:pPr marL="342900" indent="-342900">
              <a:buFont typeface="Wingdings" panose="05000000000000000000" pitchFamily="2" charset="2"/>
              <a:buChar char="§"/>
            </a:pPr>
            <a:r>
              <a:rPr lang="en-US" sz="2000" dirty="0"/>
              <a:t>The 2021 stock assessment used 10 CPUE and two survey indices up to and including 2020 of which 5 underwent major revisions. </a:t>
            </a:r>
          </a:p>
          <a:p>
            <a:pPr marL="342900" indent="-342900">
              <a:buFont typeface="Wingdings" panose="05000000000000000000" pitchFamily="2" charset="2"/>
              <a:buChar char="§"/>
            </a:pPr>
            <a:r>
              <a:rPr lang="en-US" sz="2000" dirty="0"/>
              <a:t>Management advice was based on MSY reference points with short-term advice based on an F0.1 reference point using recent recruitment. </a:t>
            </a:r>
          </a:p>
          <a:p>
            <a:pPr marL="342900" indent="-342900">
              <a:buFont typeface="Wingdings" panose="05000000000000000000" pitchFamily="2" charset="2"/>
              <a:buChar char="§"/>
            </a:pPr>
            <a:r>
              <a:rPr lang="en-US" sz="2000" dirty="0"/>
              <a:t>The low recruitment observed in the 2020 assessment was estimated to have increased and returned to levels at or above the 2017 estimate.</a:t>
            </a:r>
          </a:p>
          <a:p>
            <a:pPr marL="342900" indent="-342900">
              <a:buFont typeface="Wingdings" panose="05000000000000000000" pitchFamily="2" charset="2"/>
              <a:buChar char="§"/>
            </a:pPr>
            <a:r>
              <a:rPr lang="en-US" sz="2000" dirty="0"/>
              <a:t>Major differences in stock status was observed from 2020 </a:t>
            </a:r>
            <a:r>
              <a:rPr lang="en-US" sz="2000" dirty="0" err="1"/>
              <a:t>wBFT</a:t>
            </a:r>
            <a:r>
              <a:rPr lang="en-US" sz="2000" dirty="0"/>
              <a:t> stock assessment.</a:t>
            </a:r>
          </a:p>
          <a:p>
            <a:pPr marL="342900" indent="-342900">
              <a:buFont typeface="Wingdings" panose="05000000000000000000" pitchFamily="2" charset="2"/>
              <a:buChar char="§"/>
            </a:pPr>
            <a:r>
              <a:rPr lang="en-US" sz="2000" dirty="0"/>
              <a:t>An external expert was recruited to review the assessment process and results. </a:t>
            </a:r>
          </a:p>
          <a:p>
            <a:pPr marL="342900" indent="-342900">
              <a:buFont typeface="Wingdings" panose="05000000000000000000" pitchFamily="2" charset="2"/>
              <a:buChar char="§"/>
            </a:pPr>
            <a:r>
              <a:rPr lang="en-US" sz="2000" b="1" dirty="0"/>
              <a:t>TAC increased from 2,350 mt in 2021 to 2,726 mt in 2022.</a:t>
            </a:r>
          </a:p>
          <a:p>
            <a:pPr marL="342900" indent="-342900">
              <a:buFont typeface="Wingdings" panose="05000000000000000000" pitchFamily="2" charset="2"/>
              <a:buChar char="§"/>
            </a:pPr>
            <a:r>
              <a:rPr lang="en-US" sz="2000" b="1" dirty="0"/>
              <a:t>Catches were 2269 and 2303 t in 2020 and 2021.</a:t>
            </a:r>
          </a:p>
        </p:txBody>
      </p:sp>
      <p:pic>
        <p:nvPicPr>
          <p:cNvPr id="7" name="Picture 6">
            <a:extLst>
              <a:ext uri="{FF2B5EF4-FFF2-40B4-BE49-F238E27FC236}">
                <a16:creationId xmlns:a16="http://schemas.microsoft.com/office/drawing/2014/main" id="{6BC8719A-A4CC-4C2F-AA69-064722549726}"/>
              </a:ext>
            </a:extLst>
          </p:cNvPr>
          <p:cNvPicPr>
            <a:picLocks noChangeAspect="1"/>
          </p:cNvPicPr>
          <p:nvPr/>
        </p:nvPicPr>
        <p:blipFill>
          <a:blip r:embed="rId3"/>
          <a:stretch>
            <a:fillRect/>
          </a:stretch>
        </p:blipFill>
        <p:spPr>
          <a:xfrm>
            <a:off x="10353211" y="958791"/>
            <a:ext cx="1682298" cy="680188"/>
          </a:xfrm>
          <a:prstGeom prst="rect">
            <a:avLst/>
          </a:prstGeom>
        </p:spPr>
      </p:pic>
    </p:spTree>
    <p:extLst>
      <p:ext uri="{BB962C8B-B14F-4D97-AF65-F5344CB8AC3E}">
        <p14:creationId xmlns:p14="http://schemas.microsoft.com/office/powerpoint/2010/main" val="1125979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1441525" y="853888"/>
            <a:ext cx="995440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Eastern and Mediterranean Bluefin Tuna – Summary</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AB9766F-9E3D-47ED-B13E-D099930A3BEC}"/>
              </a:ext>
            </a:extLst>
          </p:cNvPr>
          <p:cNvSpPr txBox="1"/>
          <p:nvPr/>
        </p:nvSpPr>
        <p:spPr>
          <a:xfrm>
            <a:off x="368250" y="1925860"/>
            <a:ext cx="11256049" cy="4555093"/>
          </a:xfrm>
          <a:prstGeom prst="rect">
            <a:avLst/>
          </a:prstGeom>
          <a:solidFill>
            <a:schemeClr val="bg1"/>
          </a:solidFill>
        </p:spPr>
        <p:txBody>
          <a:bodyPr wrap="square" rtlCol="0">
            <a:spAutoFit/>
          </a:bodyPr>
          <a:lstStyle/>
          <a:p>
            <a:r>
              <a:rPr lang="en-CA" sz="2000" dirty="0"/>
              <a:t>New stock assessment undertaken in 2022. </a:t>
            </a:r>
            <a:r>
              <a:rPr lang="en-US" sz="2000" dirty="0"/>
              <a:t>Three assessment modelling platforms were used to conduct the assessment a virtual population analysis (VPA), Stock Synthesis (SS) and the age-structured assessment </a:t>
            </a:r>
            <a:r>
              <a:rPr lang="en-US" sz="2000" dirty="0" err="1"/>
              <a:t>programme</a:t>
            </a:r>
            <a:r>
              <a:rPr lang="en-US" sz="2000" dirty="0"/>
              <a:t> (ASAP) with catches updated to 2021.</a:t>
            </a:r>
          </a:p>
          <a:p>
            <a:r>
              <a:rPr lang="en-US" sz="2000" dirty="0"/>
              <a:t> Catches between 2019 and 2021 were 31,134 t, 35,038 t and 35,075 t for the East Atlantic of which 22,041 t, 24,164 t and 24,729 t were reported for the Mediterranean.</a:t>
            </a:r>
          </a:p>
          <a:p>
            <a:endParaRPr lang="en-CA" sz="2000" dirty="0"/>
          </a:p>
          <a:p>
            <a:r>
              <a:rPr lang="en-US" sz="2000" kern="50" dirty="0">
                <a:effectLst/>
                <a:latin typeface="+mj-lt"/>
                <a:ea typeface="Droid Sans Fallback"/>
                <a:cs typeface="Times New Roman" panose="02020603050405020304" pitchFamily="18" charset="0"/>
              </a:rPr>
              <a:t>The updated eastern abundance indicators for </a:t>
            </a:r>
            <a:r>
              <a:rPr lang="en-US" sz="2000" dirty="0"/>
              <a:t>ten abundance indices up to 2020 (seven CPUE series and three fisheries independent indices)</a:t>
            </a:r>
            <a:r>
              <a:rPr lang="en-US" sz="2000" kern="50" dirty="0">
                <a:effectLst/>
                <a:latin typeface="+mj-lt"/>
                <a:ea typeface="Droid Sans Fallback"/>
                <a:cs typeface="Times New Roman" panose="02020603050405020304" pitchFamily="18" charset="0"/>
              </a:rPr>
              <a:t>were evaluated. It was noted that CPUE indices have been affected by regulatory measures thus, making it is difficult to distinguish regulatory  effects from the effects of changes in abundance.</a:t>
            </a:r>
          </a:p>
          <a:p>
            <a:endParaRPr lang="en-US" sz="1800" b="1" kern="50" dirty="0">
              <a:effectLst/>
              <a:latin typeface="Cambria" panose="02040503050406030204" pitchFamily="18" charset="0"/>
              <a:ea typeface="Droid Sans Fallback"/>
              <a:cs typeface="Times New Roman" panose="02020603050405020304" pitchFamily="18" charset="0"/>
            </a:endParaRPr>
          </a:p>
          <a:p>
            <a:r>
              <a:rPr lang="en-US" sz="1800" b="1" kern="50" dirty="0">
                <a:effectLst/>
                <a:latin typeface="Cambria" panose="02040503050406030204" pitchFamily="18" charset="0"/>
                <a:ea typeface="Droid Sans Fallback"/>
                <a:cs typeface="Times New Roman" panose="02020603050405020304" pitchFamily="18" charset="0"/>
              </a:rPr>
              <a:t>2022 TAC advice for EBFT </a:t>
            </a:r>
            <a:r>
              <a:rPr lang="en-US" b="1" kern="50" dirty="0">
                <a:latin typeface="Cambria" panose="02040503050406030204" pitchFamily="18" charset="0"/>
                <a:ea typeface="Droid Sans Fallback"/>
                <a:cs typeface="Times New Roman" panose="02020603050405020304" pitchFamily="18" charset="0"/>
              </a:rPr>
              <a:t>was </a:t>
            </a:r>
            <a:r>
              <a:rPr lang="en-US" sz="1800" b="1" kern="50" dirty="0">
                <a:effectLst/>
                <a:latin typeface="Cambria" panose="02040503050406030204" pitchFamily="18" charset="0"/>
                <a:ea typeface="Droid Sans Fallback"/>
                <a:cs typeface="Times New Roman" panose="02020603050405020304" pitchFamily="18" charset="0"/>
              </a:rPr>
              <a:t>36,000t.  No 2023 TAC advice based on 2022 stock assessment is provided due to uncertainties.</a:t>
            </a:r>
          </a:p>
          <a:p>
            <a:r>
              <a:rPr lang="en-US" b="1" kern="50" dirty="0">
                <a:latin typeface="Cambria" panose="02040503050406030204" pitchFamily="18" charset="0"/>
                <a:ea typeface="Droid Sans Fallback"/>
                <a:cs typeface="Times New Roman" panose="02020603050405020304" pitchFamily="18" charset="0"/>
              </a:rPr>
              <a:t>2023 TAC </a:t>
            </a:r>
            <a:r>
              <a:rPr lang="en-US" sz="1800" b="1" kern="50" dirty="0">
                <a:effectLst/>
                <a:latin typeface="Cambria" panose="02040503050406030204" pitchFamily="18" charset="0"/>
                <a:ea typeface="Droid Sans Fallback"/>
                <a:cs typeface="Times New Roman" panose="02020603050405020304" pitchFamily="18" charset="0"/>
              </a:rPr>
              <a:t>Advice should be </a:t>
            </a:r>
            <a:r>
              <a:rPr lang="en-US" b="1" kern="50" dirty="0">
                <a:latin typeface="Cambria" panose="02040503050406030204" pitchFamily="18" charset="0"/>
                <a:ea typeface="Droid Sans Fallback"/>
                <a:cs typeface="Times New Roman" panose="02020603050405020304" pitchFamily="18" charset="0"/>
              </a:rPr>
              <a:t>determined under an MSE framework with the MP to be selected by the Commission in 2022.</a:t>
            </a:r>
            <a:endParaRPr lang="en-US" sz="1800" kern="50" dirty="0">
              <a:effectLst/>
              <a:latin typeface="Liberation Serif"/>
              <a:ea typeface="Droid Sans Fallback"/>
              <a:cs typeface="FreeSans"/>
            </a:endParaRPr>
          </a:p>
        </p:txBody>
      </p:sp>
    </p:spTree>
    <p:extLst>
      <p:ext uri="{BB962C8B-B14F-4D97-AF65-F5344CB8AC3E}">
        <p14:creationId xmlns:p14="http://schemas.microsoft.com/office/powerpoint/2010/main" val="1997404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rotWithShape="1">
          <a:gsLst>
            <a:gs pos="75000">
              <a:srgbClr val="809980"/>
            </a:gs>
            <a:gs pos="0">
              <a:schemeClr val="accent6">
                <a:lumMod val="5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7725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Eastern Bluefin Tuna – Fishery Indicators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6BC8719A-A4CC-4C2F-AA69-064722549726}"/>
              </a:ext>
            </a:extLst>
          </p:cNvPr>
          <p:cNvPicPr>
            <a:picLocks noChangeAspect="1"/>
          </p:cNvPicPr>
          <p:nvPr/>
        </p:nvPicPr>
        <p:blipFill>
          <a:blip r:embed="rId3"/>
          <a:stretch>
            <a:fillRect/>
          </a:stretch>
        </p:blipFill>
        <p:spPr>
          <a:xfrm>
            <a:off x="5087503" y="5993303"/>
            <a:ext cx="1682298" cy="680188"/>
          </a:xfrm>
          <a:prstGeom prst="rect">
            <a:avLst/>
          </a:prstGeom>
        </p:spPr>
      </p:pic>
      <p:pic>
        <p:nvPicPr>
          <p:cNvPr id="6" name="Picture 5">
            <a:extLst>
              <a:ext uri="{FF2B5EF4-FFF2-40B4-BE49-F238E27FC236}">
                <a16:creationId xmlns:a16="http://schemas.microsoft.com/office/drawing/2014/main" id="{6C2F03FD-7E04-C2BE-751B-9424317983CD}"/>
              </a:ext>
            </a:extLst>
          </p:cNvPr>
          <p:cNvPicPr>
            <a:picLocks noChangeAspect="1"/>
          </p:cNvPicPr>
          <p:nvPr/>
        </p:nvPicPr>
        <p:blipFill rotWithShape="1">
          <a:blip r:embed="rId4"/>
          <a:srcRect l="29538" t="14816" r="35370" b="44691"/>
          <a:stretch/>
        </p:blipFill>
        <p:spPr>
          <a:xfrm>
            <a:off x="158043" y="1828801"/>
            <a:ext cx="6017709" cy="3905955"/>
          </a:xfrm>
          <a:prstGeom prst="rect">
            <a:avLst/>
          </a:prstGeom>
        </p:spPr>
      </p:pic>
      <p:pic>
        <p:nvPicPr>
          <p:cNvPr id="10" name="Picture 9">
            <a:extLst>
              <a:ext uri="{FF2B5EF4-FFF2-40B4-BE49-F238E27FC236}">
                <a16:creationId xmlns:a16="http://schemas.microsoft.com/office/drawing/2014/main" id="{B6622308-4AAB-DE5E-385A-0FD3966F23E3}"/>
              </a:ext>
            </a:extLst>
          </p:cNvPr>
          <p:cNvPicPr>
            <a:picLocks noChangeAspect="1"/>
          </p:cNvPicPr>
          <p:nvPr/>
        </p:nvPicPr>
        <p:blipFill rotWithShape="1">
          <a:blip r:embed="rId4"/>
          <a:srcRect l="29907" t="55638" r="35185" b="5020"/>
          <a:stretch/>
        </p:blipFill>
        <p:spPr>
          <a:xfrm>
            <a:off x="6190988" y="1840088"/>
            <a:ext cx="6001012" cy="3894668"/>
          </a:xfrm>
          <a:prstGeom prst="rect">
            <a:avLst/>
          </a:prstGeom>
        </p:spPr>
      </p:pic>
    </p:spTree>
    <p:extLst>
      <p:ext uri="{BB962C8B-B14F-4D97-AF65-F5344CB8AC3E}">
        <p14:creationId xmlns:p14="http://schemas.microsoft.com/office/powerpoint/2010/main" val="330772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6296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Eastern Bluefin Tuna – Fishery Indicators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DC0FD638-16F2-42CA-AC1C-9DE495D1EDCF}"/>
              </a:ext>
            </a:extLst>
          </p:cNvPr>
          <p:cNvSpPr txBox="1"/>
          <p:nvPr/>
        </p:nvSpPr>
        <p:spPr>
          <a:xfrm>
            <a:off x="304800" y="1779687"/>
            <a:ext cx="5120640" cy="1200329"/>
          </a:xfrm>
          <a:prstGeom prst="rect">
            <a:avLst/>
          </a:prstGeom>
          <a:noFill/>
        </p:spPr>
        <p:txBody>
          <a:bodyPr wrap="square" rtlCol="0">
            <a:spAutoFit/>
          </a:bodyPr>
          <a:lstStyle/>
          <a:p>
            <a:r>
              <a:rPr lang="en-US" dirty="0">
                <a:solidFill>
                  <a:schemeClr val="bg1"/>
                </a:solidFill>
              </a:rPr>
              <a:t>Indices of relative abundance for eastern bluefin tuna.  Indices show mixed trends, but  most remain high relatively  compared to the past. </a:t>
            </a:r>
          </a:p>
        </p:txBody>
      </p:sp>
      <p:sp>
        <p:nvSpPr>
          <p:cNvPr id="6" name="TextBox 5">
            <a:extLst>
              <a:ext uri="{FF2B5EF4-FFF2-40B4-BE49-F238E27FC236}">
                <a16:creationId xmlns:a16="http://schemas.microsoft.com/office/drawing/2014/main" id="{A2EAB3AA-161A-4AFE-B4E2-C93A9E87860D}"/>
              </a:ext>
            </a:extLst>
          </p:cNvPr>
          <p:cNvSpPr txBox="1"/>
          <p:nvPr/>
        </p:nvSpPr>
        <p:spPr>
          <a:xfrm>
            <a:off x="235585" y="3247381"/>
            <a:ext cx="5514975" cy="2862322"/>
          </a:xfrm>
          <a:prstGeom prst="rect">
            <a:avLst/>
          </a:prstGeom>
          <a:noFill/>
        </p:spPr>
        <p:txBody>
          <a:bodyPr wrap="square" rtlCol="0">
            <a:spAutoFit/>
          </a:bodyPr>
          <a:lstStyle/>
          <a:p>
            <a:r>
              <a:rPr lang="en-US" b="1" dirty="0">
                <a:solidFill>
                  <a:schemeClr val="bg1"/>
                </a:solidFill>
              </a:rPr>
              <a:t>Note:</a:t>
            </a:r>
            <a:r>
              <a:rPr lang="en-US" dirty="0">
                <a:solidFill>
                  <a:schemeClr val="bg1"/>
                </a:solidFill>
              </a:rPr>
              <a:t> </a:t>
            </a:r>
          </a:p>
          <a:p>
            <a:pPr marL="285750" indent="-285750">
              <a:buFontTx/>
              <a:buChar char="-"/>
            </a:pPr>
            <a:r>
              <a:rPr lang="en-US" dirty="0">
                <a:solidFill>
                  <a:schemeClr val="bg1"/>
                </a:solidFill>
              </a:rPr>
              <a:t>Indices denoted with “*” represent revised indices rather than strict updates of indices used in the 2020 stock assessment. Indices denoted with an “s” were used in Stock Synthesis and indices with a “v” were used in VPA.</a:t>
            </a:r>
          </a:p>
          <a:p>
            <a:pPr marL="285750" indent="-285750">
              <a:buFontTx/>
              <a:buChar char="-"/>
            </a:pPr>
            <a:r>
              <a:rPr lang="en-US" dirty="0">
                <a:solidFill>
                  <a:schemeClr val="bg1"/>
                </a:solidFill>
              </a:rPr>
              <a:t>U.S. Rod and Reel 66-114 and 115-144 indices are shown for illustrative purposes but were superseded by the combined 66-144 index.</a:t>
            </a:r>
          </a:p>
        </p:txBody>
      </p:sp>
      <p:pic>
        <p:nvPicPr>
          <p:cNvPr id="8" name="Picture 7">
            <a:extLst>
              <a:ext uri="{FF2B5EF4-FFF2-40B4-BE49-F238E27FC236}">
                <a16:creationId xmlns:a16="http://schemas.microsoft.com/office/drawing/2014/main" id="{D6BD0693-A278-C740-689F-802CC4DB7385}"/>
              </a:ext>
            </a:extLst>
          </p:cNvPr>
          <p:cNvPicPr>
            <a:picLocks noChangeAspect="1"/>
          </p:cNvPicPr>
          <p:nvPr/>
        </p:nvPicPr>
        <p:blipFill rotWithShape="1">
          <a:blip r:embed="rId3"/>
          <a:srcRect l="30177" t="28393" r="34000" b="17960"/>
          <a:stretch/>
        </p:blipFill>
        <p:spPr>
          <a:xfrm>
            <a:off x="5809128" y="1592131"/>
            <a:ext cx="6251296" cy="5265869"/>
          </a:xfrm>
          <a:prstGeom prst="rect">
            <a:avLst/>
          </a:prstGeom>
        </p:spPr>
      </p:pic>
    </p:spTree>
    <p:extLst>
      <p:ext uri="{BB962C8B-B14F-4D97-AF65-F5344CB8AC3E}">
        <p14:creationId xmlns:p14="http://schemas.microsoft.com/office/powerpoint/2010/main" val="1713595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290456" y="876732"/>
            <a:ext cx="122631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eastern Bluefin Tuna – Biomass, Recruitment, Fishing mortality</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Rectangle 7">
            <a:extLst>
              <a:ext uri="{FF2B5EF4-FFF2-40B4-BE49-F238E27FC236}">
                <a16:creationId xmlns:a16="http://schemas.microsoft.com/office/drawing/2014/main" id="{31933522-64A9-4497-8452-86B8C3C37E96}"/>
              </a:ext>
            </a:extLst>
          </p:cNvPr>
          <p:cNvSpPr/>
          <p:nvPr/>
        </p:nvSpPr>
        <p:spPr>
          <a:xfrm>
            <a:off x="213368" y="2626714"/>
            <a:ext cx="4778181" cy="1477328"/>
          </a:xfrm>
          <a:prstGeom prst="rect">
            <a:avLst/>
          </a:prstGeom>
          <a:solidFill>
            <a:schemeClr val="bg1"/>
          </a:solid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Trends for all model formulations </a:t>
            </a:r>
            <a:r>
              <a:rPr lang="en-US" dirty="0">
                <a:latin typeface="Cambria" panose="02040503050406030204" pitchFamily="18" charset="0"/>
                <a:ea typeface="Times New Roman" panose="02020603050405020304" pitchFamily="18" charset="0"/>
                <a:cs typeface="Times New Roman" panose="02020603050405020304" pitchFamily="18" charset="0"/>
              </a:rPr>
              <a:t>are similar for biomass, fishing mortality and recruitment since about 2010.  However, the scale in SSB varies among models with ASPA showing the highest levels</a:t>
            </a:r>
            <a:endParaRPr lang="en-US" sz="2000" dirty="0">
              <a:solidFill>
                <a:prstClr val="black"/>
              </a:solidFill>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90B118C4-C6B7-79F7-CF38-4C96EE8413D9}"/>
              </a:ext>
            </a:extLst>
          </p:cNvPr>
          <p:cNvPicPr>
            <a:picLocks noChangeAspect="1"/>
          </p:cNvPicPr>
          <p:nvPr/>
        </p:nvPicPr>
        <p:blipFill rotWithShape="1">
          <a:blip r:embed="rId3"/>
          <a:srcRect l="30088" t="30902" r="33824" b="15608"/>
          <a:stretch/>
        </p:blipFill>
        <p:spPr>
          <a:xfrm>
            <a:off x="5615493" y="1718711"/>
            <a:ext cx="6164131" cy="5139289"/>
          </a:xfrm>
          <a:prstGeom prst="rect">
            <a:avLst/>
          </a:prstGeom>
        </p:spPr>
      </p:pic>
    </p:spTree>
    <p:extLst>
      <p:ext uri="{BB962C8B-B14F-4D97-AF65-F5344CB8AC3E}">
        <p14:creationId xmlns:p14="http://schemas.microsoft.com/office/powerpoint/2010/main" val="637639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964F-329C-4C16-899C-F37F0D5527B6}"/>
              </a:ext>
            </a:extLst>
          </p:cNvPr>
          <p:cNvSpPr>
            <a:spLocks noGrp="1"/>
          </p:cNvSpPr>
          <p:nvPr>
            <p:ph type="title"/>
          </p:nvPr>
        </p:nvSpPr>
        <p:spPr>
          <a:xfrm>
            <a:off x="2592925" y="624110"/>
            <a:ext cx="8911687" cy="731354"/>
          </a:xfrm>
        </p:spPr>
        <p:txBody>
          <a:bodyPr/>
          <a:lstStyle/>
          <a:p>
            <a:endParaRPr lang="en-CA" dirty="0"/>
          </a:p>
        </p:txBody>
      </p:sp>
      <p:sp>
        <p:nvSpPr>
          <p:cNvPr id="3" name="Content Placeholder 2">
            <a:extLst>
              <a:ext uri="{FF2B5EF4-FFF2-40B4-BE49-F238E27FC236}">
                <a16:creationId xmlns:a16="http://schemas.microsoft.com/office/drawing/2014/main" id="{0C3EF9B7-174F-46A6-95E8-ED11FF909284}"/>
              </a:ext>
            </a:extLst>
          </p:cNvPr>
          <p:cNvSpPr>
            <a:spLocks noGrp="1"/>
          </p:cNvSpPr>
          <p:nvPr>
            <p:ph idx="1"/>
          </p:nvPr>
        </p:nvSpPr>
        <p:spPr>
          <a:xfrm>
            <a:off x="737937" y="2181225"/>
            <a:ext cx="10385675" cy="3840196"/>
          </a:xfrm>
          <a:solidFill>
            <a:schemeClr val="accent4">
              <a:lumMod val="20000"/>
              <a:lumOff val="80000"/>
            </a:schemeClr>
          </a:solidFill>
        </p:spPr>
        <p:txBody>
          <a:bodyPr>
            <a:normAutofit fontScale="92500" lnSpcReduction="20000"/>
          </a:bodyPr>
          <a:lstStyle/>
          <a:p>
            <a:pPr marL="0" indent="0">
              <a:buNone/>
            </a:pPr>
            <a:r>
              <a:rPr lang="en-CA" sz="2800" b="1" dirty="0"/>
              <a:t>Presentation Summary</a:t>
            </a:r>
          </a:p>
          <a:p>
            <a:pPr lvl="1">
              <a:buFont typeface="Arial" panose="020B0604020202020204" pitchFamily="34" charset="0"/>
              <a:buChar char="•"/>
            </a:pPr>
            <a:r>
              <a:rPr lang="en-US" sz="2400" dirty="0"/>
              <a:t>Brief Overview of Northern Atlantic and Mediterranean   Albacore stock Status </a:t>
            </a:r>
          </a:p>
          <a:p>
            <a:pPr lvl="1">
              <a:buFont typeface="Arial" panose="020B0604020202020204" pitchFamily="34" charset="0"/>
              <a:buChar char="•"/>
            </a:pPr>
            <a:r>
              <a:rPr lang="en-US" sz="2400" dirty="0"/>
              <a:t>State of Stocks and Outlook from eastern Bluefin tuna Executive Summary</a:t>
            </a:r>
            <a:endParaRPr lang="en-CA" sz="2400" dirty="0"/>
          </a:p>
          <a:p>
            <a:pPr lvl="1">
              <a:buFont typeface="Arial" panose="020B0604020202020204" pitchFamily="34" charset="0"/>
              <a:buChar char="•"/>
            </a:pPr>
            <a:r>
              <a:rPr lang="en-US" sz="2400" dirty="0"/>
              <a:t>Effects of Current regulations (from Executive Summaries)</a:t>
            </a:r>
          </a:p>
          <a:p>
            <a:pPr lvl="1">
              <a:buFont typeface="Arial" panose="020B0604020202020204" pitchFamily="34" charset="0"/>
              <a:buChar char="•"/>
            </a:pPr>
            <a:r>
              <a:rPr lang="en-US" sz="2400" dirty="0"/>
              <a:t>Management recommendations(from Executive Summaries) </a:t>
            </a:r>
          </a:p>
          <a:p>
            <a:pPr lvl="1">
              <a:buFont typeface="Arial" panose="020B0604020202020204" pitchFamily="34" charset="0"/>
              <a:buChar char="•"/>
            </a:pPr>
            <a:r>
              <a:rPr lang="en-US" sz="2400" dirty="0"/>
              <a:t>BFT Workplan</a:t>
            </a:r>
          </a:p>
          <a:p>
            <a:pPr lvl="1">
              <a:buFont typeface="Arial" panose="020B0604020202020204" pitchFamily="34" charset="0"/>
              <a:buChar char="•"/>
            </a:pPr>
            <a:r>
              <a:rPr lang="en-CA" sz="2400" dirty="0"/>
              <a:t>Recommendations with financial implications</a:t>
            </a:r>
          </a:p>
          <a:p>
            <a:pPr lvl="1">
              <a:buFont typeface="Arial" panose="020B0604020202020204" pitchFamily="34" charset="0"/>
              <a:buChar char="•"/>
            </a:pPr>
            <a:r>
              <a:rPr lang="en-CA" sz="2400" dirty="0"/>
              <a:t>Responses to the Commission</a:t>
            </a:r>
          </a:p>
          <a:p>
            <a:pPr marL="0" indent="0">
              <a:buNone/>
            </a:pPr>
            <a:endParaRPr lang="en-CA" dirty="0"/>
          </a:p>
        </p:txBody>
      </p:sp>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7004"/>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813648" y="761895"/>
            <a:ext cx="6667500" cy="523220"/>
          </a:xfrm>
          <a:prstGeom prst="rect">
            <a:avLst/>
          </a:prstGeom>
        </p:spPr>
        <p:txBody>
          <a:bodyPr wrap="square">
            <a:spAutoFit/>
          </a:bodyPr>
          <a:lstStyle/>
          <a:p>
            <a:r>
              <a:rPr lang="en-CA" sz="2800" b="1" i="1" dirty="0">
                <a:solidFill>
                  <a:schemeClr val="bg1"/>
                </a:solidFill>
                <a:latin typeface="Arial" panose="020B0604020202020204" pitchFamily="34" charset="0"/>
              </a:rPr>
              <a:t>Summary Northern Temperate Tunas</a:t>
            </a:r>
            <a:endParaRPr lang="en-CA" sz="2800" dirty="0">
              <a:solidFill>
                <a:schemeClr val="bg1"/>
              </a:solidFill>
            </a:endParaRPr>
          </a:p>
        </p:txBody>
      </p:sp>
    </p:spTree>
    <p:extLst>
      <p:ext uri="{BB962C8B-B14F-4D97-AF65-F5344CB8AC3E}">
        <p14:creationId xmlns:p14="http://schemas.microsoft.com/office/powerpoint/2010/main" val="2292662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87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1371601" y="1235320"/>
            <a:ext cx="1016317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Eastern Bluefin Tuna – State of the Stock</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Rectangle 7">
            <a:extLst>
              <a:ext uri="{FF2B5EF4-FFF2-40B4-BE49-F238E27FC236}">
                <a16:creationId xmlns:a16="http://schemas.microsoft.com/office/drawing/2014/main" id="{31933522-64A9-4497-8452-86B8C3C37E96}"/>
              </a:ext>
            </a:extLst>
          </p:cNvPr>
          <p:cNvSpPr/>
          <p:nvPr/>
        </p:nvSpPr>
        <p:spPr>
          <a:xfrm>
            <a:off x="115499" y="1684065"/>
            <a:ext cx="5040099" cy="5078313"/>
          </a:xfrm>
          <a:prstGeom prst="rect">
            <a:avLst/>
          </a:prstGeom>
          <a:solidFill>
            <a:schemeClr val="bg1"/>
          </a:solidFill>
        </p:spPr>
        <p:txBody>
          <a:bodyPr wrap="square">
            <a:spAutoFit/>
          </a:bodyPr>
          <a:lstStyle/>
          <a:p>
            <a:r>
              <a:rPr lang="en-US" sz="1800" b="1" dirty="0">
                <a:effectLst/>
                <a:latin typeface="Cambria" panose="02040503050406030204" pitchFamily="18" charset="0"/>
                <a:ea typeface="Times New Roman" panose="02020603050405020304" pitchFamily="18" charset="0"/>
                <a:cs typeface="Times New Roman" panose="02020603050405020304" pitchFamily="18" charset="0"/>
              </a:rPr>
              <a:t>The</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SCRS given the uncertainties and shortcomings, supported by an independent peer review, only provides VPA short-term projections for informative purposes. </a:t>
            </a:r>
          </a:p>
          <a:p>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en-US" b="1" dirty="0">
                <a:latin typeface="Cambria" panose="02040503050406030204" pitchFamily="18" charset="0"/>
                <a:ea typeface="Times New Roman" panose="02020603050405020304" pitchFamily="18" charset="0"/>
                <a:cs typeface="Times New Roman" panose="02020603050405020304" pitchFamily="18" charset="0"/>
              </a:rPr>
              <a:t>F</a:t>
            </a:r>
            <a:r>
              <a:rPr lang="en-US" sz="1800" b="1" dirty="0">
                <a:effectLst/>
                <a:latin typeface="Cambria" panose="02040503050406030204" pitchFamily="18" charset="0"/>
                <a:ea typeface="Times New Roman" panose="02020603050405020304" pitchFamily="18" charset="0"/>
                <a:cs typeface="Times New Roman" panose="02020603050405020304" pitchFamily="18" charset="0"/>
              </a:rPr>
              <a:t>actors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contributing to uncertainties include mixing between the stocks, recruitment, age composition, age at maturity, the possibility of regime shifts, assumptions regarding selectivity, and indices of abundance. </a:t>
            </a:r>
          </a:p>
          <a:p>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en-US" b="1" dirty="0">
                <a:latin typeface="Cambria" panose="02040503050406030204" pitchFamily="18" charset="0"/>
                <a:ea typeface="Times New Roman" panose="02020603050405020304" pitchFamily="18" charset="0"/>
                <a:cs typeface="Times New Roman" panose="02020603050405020304" pitchFamily="18" charset="0"/>
              </a:rPr>
              <a:t>Highly uncertain estimates of recent recruitment and absolute biomass, make short-term catch advice based on F0.1 not robust for evaluating a particular TAC and the </a:t>
            </a:r>
          </a:p>
          <a:p>
            <a:r>
              <a:rPr lang="en-US" b="1" dirty="0">
                <a:latin typeface="Cambria" panose="02040503050406030204" pitchFamily="18" charset="0"/>
                <a:ea typeface="Times New Roman" panose="02020603050405020304" pitchFamily="18" charset="0"/>
                <a:cs typeface="Times New Roman" panose="02020603050405020304" pitchFamily="18" charset="0"/>
              </a:rPr>
              <a:t>accuracy of absolute F0.1 estimate.</a:t>
            </a:r>
          </a:p>
          <a:p>
            <a:r>
              <a:rPr lang="en-US" b="1" dirty="0">
                <a:latin typeface="Cambria" panose="02040503050406030204" pitchFamily="18" charset="0"/>
                <a:ea typeface="Times New Roman" panose="02020603050405020304" pitchFamily="18" charset="0"/>
                <a:cs typeface="Times New Roman" panose="02020603050405020304" pitchFamily="18" charset="0"/>
              </a:rPr>
              <a:t>A</a:t>
            </a:r>
            <a:r>
              <a:rPr lang="en-US" sz="1800" b="1" dirty="0">
                <a:effectLst/>
                <a:latin typeface="Cambria" panose="02040503050406030204" pitchFamily="18" charset="0"/>
                <a:ea typeface="Times New Roman" panose="02020603050405020304" pitchFamily="18" charset="0"/>
                <a:cs typeface="Times New Roman" panose="02020603050405020304" pitchFamily="18" charset="0"/>
              </a:rPr>
              <a:t>n</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independent review also recommended against projections for management advice.</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9D223FB2-D46B-45EA-9ACF-777056093592}"/>
              </a:ext>
            </a:extLst>
          </p:cNvPr>
          <p:cNvSpPr txBox="1"/>
          <p:nvPr/>
        </p:nvSpPr>
        <p:spPr>
          <a:xfrm>
            <a:off x="5617399" y="4765320"/>
            <a:ext cx="6695440" cy="1200329"/>
          </a:xfrm>
          <a:prstGeom prst="rect">
            <a:avLst/>
          </a:prstGeom>
          <a:noFill/>
        </p:spPr>
        <p:txBody>
          <a:bodyPr wrap="square" rtlCol="0">
            <a:spAutoFit/>
          </a:bodyPr>
          <a:lstStyle/>
          <a:p>
            <a:r>
              <a:rPr lang="en-US" dirty="0">
                <a:solidFill>
                  <a:srgbClr val="FFFF00"/>
                </a:solidFill>
              </a:rPr>
              <a:t>Management advice is based on a F reference point to project short-term catches based on recent recruitments. F0.1 has been considered a reasonable proxy for FMSY since 2018.</a:t>
            </a:r>
          </a:p>
        </p:txBody>
      </p:sp>
      <p:pic>
        <p:nvPicPr>
          <p:cNvPr id="7" name="Picture 6">
            <a:extLst>
              <a:ext uri="{FF2B5EF4-FFF2-40B4-BE49-F238E27FC236}">
                <a16:creationId xmlns:a16="http://schemas.microsoft.com/office/drawing/2014/main" id="{62EF282D-0EB2-B22A-0D30-E97C789D48A4}"/>
              </a:ext>
            </a:extLst>
          </p:cNvPr>
          <p:cNvPicPr>
            <a:picLocks noChangeAspect="1"/>
          </p:cNvPicPr>
          <p:nvPr/>
        </p:nvPicPr>
        <p:blipFill rotWithShape="1">
          <a:blip r:embed="rId3"/>
          <a:srcRect l="25612" t="52199" r="26915" b="18155"/>
          <a:stretch/>
        </p:blipFill>
        <p:spPr>
          <a:xfrm>
            <a:off x="5321029" y="1848256"/>
            <a:ext cx="6784921" cy="2383276"/>
          </a:xfrm>
          <a:prstGeom prst="rect">
            <a:avLst/>
          </a:prstGeom>
        </p:spPr>
      </p:pic>
    </p:spTree>
    <p:extLst>
      <p:ext uri="{BB962C8B-B14F-4D97-AF65-F5344CB8AC3E}">
        <p14:creationId xmlns:p14="http://schemas.microsoft.com/office/powerpoint/2010/main" val="26474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537882" y="972674"/>
            <a:ext cx="1122062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Eastern Bluefin Tuna – Projections/Outlook</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cxnSp>
        <p:nvCxnSpPr>
          <p:cNvPr id="10" name="Straight Connector 9">
            <a:extLst>
              <a:ext uri="{FF2B5EF4-FFF2-40B4-BE49-F238E27FC236}">
                <a16:creationId xmlns:a16="http://schemas.microsoft.com/office/drawing/2014/main" id="{08624D7E-CDD1-4E0C-B22C-D4D34A79D24E}"/>
              </a:ext>
            </a:extLst>
          </p:cNvPr>
          <p:cNvCxnSpPr/>
          <p:nvPr/>
        </p:nvCxnSpPr>
        <p:spPr>
          <a:xfrm>
            <a:off x="6178858" y="1677880"/>
            <a:ext cx="0" cy="5180120"/>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5FF3B72-2F91-749F-5357-ACA94195A541}"/>
              </a:ext>
            </a:extLst>
          </p:cNvPr>
          <p:cNvPicPr>
            <a:picLocks noChangeAspect="1"/>
          </p:cNvPicPr>
          <p:nvPr/>
        </p:nvPicPr>
        <p:blipFill rotWithShape="1">
          <a:blip r:embed="rId3"/>
          <a:srcRect l="23138" t="13476" r="27074" b="14184"/>
          <a:stretch/>
        </p:blipFill>
        <p:spPr>
          <a:xfrm>
            <a:off x="345045" y="1689523"/>
            <a:ext cx="6070061" cy="4961106"/>
          </a:xfrm>
          <a:prstGeom prst="rect">
            <a:avLst/>
          </a:prstGeom>
        </p:spPr>
      </p:pic>
      <p:sp>
        <p:nvSpPr>
          <p:cNvPr id="11" name="TextBox 10">
            <a:extLst>
              <a:ext uri="{FF2B5EF4-FFF2-40B4-BE49-F238E27FC236}">
                <a16:creationId xmlns:a16="http://schemas.microsoft.com/office/drawing/2014/main" id="{175CC66D-4A98-73C9-43A4-2C7243987CF3}"/>
              </a:ext>
            </a:extLst>
          </p:cNvPr>
          <p:cNvSpPr txBox="1"/>
          <p:nvPr/>
        </p:nvSpPr>
        <p:spPr>
          <a:xfrm>
            <a:off x="6833397" y="1916753"/>
            <a:ext cx="5217458" cy="4524315"/>
          </a:xfrm>
          <a:prstGeom prst="rect">
            <a:avLst/>
          </a:prstGeom>
          <a:solidFill>
            <a:schemeClr val="bg1"/>
          </a:solidFill>
        </p:spPr>
        <p:txBody>
          <a:bodyPr wrap="square" rtlCol="0">
            <a:spAutoFit/>
          </a:bodyPr>
          <a:lstStyle/>
          <a:p>
            <a:r>
              <a:rPr lang="en-US" b="1" dirty="0"/>
              <a:t>Outlook</a:t>
            </a:r>
          </a:p>
          <a:p>
            <a:endParaRPr lang="en-US" b="1" dirty="0"/>
          </a:p>
          <a:p>
            <a:r>
              <a:rPr lang="en-US" dirty="0"/>
              <a:t> Current catch advice based on F0.1 is not robust in terms of both the consequences of taking a particular TAC and the accuracy of absolute F0.1 estimate. Thus, the Committee only provided VPA short-term projections and only for informative purposes.</a:t>
            </a:r>
          </a:p>
          <a:p>
            <a:endParaRPr lang="en-US" dirty="0"/>
          </a:p>
          <a:p>
            <a:r>
              <a:rPr lang="en-US" dirty="0"/>
              <a:t>Regardless, indications are that the spawning biomass  will increase for the next two years under both scenarios (35,000 t and 38,500 t for 2023 and 2024) and both recruitment assumptions.</a:t>
            </a:r>
          </a:p>
          <a:p>
            <a:endParaRPr lang="en-US" dirty="0"/>
          </a:p>
          <a:p>
            <a:r>
              <a:rPr lang="en-US" dirty="0"/>
              <a:t>. </a:t>
            </a:r>
          </a:p>
        </p:txBody>
      </p:sp>
    </p:spTree>
    <p:extLst>
      <p:ext uri="{BB962C8B-B14F-4D97-AF65-F5344CB8AC3E}">
        <p14:creationId xmlns:p14="http://schemas.microsoft.com/office/powerpoint/2010/main" val="2204932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973667"/>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1291772" y="1190567"/>
            <a:ext cx="1016317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effectLst/>
                <a:uLnTx/>
                <a:uFillTx/>
                <a:latin typeface="Arial" panose="020B0604020202020204" pitchFamily="34" charset="0"/>
                <a:ea typeface="+mn-ea"/>
                <a:cs typeface="+mn-cs"/>
              </a:rPr>
              <a:t>2022 Eastern Bluefin Tuna – Recommendations</a:t>
            </a:r>
            <a:endParaRPr kumimoji="0" lang="en-CA" sz="2800" b="0" i="0" u="none" strike="noStrike" kern="1200" cap="none" spc="0" normalizeH="0" baseline="0" noProof="0" dirty="0">
              <a:ln>
                <a:noFill/>
              </a:ln>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0E4124DF-161A-3CDF-AD1B-B8E63CA8C7AA}"/>
              </a:ext>
            </a:extLst>
          </p:cNvPr>
          <p:cNvSpPr txBox="1"/>
          <p:nvPr/>
        </p:nvSpPr>
        <p:spPr>
          <a:xfrm>
            <a:off x="583596" y="2249109"/>
            <a:ext cx="11295138" cy="341632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Current catch advice based on F0.1 is not robust in terms of both the consequences of taking a particular TAC and the accuracy of absolute F0.1 estimate. Thus, the Committee only provided VPA short-term projections and only for informative purposes.</a:t>
            </a:r>
          </a:p>
          <a:p>
            <a:endParaRPr lang="en-US" dirty="0"/>
          </a:p>
          <a:p>
            <a:pPr marL="285750" indent="-285750">
              <a:buFont typeface="Arial" panose="020B0604020202020204" pitchFamily="34" charset="0"/>
              <a:buChar char="•"/>
            </a:pPr>
            <a:r>
              <a:rPr lang="en-US" dirty="0"/>
              <a:t>The Committee recommends that the Commission adopts one of the MSE-tested management procedures and that the TAC be set based on that MP for 2023 and beyond.</a:t>
            </a:r>
          </a:p>
          <a:p>
            <a:endParaRPr lang="en-US" dirty="0"/>
          </a:p>
          <a:p>
            <a:pPr marL="285750" indent="-285750">
              <a:buFont typeface="Arial" panose="020B0604020202020204" pitchFamily="34" charset="0"/>
              <a:buChar char="•"/>
            </a:pPr>
            <a:r>
              <a:rPr lang="en-US" dirty="0"/>
              <a:t>However, should the Commission not adopt an MP, the Committee sees no undue risk to the stock for a rollover of the present TAC for 2023 (36,000 t). This is based a review of the stock indicators and the trends in the VPA projections that indicate increases in the stock under the current management. </a:t>
            </a:r>
          </a:p>
          <a:p>
            <a:endParaRPr lang="en-US" dirty="0"/>
          </a:p>
        </p:txBody>
      </p:sp>
    </p:spTree>
    <p:extLst>
      <p:ext uri="{BB962C8B-B14F-4D97-AF65-F5344CB8AC3E}">
        <p14:creationId xmlns:p14="http://schemas.microsoft.com/office/powerpoint/2010/main" val="3208189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4657724" y="890178"/>
            <a:ext cx="45720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Workplan for 2023</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47EDA131-ADA9-4502-A43F-DEC2C4F58B84}"/>
              </a:ext>
            </a:extLst>
          </p:cNvPr>
          <p:cNvSpPr/>
          <p:nvPr/>
        </p:nvSpPr>
        <p:spPr>
          <a:xfrm>
            <a:off x="118334" y="1627305"/>
            <a:ext cx="11908715" cy="5201424"/>
          </a:xfrm>
          <a:prstGeom prst="rect">
            <a:avLst/>
          </a:prstGeom>
          <a:solidFill>
            <a:schemeClr val="bg1"/>
          </a:solidFill>
        </p:spPr>
        <p:txBody>
          <a:bodyPr wrap="square">
            <a:spAutoFit/>
          </a:bodyPr>
          <a:lstStyle/>
          <a:p>
            <a:pPr marL="342900" indent="-342900">
              <a:buFont typeface="+mj-lt"/>
              <a:buAutoNum type="arabicPeriod"/>
            </a:pPr>
            <a:r>
              <a:rPr lang="en-US" sz="20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Intersessional Meetings:</a:t>
            </a:r>
          </a:p>
          <a:p>
            <a:r>
              <a:rPr lang="en-US" sz="20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a) MSE Technical team (January/February)</a:t>
            </a:r>
          </a:p>
          <a:p>
            <a:r>
              <a:rPr lang="en-US" sz="20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b) BFT intersessional meeting (5 days hybrid meeting, June/July):</a:t>
            </a:r>
          </a:p>
          <a:p>
            <a:r>
              <a:rPr lang="en-US" sz="20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c) Panel 2 March 2023 (initial discussions with Panel on Exceptional Circumstances Provisions) </a:t>
            </a:r>
          </a:p>
          <a:p>
            <a:r>
              <a:rPr lang="en-US" sz="20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d) Panel 2 October/November 2023 (Finalize Exceptional Circumstances provisions)</a:t>
            </a:r>
          </a:p>
          <a:p>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2. Work on Responses to the Commission</a:t>
            </a:r>
          </a:p>
          <a:p>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Continue analysis to estimate catch rates, defined as nominal </a:t>
            </a:r>
            <a:r>
              <a:rPr lang="en-US" sz="2000" kern="100" dirty="0" err="1">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CPUE,per</a:t>
            </a:r>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vessel size and gear type.</a:t>
            </a:r>
          </a:p>
          <a:p>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Develop response to the Commission on observer coverage. </a:t>
            </a:r>
          </a:p>
          <a:p>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3. Hold 3 technical workshops:</a:t>
            </a:r>
          </a:p>
          <a:p>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CKMR/genomics for ABFT and BFT biological sampling coordination </a:t>
            </a:r>
          </a:p>
          <a:p>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BFT electronic tagging (not for SCRS official schedule)</a:t>
            </a:r>
          </a:p>
          <a:p>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BFT larval surveys (not for SCRS official schedule)</a:t>
            </a:r>
          </a:p>
          <a:p>
            <a:r>
              <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4.  Technical Subgroup Activities: (focused research teams to address specific issues)</a:t>
            </a:r>
          </a:p>
          <a:p>
            <a:pPr marL="1257300" lvl="2" indent="-342900">
              <a:buFont typeface="+mj-lt"/>
              <a:buAutoNum type="arabicPeriod"/>
            </a:pPr>
            <a:r>
              <a:rPr lang="en-US"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BFT Technical Sub-group on Farm Operations to address methodological improvements in the monitoring of transfers and in the estimation of the size and biomass of the tuna fattened in the farms.</a:t>
            </a:r>
          </a:p>
          <a:p>
            <a:pPr marL="1257300" lvl="2" indent="-342900">
              <a:buFont typeface="+mj-lt"/>
              <a:buAutoNum type="arabicPeriod"/>
            </a:pPr>
            <a:r>
              <a:rPr lang="en-US"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CKMR for ABFT and BFT biological sampling coordination</a:t>
            </a:r>
          </a:p>
          <a:p>
            <a:pPr marL="1257300" lvl="2" indent="-342900">
              <a:buFont typeface="+mj-lt"/>
              <a:buAutoNum type="arabicPeriod"/>
            </a:pPr>
            <a:r>
              <a:rPr lang="en-US"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BFT electronic tagging and BFT larval surveys</a:t>
            </a:r>
          </a:p>
        </p:txBody>
      </p:sp>
    </p:spTree>
    <p:extLst>
      <p:ext uri="{BB962C8B-B14F-4D97-AF65-F5344CB8AC3E}">
        <p14:creationId xmlns:p14="http://schemas.microsoft.com/office/powerpoint/2010/main" val="3919623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1172585" y="918753"/>
            <a:ext cx="10390766" cy="523220"/>
          </a:xfrm>
          <a:prstGeom prst="rect">
            <a:avLst/>
          </a:prstGeom>
        </p:spPr>
        <p:txBody>
          <a:bodyPr wrap="square">
            <a:spAutoFit/>
          </a:bodyPr>
          <a:lstStyle/>
          <a:p>
            <a:pPr lvl="0">
              <a:defRPr/>
            </a:pPr>
            <a:r>
              <a:rPr lang="en-US" sz="2800" b="1" i="1" dirty="0">
                <a:solidFill>
                  <a:prstClr val="white"/>
                </a:solidFill>
                <a:latin typeface="Arial" panose="020B0604020202020204" pitchFamily="34" charset="0"/>
              </a:rPr>
              <a:t>BFT Research Recommendations with financial implications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Rectangle 5">
            <a:extLst>
              <a:ext uri="{FF2B5EF4-FFF2-40B4-BE49-F238E27FC236}">
                <a16:creationId xmlns:a16="http://schemas.microsoft.com/office/drawing/2014/main" id="{1DB62345-90CD-49E8-902E-FD7C8B4E593B}"/>
              </a:ext>
            </a:extLst>
          </p:cNvPr>
          <p:cNvSpPr/>
          <p:nvPr/>
        </p:nvSpPr>
        <p:spPr>
          <a:xfrm>
            <a:off x="126460" y="1678670"/>
            <a:ext cx="3453319" cy="800219"/>
          </a:xfrm>
          <a:prstGeom prst="rect">
            <a:avLst/>
          </a:prstGeom>
          <a:solidFill>
            <a:schemeClr val="bg1"/>
          </a:solidFill>
        </p:spPr>
        <p:txBody>
          <a:bodyPr wrap="square">
            <a:spAutoFit/>
          </a:bodyPr>
          <a:lstStyle/>
          <a:p>
            <a:r>
              <a:rPr lang="en-US" sz="2800" b="1" dirty="0">
                <a:solidFill>
                  <a:srgbClr val="000000"/>
                </a:solidFill>
                <a:latin typeface="Cambria" panose="02040503050406030204" pitchFamily="18" charset="0"/>
              </a:rPr>
              <a:t>2023 BFT Budget:</a:t>
            </a:r>
            <a:endParaRPr lang="en-US" sz="1200" b="1" dirty="0">
              <a:solidFill>
                <a:srgbClr val="000000"/>
              </a:solidFill>
              <a:latin typeface="Cambria" panose="02040503050406030204" pitchFamily="18" charset="0"/>
            </a:endParaRPr>
          </a:p>
          <a:p>
            <a:pPr marL="342900" lvl="0" indent="-342900" algn="just">
              <a:buFont typeface="+mj-lt"/>
              <a:buAutoNum type="arabicPeriod"/>
              <a:tabLst>
                <a:tab pos="180340" algn="l"/>
                <a:tab pos="540385" algn="l"/>
              </a:tabLst>
            </a:pPr>
            <a:endParaRPr lang="en-US" b="1" dirty="0">
              <a:solidFill>
                <a:srgbClr val="000000"/>
              </a:solidFill>
              <a:latin typeface="Cambria" panose="02040503050406030204" pitchFamily="18" charset="0"/>
            </a:endParaRPr>
          </a:p>
        </p:txBody>
      </p:sp>
      <p:pic>
        <p:nvPicPr>
          <p:cNvPr id="7" name="Picture 6">
            <a:extLst>
              <a:ext uri="{FF2B5EF4-FFF2-40B4-BE49-F238E27FC236}">
                <a16:creationId xmlns:a16="http://schemas.microsoft.com/office/drawing/2014/main" id="{7744362F-7A21-8EA2-B9F6-F2BC80500201}"/>
              </a:ext>
            </a:extLst>
          </p:cNvPr>
          <p:cNvPicPr>
            <a:picLocks noChangeAspect="1"/>
          </p:cNvPicPr>
          <p:nvPr/>
        </p:nvPicPr>
        <p:blipFill rotWithShape="1">
          <a:blip r:embed="rId3"/>
          <a:srcRect l="26667" t="28478" r="30555" b="15225"/>
          <a:stretch/>
        </p:blipFill>
        <p:spPr>
          <a:xfrm>
            <a:off x="4165154" y="1683887"/>
            <a:ext cx="6512840" cy="5174113"/>
          </a:xfrm>
          <a:prstGeom prst="rect">
            <a:avLst/>
          </a:prstGeom>
        </p:spPr>
      </p:pic>
    </p:spTree>
    <p:extLst>
      <p:ext uri="{BB962C8B-B14F-4D97-AF65-F5344CB8AC3E}">
        <p14:creationId xmlns:p14="http://schemas.microsoft.com/office/powerpoint/2010/main" val="594824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4762499" y="842553"/>
            <a:ext cx="57422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Progress on MSE -2022</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Content Placeholder 2">
            <a:extLst>
              <a:ext uri="{FF2B5EF4-FFF2-40B4-BE49-F238E27FC236}">
                <a16:creationId xmlns:a16="http://schemas.microsoft.com/office/drawing/2014/main" id="{38A722BF-6912-439B-9CD0-D0A71CE4C720}"/>
              </a:ext>
            </a:extLst>
          </p:cNvPr>
          <p:cNvSpPr txBox="1">
            <a:spLocks/>
          </p:cNvSpPr>
          <p:nvPr/>
        </p:nvSpPr>
        <p:spPr>
          <a:xfrm>
            <a:off x="381000" y="1709058"/>
            <a:ext cx="11572875" cy="4487348"/>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US" sz="2200" dirty="0">
                <a:solidFill>
                  <a:prstClr val="black"/>
                </a:solidFill>
                <a:latin typeface="Times New Roman" panose="02020603050405020304" pitchFamily="18" charset="0"/>
                <a:cs typeface="Times New Roman" panose="02020603050405020304" pitchFamily="18" charset="0"/>
              </a:rPr>
              <a:t>The SCRS has made substantial progress in testing candidate management procedures (CMPs) and considers the MSE to be complete. There are now </a:t>
            </a:r>
            <a:r>
              <a:rPr lang="en-US" sz="2200" b="1" dirty="0">
                <a:solidFill>
                  <a:prstClr val="black"/>
                </a:solidFill>
                <a:latin typeface="Times New Roman" panose="02020603050405020304" pitchFamily="18" charset="0"/>
                <a:cs typeface="Times New Roman" panose="02020603050405020304" pitchFamily="18" charset="0"/>
              </a:rPr>
              <a:t>two CMPs remaining</a:t>
            </a:r>
            <a:r>
              <a:rPr lang="en-US" sz="2200" dirty="0">
                <a:solidFill>
                  <a:prstClr val="black"/>
                </a:solidFill>
                <a:latin typeface="Times New Roman" panose="02020603050405020304" pitchFamily="18" charset="0"/>
                <a:cs typeface="Times New Roman" panose="02020603050405020304" pitchFamily="18" charset="0"/>
              </a:rPr>
              <a:t>, providing viable, robust options for setting total allowable catches (TACs) for both Atlantic bluefin tuna stocks in 2023 and beyond. </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US" sz="2200" dirty="0">
                <a:solidFill>
                  <a:prstClr val="black"/>
                </a:solidFill>
                <a:latin typeface="Times New Roman" panose="02020603050405020304" pitchFamily="18" charset="0"/>
                <a:cs typeface="Times New Roman" panose="02020603050405020304" pitchFamily="18" charset="0"/>
              </a:rPr>
              <a:t>The OMs were reconditioned to reflect catch and index data through 2020, reviewed and accepted. </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US" sz="2200" dirty="0">
                <a:solidFill>
                  <a:prstClr val="black"/>
                </a:solidFill>
                <a:latin typeface="Times New Roman" panose="02020603050405020304" pitchFamily="18" charset="0"/>
                <a:cs typeface="Times New Roman" panose="02020603050405020304" pitchFamily="18" charset="0"/>
              </a:rPr>
              <a:t>The 6 Ambassador </a:t>
            </a:r>
            <a:r>
              <a:rPr lang="en-US" sz="2200" dirty="0" err="1">
                <a:solidFill>
                  <a:prstClr val="black"/>
                </a:solidFill>
                <a:latin typeface="Times New Roman" panose="02020603050405020304" pitchFamily="18" charset="0"/>
                <a:cs typeface="Times New Roman" panose="02020603050405020304" pitchFamily="18" charset="0"/>
              </a:rPr>
              <a:t>Programme</a:t>
            </a:r>
            <a:r>
              <a:rPr lang="en-US" sz="2200" dirty="0">
                <a:solidFill>
                  <a:prstClr val="black"/>
                </a:solidFill>
                <a:latin typeface="Times New Roman" panose="02020603050405020304" pitchFamily="18" charset="0"/>
                <a:cs typeface="Times New Roman" panose="02020603050405020304" pitchFamily="18" charset="0"/>
              </a:rPr>
              <a:t> meetings (2 meeting in 3 languages), provided valuable insight on the MSE process and outcomes for all stakeholders. </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US" sz="2200" dirty="0">
                <a:solidFill>
                  <a:prstClr val="black"/>
                </a:solidFill>
                <a:latin typeface="Times New Roman" panose="02020603050405020304" pitchFamily="18" charset="0"/>
                <a:cs typeface="Times New Roman" panose="02020603050405020304" pitchFamily="18" charset="0"/>
              </a:rPr>
              <a:t>Key performance statistics have been identified for  Management Objectives for status, safety, yield and stability.</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US" sz="2200" dirty="0">
                <a:solidFill>
                  <a:prstClr val="black"/>
                </a:solidFill>
                <a:latin typeface="Times New Roman" panose="02020603050405020304" pitchFamily="18" charset="0"/>
                <a:cs typeface="Times New Roman" panose="02020603050405020304" pitchFamily="18" charset="0"/>
              </a:rPr>
              <a:t>The reference grid of 48 OMs contains 4 Factors: Recruitment (3 levels), Spawning fraction/Natural mortality rate for both stocks (2 levels), Scale (4 levels), and Length composition weighting in likelihood (2 levels). OM Plausibility weights were also adopted.</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US" sz="2200" dirty="0">
                <a:solidFill>
                  <a:prstClr val="black"/>
                </a:solidFill>
                <a:latin typeface="Times New Roman" panose="02020603050405020304" pitchFamily="18" charset="0"/>
                <a:cs typeface="Times New Roman" panose="02020603050405020304" pitchFamily="18" charset="0"/>
              </a:rPr>
              <a:t>A MSE Code review indicated that ICCAT can be confident about the validity of implementation of the main code components. </a:t>
            </a:r>
          </a:p>
          <a:p>
            <a:pPr marL="0" marR="0" lvl="0" indent="0" algn="l" defTabSz="457200" rtl="0" eaLnBrk="1" fontAlgn="auto" latinLnBrk="0" hangingPunct="1">
              <a:lnSpc>
                <a:spcPct val="100000"/>
              </a:lnSpc>
              <a:spcBef>
                <a:spcPts val="0"/>
              </a:spcBef>
              <a:spcAft>
                <a:spcPts val="0"/>
              </a:spcAft>
              <a:buClrTx/>
              <a:buSzPct val="150000"/>
              <a:buNone/>
              <a:tabLst/>
              <a:defRPr/>
            </a:pPr>
            <a:endParaRPr lang="en-US" sz="2000" dirty="0">
              <a:solidFill>
                <a:prstClr val="black"/>
              </a:solidFill>
              <a:latin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lang="en-US" sz="2000" dirty="0">
              <a:solidFill>
                <a:prstClr val="black"/>
              </a:solidFill>
              <a:latin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074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901"/>
        <p:cNvGrpSpPr/>
        <p:nvPr/>
      </p:nvGrpSpPr>
      <p:grpSpPr>
        <a:xfrm>
          <a:off x="0" y="0"/>
          <a:ext cx="0" cy="0"/>
          <a:chOff x="0" y="0"/>
          <a:chExt cx="0" cy="0"/>
        </a:xfrm>
      </p:grpSpPr>
      <p:sp>
        <p:nvSpPr>
          <p:cNvPr id="902" name="Google Shape;902;p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903" name="Google Shape;903;p69"/>
          <p:cNvPicPr preferRelativeResize="0"/>
          <p:nvPr/>
        </p:nvPicPr>
        <p:blipFill rotWithShape="1">
          <a:blip r:embed="rId3">
            <a:alphaModFix/>
          </a:blip>
          <a:srcRect/>
          <a:stretch/>
        </p:blipFill>
        <p:spPr>
          <a:xfrm>
            <a:off x="-7169" y="-161364"/>
            <a:ext cx="12199169" cy="1152145"/>
          </a:xfrm>
          <a:prstGeom prst="rect">
            <a:avLst/>
          </a:prstGeom>
          <a:noFill/>
          <a:ln>
            <a:noFill/>
          </a:ln>
        </p:spPr>
      </p:pic>
      <p:sp>
        <p:nvSpPr>
          <p:cNvPr id="904" name="Google Shape;904;p69"/>
          <p:cNvSpPr txBox="1">
            <a:spLocks noGrp="1"/>
          </p:cNvSpPr>
          <p:nvPr>
            <p:ph type="title"/>
          </p:nvPr>
        </p:nvSpPr>
        <p:spPr>
          <a:xfrm>
            <a:off x="-7169" y="489363"/>
            <a:ext cx="11081700" cy="374100"/>
          </a:xfrm>
          <a:prstGeom prst="rect">
            <a:avLst/>
          </a:prstGeom>
          <a:noFill/>
          <a:ln>
            <a:noFill/>
          </a:ln>
        </p:spPr>
        <p:txBody>
          <a:bodyPr spcFirstLastPara="1" wrap="square" lIns="91425" tIns="45700" rIns="91425" bIns="45700" anchor="ctr" anchorCtr="0">
            <a:normAutofit fontScale="90000"/>
          </a:bodyPr>
          <a:lstStyle/>
          <a:p>
            <a:pPr marL="0" marR="140970" lvl="0" indent="0" algn="just" rtl="0">
              <a:lnSpc>
                <a:spcPct val="90000"/>
              </a:lnSpc>
              <a:spcBef>
                <a:spcPts val="0"/>
              </a:spcBef>
              <a:spcAft>
                <a:spcPts val="0"/>
              </a:spcAft>
              <a:buSzPct val="50000"/>
              <a:buNone/>
            </a:pPr>
            <a:r>
              <a:rPr lang="en-US" sz="4000" b="1" dirty="0">
                <a:latin typeface="Cambria"/>
                <a:ea typeface="Cambria"/>
                <a:cs typeface="Cambria"/>
                <a:sym typeface="Cambria"/>
              </a:rPr>
              <a:t>2022 MSE Decisions</a:t>
            </a:r>
            <a:endParaRPr sz="4000" dirty="0">
              <a:latin typeface="Cambria"/>
              <a:ea typeface="Cambria"/>
              <a:cs typeface="Cambria"/>
              <a:sym typeface="Cambria"/>
            </a:endParaRPr>
          </a:p>
        </p:txBody>
      </p:sp>
      <p:sp>
        <p:nvSpPr>
          <p:cNvPr id="905" name="Google Shape;905;p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ICCAT BFT MSE</a:t>
            </a:r>
            <a:endParaRPr/>
          </a:p>
        </p:txBody>
      </p:sp>
      <p:sp>
        <p:nvSpPr>
          <p:cNvPr id="906" name="Google Shape;906;p69"/>
          <p:cNvSpPr/>
          <p:nvPr/>
        </p:nvSpPr>
        <p:spPr>
          <a:xfrm>
            <a:off x="0" y="1180635"/>
            <a:ext cx="11930100" cy="4596221"/>
          </a:xfrm>
          <a:prstGeom prst="rect">
            <a:avLst/>
          </a:prstGeom>
          <a:solidFill>
            <a:schemeClr val="bg1"/>
          </a:solidFill>
          <a:ln>
            <a:noFill/>
          </a:ln>
        </p:spPr>
        <p:txBody>
          <a:bodyPr spcFirstLastPara="1" wrap="square" lIns="91425" tIns="45700" rIns="91425" bIns="45700" anchor="t" anchorCtr="0">
            <a:noAutofit/>
          </a:bodyPr>
          <a:lstStyle/>
          <a:p>
            <a:pPr marL="0" marR="139700" lvl="0" indent="0" algn="just"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457200" marR="139700" lvl="0" indent="-361950" algn="just" rtl="0">
              <a:lnSpc>
                <a:spcPct val="115000"/>
              </a:lnSpc>
              <a:spcBef>
                <a:spcPts val="0"/>
              </a:spcBef>
              <a:spcAft>
                <a:spcPts val="0"/>
              </a:spcAft>
              <a:buClr>
                <a:schemeClr val="dk1"/>
              </a:buClr>
              <a:buSzPts val="2100"/>
              <a:buFont typeface="Times New Roman"/>
              <a:buAutoNum type="arabicPeriod"/>
            </a:pPr>
            <a:r>
              <a:rPr lang="en-US" sz="2100" b="0" i="0" u="none" strike="noStrike" cap="none" dirty="0">
                <a:solidFill>
                  <a:schemeClr val="dk1"/>
                </a:solidFill>
                <a:latin typeface="Times New Roman"/>
                <a:ea typeface="Times New Roman"/>
                <a:cs typeface="Times New Roman"/>
                <a:sym typeface="Times New Roman"/>
              </a:rPr>
              <a:t>Operational management objective for Safety: LD*10% of LD*15% </a:t>
            </a:r>
            <a:r>
              <a:rPr lang="en-US" sz="2100" b="0" i="0" u="none" strike="noStrike" cap="none" dirty="0">
                <a:solidFill>
                  <a:srgbClr val="0000FF"/>
                </a:solidFill>
                <a:latin typeface="Times New Roman"/>
                <a:ea typeface="Times New Roman"/>
                <a:cs typeface="Times New Roman"/>
                <a:sym typeface="Times New Roman"/>
              </a:rPr>
              <a:t>[No CMPs meet LD*10%, SCRS recommends using decision point 2 for added precaution, </a:t>
            </a:r>
            <a:endParaRPr sz="2100" b="0" i="0" u="none" strike="noStrike" cap="none" dirty="0">
              <a:solidFill>
                <a:srgbClr val="0000FF"/>
              </a:solidFill>
              <a:latin typeface="Times New Roman"/>
              <a:ea typeface="Times New Roman"/>
              <a:cs typeface="Times New Roman"/>
              <a:sym typeface="Times New Roman"/>
            </a:endParaRPr>
          </a:p>
          <a:p>
            <a:pPr marL="457200" marR="139700" lvl="0" indent="-349250" algn="just" rtl="0">
              <a:lnSpc>
                <a:spcPct val="115000"/>
              </a:lnSpc>
              <a:spcBef>
                <a:spcPts val="0"/>
              </a:spcBef>
              <a:spcAft>
                <a:spcPts val="0"/>
              </a:spcAft>
              <a:buClr>
                <a:schemeClr val="dk1"/>
              </a:buClr>
              <a:buSzPts val="1900"/>
              <a:buFont typeface="Times New Roman"/>
              <a:buAutoNum type="arabicPeriod"/>
            </a:pPr>
            <a:r>
              <a:rPr lang="en-US" sz="2100" b="0" i="0" u="none" strike="noStrike" cap="none" dirty="0">
                <a:solidFill>
                  <a:schemeClr val="dk1"/>
                </a:solidFill>
                <a:latin typeface="Times New Roman"/>
                <a:ea typeface="Times New Roman"/>
                <a:cs typeface="Times New Roman"/>
                <a:sym typeface="Times New Roman"/>
              </a:rPr>
              <a:t>Operational management objective for Stock Status: </a:t>
            </a:r>
            <a:r>
              <a:rPr lang="en-US" sz="2100" b="1" i="0" u="none" strike="noStrike" cap="none" dirty="0">
                <a:solidFill>
                  <a:schemeClr val="dk1"/>
                </a:solidFill>
                <a:latin typeface="Times New Roman"/>
                <a:ea typeface="Times New Roman"/>
                <a:cs typeface="Times New Roman"/>
                <a:sym typeface="Times New Roman"/>
              </a:rPr>
              <a:t>60%</a:t>
            </a:r>
            <a:r>
              <a:rPr lang="en-US" sz="2100" b="0" i="0" u="none" strike="noStrike" cap="none" dirty="0">
                <a:solidFill>
                  <a:schemeClr val="dk1"/>
                </a:solidFill>
                <a:latin typeface="Times New Roman"/>
                <a:ea typeface="Times New Roman"/>
                <a:cs typeface="Times New Roman"/>
                <a:sym typeface="Times New Roman"/>
              </a:rPr>
              <a:t> or </a:t>
            </a:r>
            <a:r>
              <a:rPr lang="en-US" sz="2100" b="1" i="0" u="none" strike="noStrike" cap="none" dirty="0">
                <a:solidFill>
                  <a:schemeClr val="dk1"/>
                </a:solidFill>
                <a:latin typeface="Times New Roman"/>
                <a:ea typeface="Times New Roman"/>
                <a:cs typeface="Times New Roman"/>
                <a:sym typeface="Times New Roman"/>
              </a:rPr>
              <a:t>70%</a:t>
            </a:r>
            <a:r>
              <a:rPr lang="en-US" sz="2100" b="0" i="0" u="none" strike="noStrike" cap="none" dirty="0">
                <a:solidFill>
                  <a:schemeClr val="dk1"/>
                </a:solidFill>
                <a:latin typeface="Times New Roman"/>
                <a:ea typeface="Times New Roman"/>
                <a:cs typeface="Times New Roman"/>
                <a:sym typeface="Times New Roman"/>
              </a:rPr>
              <a:t> PGK. </a:t>
            </a:r>
            <a:r>
              <a:rPr lang="en-US" sz="2100" b="0" i="0" u="none" strike="noStrike" cap="none" dirty="0">
                <a:solidFill>
                  <a:srgbClr val="0000FF"/>
                </a:solidFill>
                <a:latin typeface="Times New Roman"/>
                <a:ea typeface="Times New Roman"/>
                <a:cs typeface="Times New Roman"/>
                <a:sym typeface="Times New Roman"/>
              </a:rPr>
              <a:t>[This is the most influential decision on the yield vs. status tradeoff.]- Data to be provided on 65%</a:t>
            </a:r>
            <a:endParaRPr sz="2100" b="0" i="0" u="none" strike="noStrike" cap="none" dirty="0">
              <a:solidFill>
                <a:srgbClr val="0000FF"/>
              </a:solidFill>
              <a:latin typeface="Times New Roman"/>
              <a:ea typeface="Times New Roman"/>
              <a:cs typeface="Times New Roman"/>
              <a:sym typeface="Times New Roman"/>
            </a:endParaRPr>
          </a:p>
          <a:p>
            <a:pPr marL="457200" marR="139700" lvl="0" indent="-361950" algn="just" rtl="0">
              <a:lnSpc>
                <a:spcPct val="115000"/>
              </a:lnSpc>
              <a:spcBef>
                <a:spcPts val="0"/>
              </a:spcBef>
              <a:spcAft>
                <a:spcPts val="0"/>
              </a:spcAft>
              <a:buClr>
                <a:schemeClr val="dk1"/>
              </a:buClr>
              <a:buSzPts val="2100"/>
              <a:buFont typeface="Times New Roman"/>
              <a:buAutoNum type="arabicPeriod"/>
            </a:pPr>
            <a:r>
              <a:rPr lang="en-US" sz="2100" b="0" i="0" u="none" strike="noStrike" cap="none" dirty="0">
                <a:solidFill>
                  <a:schemeClr val="dk1"/>
                </a:solidFill>
                <a:latin typeface="Times New Roman"/>
                <a:ea typeface="Times New Roman"/>
                <a:cs typeface="Times New Roman"/>
                <a:sym typeface="Times New Roman"/>
              </a:rPr>
              <a:t>Management cycle length:  </a:t>
            </a:r>
            <a:r>
              <a:rPr lang="en-US" sz="2100" b="1" i="0" u="none" strike="noStrike" cap="none" dirty="0">
                <a:solidFill>
                  <a:schemeClr val="dk1"/>
                </a:solidFill>
                <a:latin typeface="Times New Roman"/>
                <a:ea typeface="Times New Roman"/>
                <a:cs typeface="Times New Roman"/>
                <a:sym typeface="Times New Roman"/>
              </a:rPr>
              <a:t>2</a:t>
            </a:r>
            <a:r>
              <a:rPr lang="en-US" sz="2100" b="0" i="0" u="none" strike="noStrike" cap="none" dirty="0">
                <a:solidFill>
                  <a:schemeClr val="dk1"/>
                </a:solidFill>
                <a:latin typeface="Times New Roman"/>
                <a:ea typeface="Times New Roman"/>
                <a:cs typeface="Times New Roman"/>
                <a:sym typeface="Times New Roman"/>
              </a:rPr>
              <a:t>- or </a:t>
            </a:r>
            <a:r>
              <a:rPr lang="en-US" sz="2100" b="1" i="0" u="none" strike="noStrike" cap="none" dirty="0">
                <a:solidFill>
                  <a:schemeClr val="dk1"/>
                </a:solidFill>
                <a:latin typeface="Times New Roman"/>
                <a:ea typeface="Times New Roman"/>
                <a:cs typeface="Times New Roman"/>
                <a:sym typeface="Times New Roman"/>
              </a:rPr>
              <a:t>3</a:t>
            </a:r>
            <a:r>
              <a:rPr lang="en-US" sz="2100" b="0" i="0" u="none" strike="noStrike" cap="none" dirty="0">
                <a:solidFill>
                  <a:schemeClr val="dk1"/>
                </a:solidFill>
                <a:latin typeface="Times New Roman"/>
                <a:ea typeface="Times New Roman"/>
                <a:cs typeface="Times New Roman"/>
                <a:sym typeface="Times New Roman"/>
              </a:rPr>
              <a:t>-yr TAC setting. </a:t>
            </a:r>
            <a:r>
              <a:rPr lang="en-US" sz="2100" b="0" i="0" u="none" strike="noStrike" cap="none" dirty="0">
                <a:solidFill>
                  <a:srgbClr val="0000FF"/>
                </a:solidFill>
                <a:latin typeface="Times New Roman"/>
                <a:ea typeface="Times New Roman"/>
                <a:cs typeface="Times New Roman"/>
                <a:sym typeface="Times New Roman"/>
              </a:rPr>
              <a:t>[Either interval can meet PA2 objectives but see (4), below.]</a:t>
            </a:r>
            <a:endParaRPr sz="1400" b="0" i="0" u="none" strike="noStrike" cap="none" dirty="0">
              <a:solidFill>
                <a:schemeClr val="dk1"/>
              </a:solidFill>
              <a:latin typeface="Times New Roman"/>
              <a:ea typeface="Times New Roman"/>
              <a:cs typeface="Times New Roman"/>
              <a:sym typeface="Times New Roman"/>
            </a:endParaRPr>
          </a:p>
          <a:p>
            <a:pPr marL="457200" marR="139700" lvl="0" indent="-361950" algn="just" rtl="0">
              <a:lnSpc>
                <a:spcPct val="115000"/>
              </a:lnSpc>
              <a:spcBef>
                <a:spcPts val="0"/>
              </a:spcBef>
              <a:spcAft>
                <a:spcPts val="0"/>
              </a:spcAft>
              <a:buClr>
                <a:schemeClr val="dk1"/>
              </a:buClr>
              <a:buSzPts val="2100"/>
              <a:buFont typeface="Times New Roman"/>
              <a:buAutoNum type="arabicPeriod"/>
            </a:pPr>
            <a:r>
              <a:rPr lang="en-US" sz="2100" b="0" i="0" u="none" strike="noStrike" cap="none" dirty="0">
                <a:solidFill>
                  <a:schemeClr val="dk1"/>
                </a:solidFill>
                <a:latin typeface="Times New Roman"/>
                <a:ea typeface="Times New Roman"/>
                <a:cs typeface="Times New Roman"/>
                <a:sym typeface="Times New Roman"/>
              </a:rPr>
              <a:t>Operational management objective for Stability: for 3-yr TAC setting and PGK60% [</a:t>
            </a:r>
            <a:r>
              <a:rPr lang="en-US" sz="2100" b="0" i="0" u="none" strike="noStrike" cap="none" dirty="0">
                <a:solidFill>
                  <a:srgbClr val="0000FF"/>
                </a:solidFill>
                <a:latin typeface="Times New Roman"/>
                <a:ea typeface="Times New Roman"/>
                <a:cs typeface="Times New Roman"/>
                <a:sym typeface="Times New Roman"/>
              </a:rPr>
              <a:t>For 60%PGK and 3-yr, SCRS recommends moving the default stability from </a:t>
            </a:r>
            <a:r>
              <a:rPr lang="en-US" sz="2100" b="1" i="0" u="none" strike="noStrike" cap="none" dirty="0">
                <a:solidFill>
                  <a:srgbClr val="0000FF"/>
                </a:solidFill>
                <a:latin typeface="Times New Roman"/>
                <a:ea typeface="Times New Roman"/>
                <a:cs typeface="Times New Roman"/>
                <a:sym typeface="Times New Roman"/>
              </a:rPr>
              <a:t>+20/-30%</a:t>
            </a:r>
            <a:r>
              <a:rPr lang="en-US" sz="2100" b="0" i="0" u="none" strike="noStrike" cap="none" dirty="0">
                <a:solidFill>
                  <a:srgbClr val="0000FF"/>
                </a:solidFill>
                <a:latin typeface="Times New Roman"/>
                <a:ea typeface="Times New Roman"/>
                <a:cs typeface="Times New Roman"/>
                <a:sym typeface="Times New Roman"/>
              </a:rPr>
              <a:t> to </a:t>
            </a:r>
            <a:r>
              <a:rPr lang="en-US" sz="2100" b="1" i="0" u="none" strike="noStrike" cap="none" dirty="0">
                <a:solidFill>
                  <a:srgbClr val="0000FF"/>
                </a:solidFill>
                <a:latin typeface="Times New Roman"/>
                <a:ea typeface="Times New Roman"/>
                <a:cs typeface="Times New Roman"/>
                <a:sym typeface="Times New Roman"/>
              </a:rPr>
              <a:t>+20%/-35%</a:t>
            </a:r>
            <a:r>
              <a:rPr lang="en-US" sz="2100" b="0" i="0" u="none" strike="noStrike" cap="none" dirty="0">
                <a:solidFill>
                  <a:srgbClr val="0000FF"/>
                </a:solidFill>
                <a:latin typeface="Times New Roman"/>
                <a:ea typeface="Times New Roman"/>
                <a:cs typeface="Times New Roman"/>
                <a:sym typeface="Times New Roman"/>
              </a:rPr>
              <a:t> to meet LD*15%.]</a:t>
            </a:r>
            <a:endParaRPr sz="2100" b="0" i="0" u="none" strike="noStrike" cap="none" dirty="0">
              <a:solidFill>
                <a:srgbClr val="0000FF"/>
              </a:solidFill>
              <a:latin typeface="Times New Roman"/>
              <a:ea typeface="Times New Roman"/>
              <a:cs typeface="Times New Roman"/>
              <a:sym typeface="Times New Roman"/>
            </a:endParaRPr>
          </a:p>
          <a:p>
            <a:pPr marL="457200" marR="139700" lvl="0" indent="-361950" algn="just" rtl="0">
              <a:lnSpc>
                <a:spcPct val="115000"/>
              </a:lnSpc>
              <a:spcBef>
                <a:spcPts val="0"/>
              </a:spcBef>
              <a:spcAft>
                <a:spcPts val="0"/>
              </a:spcAft>
              <a:buClr>
                <a:schemeClr val="dk1"/>
              </a:buClr>
              <a:buSzPts val="2100"/>
              <a:buFont typeface="Times New Roman"/>
              <a:buAutoNum type="arabicPeriod"/>
            </a:pPr>
            <a:r>
              <a:rPr lang="en-US" sz="2100" b="0" i="0" u="none" strike="noStrike" cap="none" dirty="0">
                <a:solidFill>
                  <a:schemeClr val="dk1"/>
                </a:solidFill>
                <a:latin typeface="Times New Roman"/>
                <a:ea typeface="Times New Roman"/>
                <a:cs typeface="Times New Roman"/>
                <a:sym typeface="Times New Roman"/>
              </a:rPr>
              <a:t>Management procedure:  </a:t>
            </a:r>
            <a:r>
              <a:rPr lang="en-US" sz="2100" b="1" i="0" u="none" strike="noStrike" cap="none" dirty="0">
                <a:solidFill>
                  <a:schemeClr val="dk1"/>
                </a:solidFill>
                <a:latin typeface="Times New Roman"/>
                <a:ea typeface="Times New Roman"/>
                <a:cs typeface="Times New Roman"/>
                <a:sym typeface="Times New Roman"/>
              </a:rPr>
              <a:t>BR</a:t>
            </a:r>
            <a:r>
              <a:rPr lang="en-US" sz="2100" b="0" i="0" u="none" strike="noStrike" cap="none" dirty="0">
                <a:solidFill>
                  <a:schemeClr val="dk1"/>
                </a:solidFill>
                <a:latin typeface="Times New Roman"/>
                <a:ea typeface="Times New Roman"/>
                <a:cs typeface="Times New Roman"/>
                <a:sym typeface="Times New Roman"/>
              </a:rPr>
              <a:t>, </a:t>
            </a:r>
            <a:r>
              <a:rPr lang="en-US" sz="2100" b="1" i="0" u="none" strike="noStrike" cap="none" dirty="0">
                <a:solidFill>
                  <a:schemeClr val="dk1"/>
                </a:solidFill>
                <a:latin typeface="Times New Roman"/>
                <a:ea typeface="Times New Roman"/>
                <a:cs typeface="Times New Roman"/>
                <a:sym typeface="Times New Roman"/>
              </a:rPr>
              <a:t>FO</a:t>
            </a:r>
            <a:r>
              <a:rPr lang="en-US" sz="2100" b="0" i="0" u="none" strike="noStrike" cap="none" dirty="0">
                <a:solidFill>
                  <a:schemeClr val="dk1"/>
                </a:solidFill>
                <a:latin typeface="Times New Roman"/>
                <a:ea typeface="Times New Roman"/>
                <a:cs typeface="Times New Roman"/>
                <a:sym typeface="Times New Roman"/>
              </a:rPr>
              <a:t>, </a:t>
            </a:r>
            <a:r>
              <a:rPr lang="en-US" sz="2100" b="1" i="0" u="none" strike="noStrike" cap="none" dirty="0">
                <a:solidFill>
                  <a:schemeClr val="dk1"/>
                </a:solidFill>
                <a:latin typeface="Times New Roman"/>
                <a:ea typeface="Times New Roman"/>
                <a:cs typeface="Times New Roman"/>
                <a:sym typeface="Times New Roman"/>
              </a:rPr>
              <a:t>LW</a:t>
            </a:r>
            <a:r>
              <a:rPr lang="en-US" sz="2100" b="0" i="0" u="none" strike="noStrike" cap="none" dirty="0">
                <a:solidFill>
                  <a:schemeClr val="dk1"/>
                </a:solidFill>
                <a:latin typeface="Times New Roman"/>
                <a:ea typeface="Times New Roman"/>
                <a:cs typeface="Times New Roman"/>
                <a:sym typeface="Times New Roman"/>
              </a:rPr>
              <a:t> or </a:t>
            </a:r>
            <a:r>
              <a:rPr lang="en-US" sz="2100" b="1" i="0" u="none" strike="noStrike" cap="none" dirty="0">
                <a:solidFill>
                  <a:schemeClr val="dk1"/>
                </a:solidFill>
                <a:latin typeface="Times New Roman"/>
                <a:ea typeface="Times New Roman"/>
                <a:cs typeface="Times New Roman"/>
                <a:sym typeface="Times New Roman"/>
              </a:rPr>
              <a:t>TC</a:t>
            </a:r>
            <a:r>
              <a:rPr lang="en-US" sz="2100" b="0" i="0" u="none" strike="noStrike" cap="none" dirty="0">
                <a:solidFill>
                  <a:schemeClr val="dk1"/>
                </a:solidFill>
                <a:latin typeface="Times New Roman"/>
                <a:ea typeface="Times New Roman"/>
                <a:cs typeface="Times New Roman"/>
                <a:sym typeface="Times New Roman"/>
              </a:rPr>
              <a:t>.</a:t>
            </a:r>
            <a:r>
              <a:rPr lang="en-US" sz="2000" b="0" i="0" u="none" strike="noStrike" cap="none" dirty="0">
                <a:solidFill>
                  <a:schemeClr val="dk1"/>
                </a:solidFill>
                <a:latin typeface="Times New Roman"/>
                <a:ea typeface="Times New Roman"/>
                <a:cs typeface="Times New Roman"/>
                <a:sym typeface="Times New Roman"/>
              </a:rPr>
              <a:t>  </a:t>
            </a:r>
            <a:r>
              <a:rPr lang="en-CA" sz="2100" b="0" i="0" u="none" strike="noStrike" cap="none" dirty="0">
                <a:solidFill>
                  <a:srgbClr val="0000FF"/>
                </a:solidFill>
                <a:latin typeface="Times New Roman"/>
                <a:ea typeface="Times New Roman"/>
                <a:cs typeface="Times New Roman"/>
                <a:sym typeface="Times New Roman"/>
              </a:rPr>
              <a:t>Only BR and FO remain</a:t>
            </a:r>
            <a:endParaRPr sz="2100" b="0" i="0" u="none" strike="noStrike" cap="none" dirty="0">
              <a:solidFill>
                <a:schemeClr val="dk1"/>
              </a:solidFill>
              <a:latin typeface="Times New Roman"/>
              <a:ea typeface="Times New Roman"/>
              <a:cs typeface="Times New Roman"/>
              <a:sym typeface="Times New Roman"/>
            </a:endParaRPr>
          </a:p>
          <a:p>
            <a:pPr marL="457200" marR="139700" lvl="0" indent="-361950" algn="just" rtl="0">
              <a:lnSpc>
                <a:spcPct val="115000"/>
              </a:lnSpc>
              <a:spcBef>
                <a:spcPts val="0"/>
              </a:spcBef>
              <a:spcAft>
                <a:spcPts val="0"/>
              </a:spcAft>
              <a:buClr>
                <a:schemeClr val="dk1"/>
              </a:buClr>
              <a:buSzPts val="2100"/>
              <a:buFont typeface="Times New Roman"/>
              <a:buAutoNum type="arabicPeriod"/>
            </a:pPr>
            <a:r>
              <a:rPr lang="en-US" sz="2100" b="0" i="0" u="none" strike="noStrike" cap="none" dirty="0">
                <a:solidFill>
                  <a:schemeClr val="dk1"/>
                </a:solidFill>
                <a:latin typeface="Times New Roman"/>
                <a:ea typeface="Times New Roman"/>
                <a:cs typeface="Times New Roman"/>
                <a:sym typeface="Times New Roman"/>
              </a:rPr>
              <a:t>Timeframe for review of Management Procedure</a:t>
            </a:r>
            <a:r>
              <a:rPr lang="en-US" sz="2100" dirty="0">
                <a:solidFill>
                  <a:schemeClr val="dk1"/>
                </a:solidFill>
                <a:latin typeface="Cambria"/>
                <a:ea typeface="Cambria"/>
                <a:cs typeface="Times New Roman"/>
                <a:sym typeface="Cambria"/>
              </a:rPr>
              <a:t>: </a:t>
            </a:r>
            <a:r>
              <a:rPr lang="en-US" sz="2100" b="0" i="0" u="none" strike="noStrike" cap="none" dirty="0">
                <a:solidFill>
                  <a:schemeClr val="dk1"/>
                </a:solidFill>
                <a:latin typeface="Times New Roman"/>
                <a:ea typeface="Times New Roman"/>
                <a:cs typeface="Times New Roman"/>
                <a:sym typeface="Times New Roman"/>
              </a:rPr>
              <a:t> Agreed to 6 years at last P2 meeting</a:t>
            </a:r>
            <a:endParaRPr sz="2000" b="0" i="0" u="none" strike="noStrike" cap="none" dirty="0">
              <a:solidFill>
                <a:schemeClr val="dk1"/>
              </a:solidFill>
              <a:latin typeface="Cambria"/>
              <a:ea typeface="Cambria"/>
              <a:cs typeface="Cambria"/>
              <a:sym typeface="Cambri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641788" y="2088857"/>
            <a:ext cx="10715625" cy="1552220"/>
          </a:xfrm>
          <a:prstGeom prst="rect">
            <a:avLst/>
          </a:prstGeom>
          <a:solidFill>
            <a:schemeClr val="bg1"/>
          </a:solidFill>
        </p:spPr>
        <p:txBody>
          <a:bodyPr wrap="square">
            <a:spAutoFit/>
          </a:bodyPr>
          <a:lstStyle/>
          <a:p>
            <a:pPr algn="just">
              <a:lnSpc>
                <a:spcPct val="107000"/>
              </a:lnSpc>
              <a:spcAft>
                <a:spcPts val="800"/>
              </a:spcAft>
            </a:pPr>
            <a:r>
              <a:rPr lang="en-US" sz="1800" b="1" dirty="0">
                <a:effectLst/>
                <a:latin typeface="Cambria" panose="02040503050406030204" pitchFamily="18" charset="0"/>
                <a:ea typeface="Yu Mincho" panose="02020400000000000000" pitchFamily="18" charset="-128"/>
                <a:cs typeface="Times New Roman" panose="02020603050405020304" pitchFamily="18" charset="0"/>
              </a:rPr>
              <a:t>Background: </a:t>
            </a:r>
            <a:r>
              <a:rPr lang="en-US" sz="1800" b="1" i="1" dirty="0">
                <a:effectLst/>
                <a:latin typeface="Cambria" panose="02040503050406030204" pitchFamily="18" charset="0"/>
                <a:ea typeface="Yu Mincho" panose="02020400000000000000" pitchFamily="18" charset="-128"/>
                <a:cs typeface="Times New Roman" panose="02020603050405020304" pitchFamily="18" charset="0"/>
              </a:rPr>
              <a:t>Should the MSE process not be completed in order to allow adoption of a management procedure (MP) in 2022, the Commission shall establish a TAC for 2023 taking into account additional SCRS advice in 2022, which would include consideration of updates of the fishery indicators. In support of the development of this advice, CPCs shall make special efforts, inter alia, to update abundance indices </a:t>
            </a:r>
            <a:r>
              <a:rPr lang="en-US" sz="1800" b="1" dirty="0">
                <a:effectLst/>
                <a:latin typeface="Cambria" panose="02040503050406030204" pitchFamily="18" charset="0"/>
                <a:ea typeface="Yu Mincho" panose="02020400000000000000" pitchFamily="18" charset="-128"/>
                <a:cs typeface="Times New Roman" panose="02020603050405020304" pitchFamily="18" charset="0"/>
              </a:rPr>
              <a:t>and other fishery indicators in 2022 and provide them to the SCRS</a:t>
            </a:r>
            <a:endParaRPr kumimoji="0" lang="en-US" sz="1800" b="1" i="0"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466725" y="1693495"/>
            <a:ext cx="11487150" cy="369332"/>
          </a:xfrm>
          <a:prstGeom prst="rect">
            <a:avLst/>
          </a:prstGeom>
        </p:spPr>
        <p:txBody>
          <a:bodyPr wrap="square">
            <a:spAutoFit/>
          </a:bodyPr>
          <a:lstStyle/>
          <a:p>
            <a:pPr lvl="0"/>
            <a:r>
              <a:rPr lang="en-US" b="1" dirty="0">
                <a:solidFill>
                  <a:prstClr val="black"/>
                </a:solidFill>
              </a:rPr>
              <a:t>17.11 The SCRS to provide new TAC advice in 2022 if the MP is not available yet. Rec. 21-07, para C</a:t>
            </a:r>
          </a:p>
        </p:txBody>
      </p:sp>
      <p:sp>
        <p:nvSpPr>
          <p:cNvPr id="10" name="TextBox 9">
            <a:extLst>
              <a:ext uri="{FF2B5EF4-FFF2-40B4-BE49-F238E27FC236}">
                <a16:creationId xmlns:a16="http://schemas.microsoft.com/office/drawing/2014/main" id="{D9159187-3D46-4E4C-95D1-4B0E470C1EA5}"/>
              </a:ext>
            </a:extLst>
          </p:cNvPr>
          <p:cNvSpPr txBox="1"/>
          <p:nvPr/>
        </p:nvSpPr>
        <p:spPr>
          <a:xfrm>
            <a:off x="649059" y="4077034"/>
            <a:ext cx="10837333" cy="2443105"/>
          </a:xfrm>
          <a:prstGeom prst="rect">
            <a:avLst/>
          </a:prstGeom>
          <a:solidFill>
            <a:schemeClr val="bg1"/>
          </a:solidFill>
        </p:spPr>
        <p:txBody>
          <a:bodyPr wrap="square">
            <a:spAutoFit/>
          </a:bodyPr>
          <a:lstStyle/>
          <a:p>
            <a:pPr algn="just">
              <a:lnSpc>
                <a:spcPct val="107000"/>
              </a:lnSpc>
              <a:spcAft>
                <a:spcPts val="800"/>
              </a:spcAft>
            </a:pPr>
            <a:r>
              <a:rPr lang="en-US" sz="2400" dirty="0"/>
              <a:t>The SCRS has updated all indices used for the western area up to year 2021. With the completion of the MSE, the full suite of CMPs is now available (see section 17.14). With regards to western TAC advice, should the Commission not adopt a management procedure in November, the SCRS sees no undue risk to the stock for a rollover of the existing TAC for the West (2726t) for 2023 based on the updated indices.</a:t>
            </a:r>
            <a:endParaRPr lang="en-US" sz="24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296213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3"/>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337633" y="2780018"/>
            <a:ext cx="2975722"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Indices of abundance for western Bluefin tuna</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pic>
        <p:nvPicPr>
          <p:cNvPr id="8" name="Picture 7">
            <a:extLst>
              <a:ext uri="{FF2B5EF4-FFF2-40B4-BE49-F238E27FC236}">
                <a16:creationId xmlns:a16="http://schemas.microsoft.com/office/drawing/2014/main" id="{899FEFBF-78B8-B891-BAAB-D4586D549BFA}"/>
              </a:ext>
            </a:extLst>
          </p:cNvPr>
          <p:cNvPicPr>
            <a:picLocks noChangeAspect="1"/>
          </p:cNvPicPr>
          <p:nvPr/>
        </p:nvPicPr>
        <p:blipFill rotWithShape="1">
          <a:blip r:embed="rId4"/>
          <a:srcRect l="28853" t="32471" r="31883" b="24863"/>
          <a:stretch/>
        </p:blipFill>
        <p:spPr>
          <a:xfrm>
            <a:off x="3768762" y="1709413"/>
            <a:ext cx="8423238" cy="5148587"/>
          </a:xfrm>
          <a:prstGeom prst="rect">
            <a:avLst/>
          </a:prstGeom>
        </p:spPr>
      </p:pic>
    </p:spTree>
    <p:extLst>
      <p:ext uri="{BB962C8B-B14F-4D97-AF65-F5344CB8AC3E}">
        <p14:creationId xmlns:p14="http://schemas.microsoft.com/office/powerpoint/2010/main" val="4190140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609515" y="2379313"/>
            <a:ext cx="10715625" cy="959622"/>
          </a:xfrm>
          <a:prstGeom prst="rect">
            <a:avLst/>
          </a:prstGeom>
          <a:solidFill>
            <a:schemeClr val="bg1"/>
          </a:solidFill>
        </p:spPr>
        <p:txBody>
          <a:bodyPr wrap="square">
            <a:spAutoFit/>
          </a:bodyPr>
          <a:lstStyle/>
          <a:p>
            <a:pPr algn="just">
              <a:lnSpc>
                <a:spcPct val="107000"/>
              </a:lnSpc>
              <a:spcAft>
                <a:spcPts val="800"/>
              </a:spcAft>
            </a:pPr>
            <a:r>
              <a:rPr lang="en-US" sz="1800" b="1" dirty="0">
                <a:effectLst/>
                <a:latin typeface="Cambria" panose="02040503050406030204" pitchFamily="18" charset="0"/>
                <a:ea typeface="Yu Mincho" panose="02020400000000000000" pitchFamily="18" charset="-128"/>
                <a:cs typeface="Times New Roman" panose="02020603050405020304" pitchFamily="18" charset="0"/>
              </a:rPr>
              <a:t>Background: </a:t>
            </a:r>
            <a:r>
              <a:rPr lang="en-US" sz="1800" i="1" dirty="0">
                <a:effectLst/>
                <a:latin typeface="Cambria" panose="02040503050406030204" pitchFamily="18" charset="0"/>
                <a:ea typeface="Yu Mincho" panose="02020400000000000000" pitchFamily="18" charset="-128"/>
                <a:cs typeface="Times New Roman" panose="02020603050405020304" pitchFamily="18" charset="0"/>
              </a:rPr>
              <a:t>By 2022, the SCRS shall provide the Commission with advice on any potential impacts due to uncertainties (including regarding the spawner-recruit relationship) of implementing an F0.1 strategy, and, for any identified risks, advise how they could be addressed in future management decisions.</a:t>
            </a:r>
            <a:endParaRPr kumimoji="0" lang="en-US" sz="1800" i="1"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466725" y="1693495"/>
            <a:ext cx="11487150" cy="646331"/>
          </a:xfrm>
          <a:prstGeom prst="rect">
            <a:avLst/>
          </a:prstGeom>
        </p:spPr>
        <p:txBody>
          <a:bodyPr wrap="square">
            <a:spAutoFit/>
          </a:bodyPr>
          <a:lstStyle/>
          <a:p>
            <a:pPr lvl="0"/>
            <a:r>
              <a:rPr lang="en-US" b="1" dirty="0">
                <a:solidFill>
                  <a:prstClr val="black"/>
                </a:solidFill>
              </a:rPr>
              <a:t>17.12 The SCRS to provide advice on any potential impacts due to uncertainties of implementing an </a:t>
            </a:r>
          </a:p>
          <a:p>
            <a:pPr lvl="0"/>
            <a:r>
              <a:rPr lang="en-US" b="1" dirty="0">
                <a:solidFill>
                  <a:prstClr val="black"/>
                </a:solidFill>
              </a:rPr>
              <a:t>F0.1 strategy. Rec. 21-07, para.</a:t>
            </a:r>
          </a:p>
        </p:txBody>
      </p:sp>
      <p:sp>
        <p:nvSpPr>
          <p:cNvPr id="10" name="TextBox 9">
            <a:extLst>
              <a:ext uri="{FF2B5EF4-FFF2-40B4-BE49-F238E27FC236}">
                <a16:creationId xmlns:a16="http://schemas.microsoft.com/office/drawing/2014/main" id="{D9159187-3D46-4E4C-95D1-4B0E470C1EA5}"/>
              </a:ext>
            </a:extLst>
          </p:cNvPr>
          <p:cNvSpPr txBox="1"/>
          <p:nvPr/>
        </p:nvSpPr>
        <p:spPr>
          <a:xfrm>
            <a:off x="161364" y="3517637"/>
            <a:ext cx="11930231" cy="3233449"/>
          </a:xfrm>
          <a:prstGeom prst="rect">
            <a:avLst/>
          </a:prstGeom>
          <a:solidFill>
            <a:schemeClr val="bg1"/>
          </a:solidFill>
        </p:spPr>
        <p:txBody>
          <a:bodyPr wrap="square">
            <a:spAutoFit/>
          </a:bodyPr>
          <a:lstStyle/>
          <a:p>
            <a:pPr algn="just">
              <a:lnSpc>
                <a:spcPct val="107000"/>
              </a:lnSpc>
              <a:spcAft>
                <a:spcPts val="800"/>
              </a:spcAft>
            </a:pPr>
            <a:r>
              <a:rPr lang="en-US" sz="2400" dirty="0"/>
              <a:t>The Committee notes that many of the concerns about the risks of an F0.1 strategy, either with respect to danger to the stock or loss of yield arise out of potential incorrect assumptions about the spawner-recruitment relationship. For instance, F0.1 could be higher or lower than FMSY, depending on the nature of the spawner recruit relationship. In contrast, all of the CMPs tested in the MSE achieve operational management objectives regardless of the assumed underlying stock recruitment relationship indicating inherent robustness to this fundamental source of uncertainty.</a:t>
            </a:r>
            <a:endParaRPr lang="en-US" sz="24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52089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AC76F8-82AA-71D8-845E-9C06D61036B2}"/>
              </a:ext>
            </a:extLst>
          </p:cNvPr>
          <p:cNvPicPr>
            <a:picLocks noChangeAspect="1"/>
          </p:cNvPicPr>
          <p:nvPr/>
        </p:nvPicPr>
        <p:blipFill>
          <a:blip r:embed="rId2"/>
          <a:stretch>
            <a:fillRect/>
          </a:stretch>
        </p:blipFill>
        <p:spPr>
          <a:xfrm>
            <a:off x="0" y="771049"/>
            <a:ext cx="12192000" cy="6086951"/>
          </a:xfrm>
          <a:prstGeom prst="rect">
            <a:avLst/>
          </a:prstGeom>
        </p:spPr>
      </p:pic>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3"/>
          <a:stretch>
            <a:fillRect/>
          </a:stretch>
        </p:blipFill>
        <p:spPr>
          <a:xfrm>
            <a:off x="0" y="0"/>
            <a:ext cx="12192000" cy="818147"/>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6061379" y="219565"/>
            <a:ext cx="6667500" cy="523220"/>
          </a:xfrm>
          <a:prstGeom prst="rect">
            <a:avLst/>
          </a:prstGeom>
        </p:spPr>
        <p:txBody>
          <a:bodyPr wrap="square">
            <a:spAutoFit/>
          </a:bodyPr>
          <a:lstStyle/>
          <a:p>
            <a:pPr lvl="0">
              <a:defRPr/>
            </a:pPr>
            <a:r>
              <a:rPr lang="en-CA" sz="2800" b="1" i="1" dirty="0">
                <a:solidFill>
                  <a:prstClr val="white"/>
                </a:solidFill>
                <a:latin typeface="Arial" panose="020B0604020202020204" pitchFamily="34" charset="0"/>
              </a:rPr>
              <a:t>2021 State of the stock - Albacore</a:t>
            </a:r>
            <a:endParaRPr lang="en-CA" sz="2800" dirty="0">
              <a:solidFill>
                <a:prstClr val="white"/>
              </a:solidFill>
            </a:endParaRPr>
          </a:p>
        </p:txBody>
      </p:sp>
      <p:sp>
        <p:nvSpPr>
          <p:cNvPr id="11" name="TextBox 10">
            <a:extLst>
              <a:ext uri="{FF2B5EF4-FFF2-40B4-BE49-F238E27FC236}">
                <a16:creationId xmlns:a16="http://schemas.microsoft.com/office/drawing/2014/main" id="{F0392DC1-013C-4FA3-969D-9293F0F058D5}"/>
              </a:ext>
            </a:extLst>
          </p:cNvPr>
          <p:cNvSpPr txBox="1"/>
          <p:nvPr/>
        </p:nvSpPr>
        <p:spPr>
          <a:xfrm>
            <a:off x="6152919" y="3711193"/>
            <a:ext cx="5896841" cy="3416320"/>
          </a:xfrm>
          <a:prstGeom prst="rect">
            <a:avLst/>
          </a:prstGeom>
          <a:solidFill>
            <a:schemeClr val="bg1">
              <a:lumMod val="85000"/>
            </a:schemeClr>
          </a:solidFill>
        </p:spPr>
        <p:txBody>
          <a:bodyPr wrap="square" rtlCol="0">
            <a:spAutoFit/>
          </a:bodyPr>
          <a:lstStyle/>
          <a:p>
            <a:r>
              <a:rPr lang="en-CA" b="1" dirty="0"/>
              <a:t>Total albacore catches in the North Atlantic, South Atlantic and the Med stocks to 2021.</a:t>
            </a:r>
          </a:p>
          <a:p>
            <a:endParaRPr lang="en-CA" b="1" dirty="0"/>
          </a:p>
          <a:p>
            <a:r>
              <a:rPr lang="en-CA" b="1" dirty="0"/>
              <a:t>North Atlantic </a:t>
            </a:r>
            <a:r>
              <a:rPr lang="en-CA" dirty="0"/>
              <a:t>Catches were less than both the TAC  of 37,801t in 2021 (31,374) and &lt; 2020 catches.</a:t>
            </a:r>
          </a:p>
          <a:p>
            <a:endParaRPr lang="en-CA" dirty="0"/>
          </a:p>
          <a:p>
            <a:r>
              <a:rPr lang="en-US" b="1" dirty="0"/>
              <a:t>South Atlantic Albacore </a:t>
            </a:r>
            <a:r>
              <a:rPr lang="en-US" dirty="0"/>
              <a:t>catches increased  in 2021 from 18,171 in 2020 to 25,006t in 2021, above the TAC of 24,000.</a:t>
            </a:r>
          </a:p>
          <a:p>
            <a:endParaRPr lang="en-US" dirty="0"/>
          </a:p>
          <a:p>
            <a:r>
              <a:rPr lang="en-CA" dirty="0"/>
              <a:t>Albacore Catches in </a:t>
            </a:r>
            <a:r>
              <a:rPr lang="en-CA" b="1" dirty="0"/>
              <a:t>MED </a:t>
            </a:r>
            <a:r>
              <a:rPr lang="en-CA" dirty="0"/>
              <a:t>increased in 2021 to 2901 from 2,675 in 2020.  </a:t>
            </a:r>
          </a:p>
        </p:txBody>
      </p:sp>
    </p:spTree>
    <p:extLst>
      <p:ext uri="{BB962C8B-B14F-4D97-AF65-F5344CB8AC3E}">
        <p14:creationId xmlns:p14="http://schemas.microsoft.com/office/powerpoint/2010/main" val="130746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258184" y="2260979"/>
            <a:ext cx="11532197" cy="959622"/>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Background: </a:t>
            </a: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The total allowable catches (TACs), inclusive of dead discards, for 2022 shall be set at 36,000 t, in accordance with the SCRS advice. The TACs for 2023 and thereafter shall be decided at the 2022 Commission annual meeting in accordance with an MP or based on new SCRS advice in 2022 if the MP is not available yet.</a:t>
            </a:r>
            <a:endParaRPr kumimoji="0" lang="en-US"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133238" y="1693495"/>
            <a:ext cx="114871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17.13 The SCRS to provide new TAC advice in 2022 if the MP is not available yet. Rec. 21-08, para 5 </a:t>
            </a:r>
          </a:p>
        </p:txBody>
      </p:sp>
      <p:sp>
        <p:nvSpPr>
          <p:cNvPr id="10" name="TextBox 9">
            <a:extLst>
              <a:ext uri="{FF2B5EF4-FFF2-40B4-BE49-F238E27FC236}">
                <a16:creationId xmlns:a16="http://schemas.microsoft.com/office/drawing/2014/main" id="{D9159187-3D46-4E4C-95D1-4B0E470C1EA5}"/>
              </a:ext>
            </a:extLst>
          </p:cNvPr>
          <p:cNvSpPr txBox="1"/>
          <p:nvPr/>
        </p:nvSpPr>
        <p:spPr>
          <a:xfrm>
            <a:off x="322729" y="3937185"/>
            <a:ext cx="11478410" cy="1257588"/>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Should the Commission not adopt a management procedure in 2022, the Committee sees no undue risk to the stock for a rollover of the present </a:t>
            </a:r>
            <a:r>
              <a:rPr lang="en-US" sz="2400" dirty="0" err="1"/>
              <a:t>eBFT</a:t>
            </a:r>
            <a:r>
              <a:rPr lang="en-US" sz="2400" dirty="0"/>
              <a:t> TAC for 2023 (36,000 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526706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333948"/>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593025" y="725116"/>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225911" y="2045826"/>
            <a:ext cx="11467652" cy="959622"/>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Background: </a:t>
            </a: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Based on the SCRS inputs and advice, and a dialogue process between scientists and managers, the Commission shall select in 2022 a management procedure for Atlantic bluefin, including pre-agreed management actions to be taken under various stock conditions for the provision of the TAC advice starting for 2023.</a:t>
            </a:r>
            <a:endParaRPr kumimoji="0" lang="en-US"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133238" y="1360008"/>
            <a:ext cx="118615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17.14 The SCRS shall continue its MSE work, testing candidate management procedures, including HCRs, which would support management objectives to be agreed by the Commission. Rec. 21-08, para 11</a:t>
            </a:r>
          </a:p>
        </p:txBody>
      </p:sp>
      <p:sp>
        <p:nvSpPr>
          <p:cNvPr id="10" name="TextBox 9">
            <a:extLst>
              <a:ext uri="{FF2B5EF4-FFF2-40B4-BE49-F238E27FC236}">
                <a16:creationId xmlns:a16="http://schemas.microsoft.com/office/drawing/2014/main" id="{D9159187-3D46-4E4C-95D1-4B0E470C1EA5}"/>
              </a:ext>
            </a:extLst>
          </p:cNvPr>
          <p:cNvSpPr txBox="1"/>
          <p:nvPr/>
        </p:nvSpPr>
        <p:spPr>
          <a:xfrm>
            <a:off x="236668" y="3126786"/>
            <a:ext cx="11478410" cy="3731214"/>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The SCRS has nearly completed a multi-year process of development of MPs in partnership with Panel 2. It anticipates Panel 2 being able to recommend one or a short-list of MPs for adoption by the Commission at its November meeting for TAC setting for 2023 and beyond. The Committee has also provided (SCRS/2022/169) details on results and performance of the CMPs.</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Exceptional circumstance protocols that cover situations where the advice from the MP could potentially not be followed, requiring some alternative TAC advice are scheduled for 2023. The occurrence of exceptional circumstances will be checked annually by the SCRS.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47647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247887"/>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593025" y="725116"/>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225910" y="1992038"/>
            <a:ext cx="11467652" cy="959622"/>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Background: Each CPC shall adjust its fishing capacity to ensure that it is commensurate with its allocated quota by using relevant yearly catch rates by fleet segment and gear proposed by the SCRS and adopted by the Commission in 2009.</a:t>
            </a:r>
            <a:endParaRPr kumimoji="0" lang="en-US"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133238" y="1306220"/>
            <a:ext cx="118615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17.15 The SCRS should review fishing capacity parameters of the different CPCs no later than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including specific rates for gear type and fishing area. Rec. 21-08, para 16</a:t>
            </a:r>
          </a:p>
        </p:txBody>
      </p:sp>
      <p:sp>
        <p:nvSpPr>
          <p:cNvPr id="10" name="TextBox 9">
            <a:extLst>
              <a:ext uri="{FF2B5EF4-FFF2-40B4-BE49-F238E27FC236}">
                <a16:creationId xmlns:a16="http://schemas.microsoft.com/office/drawing/2014/main" id="{D9159187-3D46-4E4C-95D1-4B0E470C1EA5}"/>
              </a:ext>
            </a:extLst>
          </p:cNvPr>
          <p:cNvSpPr txBox="1"/>
          <p:nvPr/>
        </p:nvSpPr>
        <p:spPr>
          <a:xfrm>
            <a:off x="107576" y="3126785"/>
            <a:ext cx="11876443" cy="3628622"/>
          </a:xfrm>
          <a:prstGeom prst="rect">
            <a:avLst/>
          </a:prstGeom>
          <a:solidFill>
            <a:srgbClr val="FFFF00"/>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Last year </a:t>
            </a:r>
            <a:r>
              <a:rPr lang="en-US" sz="2400" dirty="0" err="1">
                <a:solidFill>
                  <a:prstClr val="black"/>
                </a:solidFill>
                <a:latin typeface="Century Gothic" panose="020B0502020202020204"/>
              </a:rPr>
              <a:t>th</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e SCRS reviewed and updated catch rates of fleets targeting eastern bluefin tuna by main fishing gear and vessel size category. Of the 3,000 registered vessels, a small fraction (~12%) accounts for approximately 86% of the catch. These </a:t>
            </a:r>
            <a:r>
              <a:rPr lang="en-US" sz="2400" dirty="0"/>
              <a:t>represents a constant and active fleet which allows providing reliable estimates of nominal catch rates (CPUE, tons per day fished) by vessel and gear category. Due to the workload this year, the BFT Species Group has not been able to define an estimate of "potential fishing activity“. Unfortunately, only one CPC (SCRS/2020/017)for one fleet provided information to the Secretariat and the SCRS in the last two years.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997269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333948"/>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593025" y="725116"/>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133238" y="1360008"/>
            <a:ext cx="1186153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17.16 Based on the result of the trials and other scientific information available, the SCRS shall review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and update the growth table published in 2009. Rec. 21-08, para 27 - SCRS ongoing research for several years to develop a farm growth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D9159187-3D46-4E4C-95D1-4B0E470C1EA5}"/>
              </a:ext>
            </a:extLst>
          </p:cNvPr>
          <p:cNvSpPr txBox="1"/>
          <p:nvPr/>
        </p:nvSpPr>
        <p:spPr>
          <a:xfrm>
            <a:off x="129091" y="2437682"/>
            <a:ext cx="11973262" cy="4218784"/>
          </a:xfrm>
          <a:prstGeom prst="rect">
            <a:avLst/>
          </a:prstGeom>
          <a:solidFill>
            <a:srgbClr val="FFFF00"/>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Farm growth rates were estimated based on the in-situ tagging experiments, ROP cage harvest data, and cross-checked with data from modal progression analysis, differed from wild growth rates.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Weight at harvest modeled as a function of the time spent in farm, the initial size at caging, and other factors that may account for the differences among farms. Time steps were monthly for the 1st year and quarterly  for the 2nd and 3rd year due to low number of observations.</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Although the area, month of harvest, year and month of catch were statistically significant, their influence on the predictions were minor, and they were not used for the purpose of producing a table of expected weight at harvest.</a:t>
            </a:r>
          </a:p>
        </p:txBody>
      </p:sp>
    </p:spTree>
    <p:extLst>
      <p:ext uri="{BB962C8B-B14F-4D97-AF65-F5344CB8AC3E}">
        <p14:creationId xmlns:p14="http://schemas.microsoft.com/office/powerpoint/2010/main" val="3399489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8" name="TextBox 7">
            <a:extLst>
              <a:ext uri="{FF2B5EF4-FFF2-40B4-BE49-F238E27FC236}">
                <a16:creationId xmlns:a16="http://schemas.microsoft.com/office/drawing/2014/main" id="{2DB1143C-1718-4F3A-90DA-C9FF34A8C72F}"/>
              </a:ext>
            </a:extLst>
          </p:cNvPr>
          <p:cNvSpPr txBox="1"/>
          <p:nvPr/>
        </p:nvSpPr>
        <p:spPr>
          <a:xfrm>
            <a:off x="305384" y="4084716"/>
            <a:ext cx="11413066" cy="37375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
        <p:nvSpPr>
          <p:cNvPr id="10" name="TextBox 9">
            <a:extLst>
              <a:ext uri="{FF2B5EF4-FFF2-40B4-BE49-F238E27FC236}">
                <a16:creationId xmlns:a16="http://schemas.microsoft.com/office/drawing/2014/main" id="{D9159187-3D46-4E4C-95D1-4B0E470C1EA5}"/>
              </a:ext>
            </a:extLst>
          </p:cNvPr>
          <p:cNvSpPr txBox="1"/>
          <p:nvPr/>
        </p:nvSpPr>
        <p:spPr>
          <a:xfrm>
            <a:off x="359343" y="1742253"/>
            <a:ext cx="11227384" cy="470000"/>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rPr>
              <a:t>Summary modeled growth rates of BFT in Farm cages (weight):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
        <p:nvSpPr>
          <p:cNvPr id="9" name="TextBox 8">
            <a:extLst>
              <a:ext uri="{FF2B5EF4-FFF2-40B4-BE49-F238E27FC236}">
                <a16:creationId xmlns:a16="http://schemas.microsoft.com/office/drawing/2014/main" id="{D494A3E7-73F5-371D-3D59-90C09174C630}"/>
              </a:ext>
            </a:extLst>
          </p:cNvPr>
          <p:cNvSpPr txBox="1"/>
          <p:nvPr/>
        </p:nvSpPr>
        <p:spPr>
          <a:xfrm>
            <a:off x="457784" y="4237116"/>
            <a:ext cx="11413066" cy="37375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pic>
        <p:nvPicPr>
          <p:cNvPr id="12" name="Picture 11">
            <a:extLst>
              <a:ext uri="{FF2B5EF4-FFF2-40B4-BE49-F238E27FC236}">
                <a16:creationId xmlns:a16="http://schemas.microsoft.com/office/drawing/2014/main" id="{B8C3C3EE-4647-E0AD-F746-F990D8EED7FF}"/>
              </a:ext>
            </a:extLst>
          </p:cNvPr>
          <p:cNvPicPr>
            <a:picLocks noChangeAspect="1"/>
          </p:cNvPicPr>
          <p:nvPr/>
        </p:nvPicPr>
        <p:blipFill rotWithShape="1">
          <a:blip r:embed="rId3"/>
          <a:srcRect l="9722" t="31275" r="13704" b="26584"/>
          <a:stretch/>
        </p:blipFill>
        <p:spPr>
          <a:xfrm>
            <a:off x="98811" y="2618225"/>
            <a:ext cx="11906716" cy="3685755"/>
          </a:xfrm>
          <a:prstGeom prst="rect">
            <a:avLst/>
          </a:prstGeom>
        </p:spPr>
      </p:pic>
    </p:spTree>
    <p:extLst>
      <p:ext uri="{BB962C8B-B14F-4D97-AF65-F5344CB8AC3E}">
        <p14:creationId xmlns:p14="http://schemas.microsoft.com/office/powerpoint/2010/main" val="3021929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247887"/>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593025" y="725116"/>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225910" y="1992038"/>
            <a:ext cx="11467652" cy="959622"/>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Background: </a:t>
            </a:r>
            <a:r>
              <a:rPr kumimoji="0" lang="en-US" sz="1800" i="1"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Not later than 2022, the Commission shall decide to what extent the fishing seasons for different gear types and/or fishing areas might be extended and/or modified based on the SCRS advice without negatively influencing the stock development and by ensuring the stock is managed sustainably.</a:t>
            </a:r>
            <a:endParaRPr kumimoji="0" lang="en-US" sz="180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133238" y="1306220"/>
            <a:ext cx="118615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17.17 The SCRS to advise to what extent the fishing seasons for different gear types and/or fishing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areas might be extended and/or modified. Rec. 21-08, para 32</a:t>
            </a:r>
          </a:p>
        </p:txBody>
      </p:sp>
      <p:sp>
        <p:nvSpPr>
          <p:cNvPr id="10" name="TextBox 9">
            <a:extLst>
              <a:ext uri="{FF2B5EF4-FFF2-40B4-BE49-F238E27FC236}">
                <a16:creationId xmlns:a16="http://schemas.microsoft.com/office/drawing/2014/main" id="{D9159187-3D46-4E4C-95D1-4B0E470C1EA5}"/>
              </a:ext>
            </a:extLst>
          </p:cNvPr>
          <p:cNvSpPr txBox="1"/>
          <p:nvPr/>
        </p:nvSpPr>
        <p:spPr>
          <a:xfrm>
            <a:off x="107576" y="3180574"/>
            <a:ext cx="11876443" cy="3233449"/>
          </a:xfrm>
          <a:prstGeom prst="rect">
            <a:avLst/>
          </a:prstGeom>
          <a:solidFill>
            <a:srgbClr val="FFFF00"/>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The Committee has never provided advice on the appropriate length or timing of fishing seasons in relation to stock development, and the length of the current fishing seasons was determined without input from the Committee. This request is broad in scope, considering fleet diversity, spatial coverage and seasonality. The Committee requests more detail on the issues to be addressed in order to conduct proper data compilation and analysis. Assuming the Commission provides clarification to the SCRS in 2022, a response could be available by 2023.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32663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dirty="0"/>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140311"/>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89843" y="466932"/>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236667" y="1830674"/>
            <a:ext cx="11467652" cy="959622"/>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Background: </a:t>
            </a:r>
            <a:r>
              <a:rPr kumimoji="0" lang="en-US" sz="1800" i="1"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For the scientific aspects of the </a:t>
            </a:r>
            <a:r>
              <a:rPr kumimoji="0" lang="en-US" sz="1800" i="1" u="none" strike="noStrike" kern="1200" cap="none" spc="0" normalizeH="0" baseline="0" noProof="0" dirty="0" err="1">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programme</a:t>
            </a:r>
            <a:r>
              <a:rPr kumimoji="0" lang="en-US" sz="1800" i="1"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 the SCRS shall report on the coverage level achieved by each CPC and provide a summary of the data collected and any relevant findings associated with those data. The SCRS shall also provide any recommendations to improve the effectiveness of CPCs’ observer </a:t>
            </a:r>
            <a:r>
              <a:rPr kumimoji="0" lang="en-US" sz="1800" i="1" u="none" strike="noStrike" kern="1200" cap="none" spc="0" normalizeH="0" baseline="0" noProof="0" dirty="0" err="1">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programmes</a:t>
            </a:r>
            <a:endParaRPr kumimoji="0" lang="en-US" sz="180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208541" y="1123340"/>
            <a:ext cx="118615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17.18 The SCRS shall report on the coverage level achieved by each CPC and provide any recommendations to improve the effectiveness of CPCs’ observer </a:t>
            </a:r>
            <a:r>
              <a:rPr kumimoji="0" lang="en-US"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programmes</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 Rec. 21-08, para 99</a:t>
            </a:r>
          </a:p>
        </p:txBody>
      </p:sp>
      <p:sp>
        <p:nvSpPr>
          <p:cNvPr id="10" name="TextBox 9">
            <a:extLst>
              <a:ext uri="{FF2B5EF4-FFF2-40B4-BE49-F238E27FC236}">
                <a16:creationId xmlns:a16="http://schemas.microsoft.com/office/drawing/2014/main" id="{D9159187-3D46-4E4C-95D1-4B0E470C1EA5}"/>
              </a:ext>
            </a:extLst>
          </p:cNvPr>
          <p:cNvSpPr txBox="1"/>
          <p:nvPr/>
        </p:nvSpPr>
        <p:spPr>
          <a:xfrm>
            <a:off x="150606" y="2847086"/>
            <a:ext cx="11876443" cy="3833806"/>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The Committee cannot respond to the observer coverage request this year due the lack of available/appropriate data.</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The SCRS reminds the Commission that Rec. 21-08 paragraph 98 states that the requirements and procedures required to undertake this analysis are to be developed by the Commission by 2023 taking into account CPC confidentiality requirements.</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The SCRS looks forward to understanding what these requirements and procedures are so that it may provide recommendations on how to improve the effectiveness of CPC’s observer </a:t>
            </a:r>
            <a:r>
              <a:rPr lang="en-US" sz="2400" dirty="0" err="1"/>
              <a:t>programmes</a:t>
            </a:r>
            <a:r>
              <a:rPr lang="en-US" sz="2400" dirty="0"/>
              <a:t> (specified in paragraph 99).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900023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3"/>
          <a:stretch>
            <a:fillRect/>
          </a:stretch>
        </p:blipFill>
        <p:spPr>
          <a:xfrm>
            <a:off x="0" y="1"/>
            <a:ext cx="12192000" cy="1032734"/>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79087" y="499205"/>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236667" y="1970522"/>
            <a:ext cx="11854927" cy="958596"/>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Background: </a:t>
            </a:r>
            <a:r>
              <a:rPr lang="en-US" i="1" dirty="0"/>
              <a:t>Each farm CPC competent authority shall submit the procedures and results related to the stereoscopic camera </a:t>
            </a:r>
            <a:r>
              <a:rPr lang="en-US" i="1" dirty="0" err="1"/>
              <a:t>programme</a:t>
            </a:r>
            <a:r>
              <a:rPr lang="en-US" i="1" dirty="0"/>
              <a:t> (or alternative methods) to the SCRS by 31 October annually. The SCRS should evaluate such procedures and results and report to the Commission at the next annual meeting.</a:t>
            </a:r>
            <a:endParaRPr kumimoji="0" lang="en-US"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165511" y="1058794"/>
            <a:ext cx="1186153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17.19 The SCRS should evaluate procedures and results related to the stereoscopic camera </a:t>
            </a:r>
            <a:r>
              <a:rPr kumimoji="0" lang="en-US" sz="1800" b="1" i="0" u="none" strike="noStrike" kern="1200" cap="none" spc="0" normalizeH="0" baseline="0" noProof="0" dirty="0" err="1">
                <a:ln>
                  <a:noFill/>
                </a:ln>
                <a:solidFill>
                  <a:prstClr val="black"/>
                </a:solidFill>
                <a:effectLst/>
                <a:uLnTx/>
                <a:uFillTx/>
                <a:latin typeface="Century Gothic" panose="020B0502020202020204"/>
                <a:ea typeface="+mn-ea"/>
                <a:cs typeface="+mn-cs"/>
              </a:rPr>
              <a:t>programme</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 (or alternative methods) provided by CPCs and report to the Commission at the next annual meeting. Rec. 21-08, para 173 </a:t>
            </a:r>
          </a:p>
        </p:txBody>
      </p:sp>
      <p:sp>
        <p:nvSpPr>
          <p:cNvPr id="10" name="TextBox 9">
            <a:extLst>
              <a:ext uri="{FF2B5EF4-FFF2-40B4-BE49-F238E27FC236}">
                <a16:creationId xmlns:a16="http://schemas.microsoft.com/office/drawing/2014/main" id="{D9159187-3D46-4E4C-95D1-4B0E470C1EA5}"/>
              </a:ext>
            </a:extLst>
          </p:cNvPr>
          <p:cNvSpPr txBox="1"/>
          <p:nvPr/>
        </p:nvSpPr>
        <p:spPr>
          <a:xfrm>
            <a:off x="172121" y="2954661"/>
            <a:ext cx="11876443" cy="4004301"/>
          </a:xfrm>
          <a:prstGeom prst="rect">
            <a:avLst/>
          </a:prstGeom>
          <a:solidFill>
            <a:srgbClr val="FFFF00"/>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200" dirty="0"/>
              <a:t>ICCAT Recommendations require that the reports should be submitted with a specified list of information, but there is no requirement for stereo camera footage to be sent.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200" dirty="0"/>
              <a:t>The SCRS has concerns about the 20% minimum requirement (Rec. 21-08) for SFL sampling intensity being sufficient or representative of the fish in the cage.</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200" dirty="0"/>
              <a:t>The SCRS recommends that CPCs provide the entire stereo camera footage for each transfer operation to the Secretariat, so that the SCRS can take a random sample to study this issue in different regions.</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rPr>
              <a:t>The SCRS will continue to investigate </a:t>
            </a:r>
            <a:r>
              <a:rPr lang="en-US" sz="2200" dirty="0"/>
              <a:t>AI technology as a means of making the counting and size/weight determination of caged fish</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008562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140311"/>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89843" y="466932"/>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236667" y="1830674"/>
            <a:ext cx="11467652" cy="1847685"/>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Background: </a:t>
            </a:r>
            <a:r>
              <a:rPr lang="en-US" i="1" dirty="0"/>
              <a:t>The caging of the bluefin tuna at the farm of destination shall be subject to the requirements for caging operations laid down in paragraphs 156 to 171, including a video record to confirm the number and weight of the bluefin tuna caged and the verification of the operation by an ICCAT Regional Observer. The determination of the weight for caged fish from another farm, shall not apply until the SCRS has developed an algorithm to convert length into weight for fattened and/or farmed fish.</a:t>
            </a:r>
            <a:endParaRPr kumimoji="0" lang="en-US"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208541" y="1123340"/>
            <a:ext cx="118615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17.20 The SCRS should develop an algorithm to convert length into weight for fattened and/or farmed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fish. Rec. 21-08, para 217</a:t>
            </a:r>
          </a:p>
        </p:txBody>
      </p:sp>
      <p:sp>
        <p:nvSpPr>
          <p:cNvPr id="10" name="TextBox 9">
            <a:extLst>
              <a:ext uri="{FF2B5EF4-FFF2-40B4-BE49-F238E27FC236}">
                <a16:creationId xmlns:a16="http://schemas.microsoft.com/office/drawing/2014/main" id="{D9159187-3D46-4E4C-95D1-4B0E470C1EA5}"/>
              </a:ext>
            </a:extLst>
          </p:cNvPr>
          <p:cNvSpPr txBox="1"/>
          <p:nvPr/>
        </p:nvSpPr>
        <p:spPr>
          <a:xfrm>
            <a:off x="182879" y="3777281"/>
            <a:ext cx="11876443" cy="2940870"/>
          </a:xfrm>
          <a:prstGeom prst="rect">
            <a:avLst/>
          </a:prstGeom>
          <a:solidFill>
            <a:schemeClr val="accent6">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The solution cannot be found by estimating a generic L-W relationship from fish harvested on the farms, as doing so would ignore the gain in weight and size as a function of time at the particular farm and depending on the initial size of the fish at caging.</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This request is addressed with the updated growth table for E-BFT as a function of the initial size of the fish at caging and the time spent on the farm (Item 17.16).</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795025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140311"/>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89843" y="466932"/>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2022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236667" y="1830674"/>
            <a:ext cx="11467652" cy="1551322"/>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Background: </a:t>
            </a:r>
            <a:r>
              <a:rPr lang="en-US" dirty="0"/>
              <a:t>The report on the results of the stereoscopic program should include details on all the technical specifications above, including the sampling intensity, the way of sampling methodology, the distance from the camera, the dimensions of the transfer gate, and the algorithms (length-weight relationship). The SCRS shall review these specifications, and if necessary, provide recommendations to modify them</a:t>
            </a:r>
            <a:endParaRPr kumimoji="0" lang="en-US" sz="18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208541" y="1123340"/>
            <a:ext cx="118615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17.21 The SCRS shall review the stereoscopic cameras systems specifications, and if necessary, provide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recommendations to modify them. Rec. 21-08, Ann. 9, item vii </a:t>
            </a:r>
          </a:p>
        </p:txBody>
      </p:sp>
      <p:sp>
        <p:nvSpPr>
          <p:cNvPr id="10" name="TextBox 9">
            <a:extLst>
              <a:ext uri="{FF2B5EF4-FFF2-40B4-BE49-F238E27FC236}">
                <a16:creationId xmlns:a16="http://schemas.microsoft.com/office/drawing/2014/main" id="{D9159187-3D46-4E4C-95D1-4B0E470C1EA5}"/>
              </a:ext>
            </a:extLst>
          </p:cNvPr>
          <p:cNvSpPr txBox="1"/>
          <p:nvPr/>
        </p:nvSpPr>
        <p:spPr>
          <a:xfrm>
            <a:off x="537881" y="4089253"/>
            <a:ext cx="10542495" cy="1652760"/>
          </a:xfrm>
          <a:prstGeom prst="rect">
            <a:avLst/>
          </a:prstGeom>
          <a:solidFill>
            <a:schemeClr val="accent6">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dirty="0"/>
              <a:t>The issue of sampling intensity is addressed in item 17.19 of the 2022 SCRS report, Unfortunately, due to the workload of the Bluefin Tuna Species Group, the Committee was unable to review the technological detail of the stereoscopic camera system in 2022.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57692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6E218C-2DE0-4772-856D-9AFE4D36FF52}"/>
              </a:ext>
            </a:extLst>
          </p:cNvPr>
          <p:cNvPicPr>
            <a:picLocks noChangeAspect="1"/>
          </p:cNvPicPr>
          <p:nvPr/>
        </p:nvPicPr>
        <p:blipFill>
          <a:blip r:embed="rId2"/>
          <a:stretch>
            <a:fillRect/>
          </a:stretch>
        </p:blipFill>
        <p:spPr>
          <a:xfrm>
            <a:off x="0" y="0"/>
            <a:ext cx="12192000" cy="866274"/>
          </a:xfrm>
          <a:prstGeom prst="rect">
            <a:avLst/>
          </a:prstGeom>
        </p:spPr>
      </p:pic>
      <p:sp>
        <p:nvSpPr>
          <p:cNvPr id="5" name="Rectangle 2">
            <a:extLst>
              <a:ext uri="{FF2B5EF4-FFF2-40B4-BE49-F238E27FC236}">
                <a16:creationId xmlns:a16="http://schemas.microsoft.com/office/drawing/2014/main" id="{8A0F478E-504F-CBCA-44E6-3FA99E20E54F}"/>
              </a:ext>
            </a:extLst>
          </p:cNvPr>
          <p:cNvSpPr/>
          <p:nvPr/>
        </p:nvSpPr>
        <p:spPr>
          <a:xfrm>
            <a:off x="707010" y="2071762"/>
            <a:ext cx="5174921" cy="286232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North Atlantic albacore stock is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 overfished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overfishing is not occurring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South Atlantic albacore stock is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 overfished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overfishing is not occurring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Mediterranean albacore stock is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overfished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overfishing is occurring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59BCCED7-5C9E-6B3E-E8B2-943F64890192}"/>
              </a:ext>
            </a:extLst>
          </p:cNvPr>
          <p:cNvSpPr txBox="1">
            <a:spLocks/>
          </p:cNvSpPr>
          <p:nvPr/>
        </p:nvSpPr>
        <p:spPr>
          <a:xfrm>
            <a:off x="0" y="982495"/>
            <a:ext cx="2696076" cy="687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Calibri Light" panose="020F0302020204030204"/>
                <a:ea typeface="+mj-ea"/>
                <a:cs typeface="+mj-cs"/>
              </a:rPr>
              <a:t>Stock status:</a:t>
            </a:r>
          </a:p>
        </p:txBody>
      </p:sp>
      <p:sp>
        <p:nvSpPr>
          <p:cNvPr id="3" name="TextBox 9">
            <a:extLst>
              <a:ext uri="{FF2B5EF4-FFF2-40B4-BE49-F238E27FC236}">
                <a16:creationId xmlns:a16="http://schemas.microsoft.com/office/drawing/2014/main" id="{5CF390C5-43F2-E566-11BD-3897D524BA34}"/>
              </a:ext>
            </a:extLst>
          </p:cNvPr>
          <p:cNvSpPr txBox="1"/>
          <p:nvPr/>
        </p:nvSpPr>
        <p:spPr>
          <a:xfrm>
            <a:off x="6439060" y="297784"/>
            <a:ext cx="3409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Calibri" panose="020F0502020204030204"/>
                <a:ea typeface="+mn-ea"/>
                <a:cs typeface="+mn-cs"/>
              </a:rPr>
              <a:t>Atlantic  Albacore</a:t>
            </a:r>
          </a:p>
        </p:txBody>
      </p:sp>
      <p:pic>
        <p:nvPicPr>
          <p:cNvPr id="4" name="Picture 3">
            <a:extLst>
              <a:ext uri="{FF2B5EF4-FFF2-40B4-BE49-F238E27FC236}">
                <a16:creationId xmlns:a16="http://schemas.microsoft.com/office/drawing/2014/main" id="{963C8618-0AD1-B528-2C45-612FA9F512C7}"/>
              </a:ext>
            </a:extLst>
          </p:cNvPr>
          <p:cNvPicPr>
            <a:picLocks noChangeAspect="1"/>
          </p:cNvPicPr>
          <p:nvPr/>
        </p:nvPicPr>
        <p:blipFill rotWithShape="1">
          <a:blip r:embed="rId3"/>
          <a:srcRect r="26607" b="2606"/>
          <a:stretch/>
        </p:blipFill>
        <p:spPr>
          <a:xfrm>
            <a:off x="7073973" y="861657"/>
            <a:ext cx="4426728" cy="5996343"/>
          </a:xfrm>
          <a:prstGeom prst="rect">
            <a:avLst/>
          </a:prstGeom>
        </p:spPr>
      </p:pic>
    </p:spTree>
    <p:extLst>
      <p:ext uri="{BB962C8B-B14F-4D97-AF65-F5344CB8AC3E}">
        <p14:creationId xmlns:p14="http://schemas.microsoft.com/office/powerpoint/2010/main" val="410494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55C5D9-3BD2-48BD-AA10-880F899482A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16-Nov-22</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6DE57CDD-1063-4BC8-A39D-84F081A6F6E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3CFD7C4F-8506-48C4-8947-4860BB04072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F305A2D8-0A4F-4603-BF57-4AB1C07FC47E}"/>
              </a:ext>
            </a:extLst>
          </p:cNvPr>
          <p:cNvPicPr>
            <a:picLocks noChangeAspect="1"/>
          </p:cNvPicPr>
          <p:nvPr/>
        </p:nvPicPr>
        <p:blipFill>
          <a:blip r:embed="rId2"/>
          <a:stretch>
            <a:fillRect/>
          </a:stretch>
        </p:blipFill>
        <p:spPr>
          <a:xfrm>
            <a:off x="0" y="0"/>
            <a:ext cx="12192000" cy="1164336"/>
          </a:xfrm>
          <a:prstGeom prst="rect">
            <a:avLst/>
          </a:prstGeom>
        </p:spPr>
      </p:pic>
      <p:sp>
        <p:nvSpPr>
          <p:cNvPr id="7" name="TextBox 6">
            <a:extLst>
              <a:ext uri="{FF2B5EF4-FFF2-40B4-BE49-F238E27FC236}">
                <a16:creationId xmlns:a16="http://schemas.microsoft.com/office/drawing/2014/main" id="{DFE63FA1-2008-AB38-F7F1-1AEE52D5B38B}"/>
              </a:ext>
            </a:extLst>
          </p:cNvPr>
          <p:cNvSpPr txBox="1"/>
          <p:nvPr/>
        </p:nvSpPr>
        <p:spPr>
          <a:xfrm>
            <a:off x="413658" y="1992086"/>
            <a:ext cx="2146662" cy="1384995"/>
          </a:xfrm>
          <a:prstGeom prst="rect">
            <a:avLst/>
          </a:prstGeom>
          <a:noFill/>
        </p:spPr>
        <p:txBody>
          <a:bodyPr wrap="square" rtlCol="0">
            <a:spAutoFit/>
          </a:bodyPr>
          <a:lstStyle/>
          <a:p>
            <a:pPr algn="ctr"/>
            <a:r>
              <a:rPr lang="en-CA" sz="2800" b="1" dirty="0">
                <a:latin typeface="+mj-lt"/>
              </a:rPr>
              <a:t>Tentative SCRS 2023 Calendar</a:t>
            </a:r>
            <a:endParaRPr lang="en-US" sz="2800" b="1" dirty="0">
              <a:latin typeface="+mj-lt"/>
            </a:endParaRPr>
          </a:p>
        </p:txBody>
      </p:sp>
      <p:pic>
        <p:nvPicPr>
          <p:cNvPr id="2" name="Picture 1">
            <a:extLst>
              <a:ext uri="{FF2B5EF4-FFF2-40B4-BE49-F238E27FC236}">
                <a16:creationId xmlns:a16="http://schemas.microsoft.com/office/drawing/2014/main" id="{E861A417-348B-2932-B5BB-109BAB978FD3}"/>
              </a:ext>
            </a:extLst>
          </p:cNvPr>
          <p:cNvPicPr>
            <a:picLocks noChangeAspect="1"/>
          </p:cNvPicPr>
          <p:nvPr/>
        </p:nvPicPr>
        <p:blipFill>
          <a:blip r:embed="rId3"/>
          <a:stretch>
            <a:fillRect/>
          </a:stretch>
        </p:blipFill>
        <p:spPr>
          <a:xfrm>
            <a:off x="3431689" y="1160335"/>
            <a:ext cx="8685007" cy="5514785"/>
          </a:xfrm>
          <a:prstGeom prst="rect">
            <a:avLst/>
          </a:prstGeom>
        </p:spPr>
      </p:pic>
      <p:sp>
        <p:nvSpPr>
          <p:cNvPr id="8" name="TextBox 7">
            <a:extLst>
              <a:ext uri="{FF2B5EF4-FFF2-40B4-BE49-F238E27FC236}">
                <a16:creationId xmlns:a16="http://schemas.microsoft.com/office/drawing/2014/main" id="{82DFCC84-06F9-3B1C-78C8-DCB20DED019D}"/>
              </a:ext>
            </a:extLst>
          </p:cNvPr>
          <p:cNvSpPr txBox="1"/>
          <p:nvPr/>
        </p:nvSpPr>
        <p:spPr>
          <a:xfrm>
            <a:off x="204395" y="4270786"/>
            <a:ext cx="2883049" cy="2308324"/>
          </a:xfrm>
          <a:prstGeom prst="rect">
            <a:avLst/>
          </a:prstGeom>
          <a:noFill/>
        </p:spPr>
        <p:txBody>
          <a:bodyPr wrap="square" rtlCol="0">
            <a:spAutoFit/>
          </a:bodyPr>
          <a:lstStyle/>
          <a:p>
            <a:r>
              <a:rPr lang="en-CA" b="1" dirty="0"/>
              <a:t>Note:</a:t>
            </a:r>
            <a:r>
              <a:rPr lang="en-CA" dirty="0"/>
              <a:t> Slight changes from SCRS Report.</a:t>
            </a:r>
          </a:p>
          <a:p>
            <a:r>
              <a:rPr lang="en-CA" dirty="0">
                <a:latin typeface="Times New Roman" panose="02020603050405020304" pitchFamily="18" charset="0"/>
                <a:cs typeface="Times New Roman" panose="02020603050405020304" pitchFamily="18" charset="0"/>
              </a:rPr>
              <a:t>1 week postponement for </a:t>
            </a:r>
            <a:r>
              <a:rPr lang="en-US" dirty="0">
                <a:latin typeface="Times New Roman" panose="02020603050405020304" pitchFamily="18" charset="0"/>
                <a:cs typeface="Times New Roman" panose="02020603050405020304" pitchFamily="18" charset="0"/>
              </a:rPr>
              <a:t>the Tropical Tuna Species Group (including MSE)</a:t>
            </a:r>
            <a:r>
              <a:rPr lang="en-CA" dirty="0">
                <a:latin typeface="Times New Roman" panose="02020603050405020304" pitchFamily="18" charset="0"/>
                <a:cs typeface="Times New Roman" panose="02020603050405020304" pitchFamily="18" charset="0"/>
              </a:rPr>
              <a:t> and </a:t>
            </a:r>
            <a:r>
              <a:rPr lang="en-US" dirty="0">
                <a:latin typeface="Times New Roman" panose="02020603050405020304" pitchFamily="18" charset="0"/>
                <a:cs typeface="Times New Roman" panose="02020603050405020304" pitchFamily="18" charset="0"/>
              </a:rPr>
              <a:t>the PA4 on N-SWO MSE due to a  90 day notification requirements.</a:t>
            </a:r>
          </a:p>
        </p:txBody>
      </p:sp>
    </p:spTree>
    <p:extLst>
      <p:ext uri="{BB962C8B-B14F-4D97-AF65-F5344CB8AC3E}">
        <p14:creationId xmlns:p14="http://schemas.microsoft.com/office/powerpoint/2010/main" val="3130241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6" name="Rectangle 5">
            <a:extLst>
              <a:ext uri="{FF2B5EF4-FFF2-40B4-BE49-F238E27FC236}">
                <a16:creationId xmlns:a16="http://schemas.microsoft.com/office/drawing/2014/main" id="{76E6B22C-56FA-409C-8E43-016BCAFD417E}"/>
              </a:ext>
            </a:extLst>
          </p:cNvPr>
          <p:cNvSpPr/>
          <p:nvPr/>
        </p:nvSpPr>
        <p:spPr>
          <a:xfrm>
            <a:off x="5142709" y="3551979"/>
            <a:ext cx="1339371" cy="366767"/>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entury Gothic" panose="020B0502020202020204"/>
                <a:ea typeface="+mn-ea"/>
                <a:cs typeface="+mn-cs"/>
              </a:rPr>
              <a:t>Thank You</a:t>
            </a: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72275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2021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589236" y="1983753"/>
            <a:ext cx="11140309" cy="366767"/>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21.24 The SCRS shall annually advise on the TAC. Rec. 20-07, paragraph 1 (Rec. 19-04, para. 5)</a:t>
            </a: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466725" y="1651454"/>
            <a:ext cx="114871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Eastern Atlantic bluefin tuna</a:t>
            </a:r>
          </a:p>
        </p:txBody>
      </p:sp>
      <p:sp>
        <p:nvSpPr>
          <p:cNvPr id="8" name="TextBox 7">
            <a:extLst>
              <a:ext uri="{FF2B5EF4-FFF2-40B4-BE49-F238E27FC236}">
                <a16:creationId xmlns:a16="http://schemas.microsoft.com/office/drawing/2014/main" id="{2DB1143C-1718-4F3A-90DA-C9FF34A8C72F}"/>
              </a:ext>
            </a:extLst>
          </p:cNvPr>
          <p:cNvSpPr txBox="1"/>
          <p:nvPr/>
        </p:nvSpPr>
        <p:spPr>
          <a:xfrm>
            <a:off x="5917323" y="2445844"/>
            <a:ext cx="6179497" cy="966483"/>
          </a:xfrm>
          <a:prstGeom prst="rect">
            <a:avLst/>
          </a:prstGeom>
          <a:solidFill>
            <a:schemeClr val="bg1"/>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Figure 21.24.2. Updated indices (values post 2019, black line) compared with the 80% prediction intervals from the 2017 VPA projected forward.</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
        <p:nvSpPr>
          <p:cNvPr id="9" name="TextBox 8">
            <a:extLst>
              <a:ext uri="{FF2B5EF4-FFF2-40B4-BE49-F238E27FC236}">
                <a16:creationId xmlns:a16="http://schemas.microsoft.com/office/drawing/2014/main" id="{C7C2060B-2BCB-4FFB-9F09-B892D6A2B452}"/>
              </a:ext>
            </a:extLst>
          </p:cNvPr>
          <p:cNvSpPr txBox="1"/>
          <p:nvPr/>
        </p:nvSpPr>
        <p:spPr>
          <a:xfrm>
            <a:off x="294289" y="2375340"/>
            <a:ext cx="5507421"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Figure 21.24.1. Updates of indices of abundance for the E-BFT presented in 2021.</a:t>
            </a:r>
          </a:p>
        </p:txBody>
      </p:sp>
      <p:pic>
        <p:nvPicPr>
          <p:cNvPr id="3" name="Picture 2">
            <a:extLst>
              <a:ext uri="{FF2B5EF4-FFF2-40B4-BE49-F238E27FC236}">
                <a16:creationId xmlns:a16="http://schemas.microsoft.com/office/drawing/2014/main" id="{20E01F0A-7C78-46D4-AEFE-E9795AAF434D}"/>
              </a:ext>
            </a:extLst>
          </p:cNvPr>
          <p:cNvPicPr>
            <a:picLocks noChangeAspect="1"/>
          </p:cNvPicPr>
          <p:nvPr/>
        </p:nvPicPr>
        <p:blipFill>
          <a:blip r:embed="rId3"/>
          <a:stretch>
            <a:fillRect/>
          </a:stretch>
        </p:blipFill>
        <p:spPr>
          <a:xfrm>
            <a:off x="547179" y="3113336"/>
            <a:ext cx="5206335" cy="3744663"/>
          </a:xfrm>
          <a:prstGeom prst="rect">
            <a:avLst/>
          </a:prstGeom>
        </p:spPr>
      </p:pic>
      <p:pic>
        <p:nvPicPr>
          <p:cNvPr id="11" name="Picture 10">
            <a:extLst>
              <a:ext uri="{FF2B5EF4-FFF2-40B4-BE49-F238E27FC236}">
                <a16:creationId xmlns:a16="http://schemas.microsoft.com/office/drawing/2014/main" id="{1178C087-81D7-4B40-B70C-42AA183DC172}"/>
              </a:ext>
            </a:extLst>
          </p:cNvPr>
          <p:cNvPicPr>
            <a:picLocks noChangeAspect="1"/>
          </p:cNvPicPr>
          <p:nvPr/>
        </p:nvPicPr>
        <p:blipFill>
          <a:blip r:embed="rId4"/>
          <a:stretch>
            <a:fillRect/>
          </a:stretch>
        </p:blipFill>
        <p:spPr>
          <a:xfrm>
            <a:off x="6304409" y="3481200"/>
            <a:ext cx="5090601" cy="3279932"/>
          </a:xfrm>
          <a:prstGeom prst="rect">
            <a:avLst/>
          </a:prstGeom>
        </p:spPr>
      </p:pic>
    </p:spTree>
    <p:extLst>
      <p:ext uri="{BB962C8B-B14F-4D97-AF65-F5344CB8AC3E}">
        <p14:creationId xmlns:p14="http://schemas.microsoft.com/office/powerpoint/2010/main" val="363923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812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2021 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589236" y="1941712"/>
            <a:ext cx="11140309" cy="1200329"/>
          </a:xfrm>
          <a:prstGeom prst="rect">
            <a:avLst/>
          </a:prstGeom>
          <a:solidFill>
            <a:schemeClr val="bg1"/>
          </a:solidFill>
        </p:spPr>
        <p:txBody>
          <a:bodyPr wrap="square">
            <a:spAutoFit/>
          </a:bodyPr>
          <a:lstStyle/>
          <a:p>
            <a:pPr marL="0" marR="0" lvl="0" indent="0" algn="just" defTabSz="914400" rtl="0" eaLnBrk="1" fontAlgn="auto" latinLnBrk="0" hangingPunct="1">
              <a:spcBef>
                <a:spcPts val="0"/>
              </a:spcBef>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21.25 SCRS should review no later than 2021, and each time an eastern Atlantic and Mediterranean </a:t>
            </a:r>
          </a:p>
          <a:p>
            <a:pPr marL="0" marR="0" lvl="0" indent="0" algn="just" defTabSz="914400" rtl="0" eaLnBrk="1" fontAlgn="auto" latinLnBrk="0" hangingPunct="1">
              <a:spcBef>
                <a:spcPts val="0"/>
              </a:spcBef>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bluefin tuna stock assessment is performed, CPCs fishing capacity is commensurate with its allocated </a:t>
            </a:r>
          </a:p>
          <a:p>
            <a:pPr marL="0" marR="0" lvl="0" indent="0" algn="just" defTabSz="914400" rtl="0" eaLnBrk="1" fontAlgn="auto" latinLnBrk="0" hangingPunct="1">
              <a:spcBef>
                <a:spcPts val="0"/>
              </a:spcBef>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quota by using relevant yearly catch rates by fleet segment and gear proposed by the SCRS and adopted </a:t>
            </a:r>
          </a:p>
          <a:p>
            <a:pPr marL="0" marR="0" lvl="0" indent="0" algn="just" defTabSz="914400" rtl="0" eaLnBrk="1" fontAlgn="auto" latinLnBrk="0" hangingPunct="1">
              <a:spcBef>
                <a:spcPts val="0"/>
              </a:spcBef>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by the Commission in 2009. Rec. 20-07, para 4 (18)</a:t>
            </a: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466725" y="1651454"/>
            <a:ext cx="114871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Eastern Atlantic bluefin tuna</a:t>
            </a:r>
          </a:p>
        </p:txBody>
      </p:sp>
      <p:sp>
        <p:nvSpPr>
          <p:cNvPr id="8" name="TextBox 7">
            <a:extLst>
              <a:ext uri="{FF2B5EF4-FFF2-40B4-BE49-F238E27FC236}">
                <a16:creationId xmlns:a16="http://schemas.microsoft.com/office/drawing/2014/main" id="{2DB1143C-1718-4F3A-90DA-C9FF34A8C72F}"/>
              </a:ext>
            </a:extLst>
          </p:cNvPr>
          <p:cNvSpPr txBox="1"/>
          <p:nvPr/>
        </p:nvSpPr>
        <p:spPr>
          <a:xfrm>
            <a:off x="305384" y="4116989"/>
            <a:ext cx="11413066" cy="37375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Yu Mincho" panose="02020400000000000000" pitchFamily="18" charset="-128"/>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
        <p:nvSpPr>
          <p:cNvPr id="10" name="TextBox 9">
            <a:extLst>
              <a:ext uri="{FF2B5EF4-FFF2-40B4-BE49-F238E27FC236}">
                <a16:creationId xmlns:a16="http://schemas.microsoft.com/office/drawing/2014/main" id="{D9159187-3D46-4E4C-95D1-4B0E470C1EA5}"/>
              </a:ext>
            </a:extLst>
          </p:cNvPr>
          <p:cNvSpPr txBox="1"/>
          <p:nvPr/>
        </p:nvSpPr>
        <p:spPr>
          <a:xfrm>
            <a:off x="188975" y="3341059"/>
            <a:ext cx="7427783" cy="317009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rPr>
              <a:t>The ICCAT Commission in 2019 requested to review and update the catch rates of fleets targeting E-BFT by main fishing gear and vessel size category to the SCRS. Since 2010 several changes and regulations have been implemented (Rec. 10-04, Rec. 12-03, Rec. 14-05, Rec. 18-02, Rec. 19-04) that impacted the activity of the fleets targeting this resource, bluefin farming operations have become the main destination of the catches, and e so-called “Joint-Fishing = Operations” (JFO)have become the primary type of fishing operation for the East bluefin stock in terms of total catches (Figure 21.25.1).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pic>
        <p:nvPicPr>
          <p:cNvPr id="3" name="Picture 2">
            <a:extLst>
              <a:ext uri="{FF2B5EF4-FFF2-40B4-BE49-F238E27FC236}">
                <a16:creationId xmlns:a16="http://schemas.microsoft.com/office/drawing/2014/main" id="{513D3D1E-211C-4019-BA53-C689C7A97BBC}"/>
              </a:ext>
            </a:extLst>
          </p:cNvPr>
          <p:cNvPicPr>
            <a:picLocks noChangeAspect="1"/>
          </p:cNvPicPr>
          <p:nvPr/>
        </p:nvPicPr>
        <p:blipFill>
          <a:blip r:embed="rId3"/>
          <a:stretch>
            <a:fillRect/>
          </a:stretch>
        </p:blipFill>
        <p:spPr>
          <a:xfrm>
            <a:off x="7731167" y="3342048"/>
            <a:ext cx="4362492" cy="2766922"/>
          </a:xfrm>
          <a:prstGeom prst="rect">
            <a:avLst/>
          </a:prstGeom>
        </p:spPr>
      </p:pic>
    </p:spTree>
    <p:extLst>
      <p:ext uri="{BB962C8B-B14F-4D97-AF65-F5344CB8AC3E}">
        <p14:creationId xmlns:p14="http://schemas.microsoft.com/office/powerpoint/2010/main" val="3472564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1" name="Rectangle 40">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821D63A-8CBF-4DC1-BABE-A57F481774D3}"/>
              </a:ext>
            </a:extLst>
          </p:cNvPr>
          <p:cNvPicPr>
            <a:picLocks noChangeAspect="1"/>
          </p:cNvPicPr>
          <p:nvPr/>
        </p:nvPicPr>
        <p:blipFill>
          <a:blip r:embed="rId2"/>
          <a:stretch>
            <a:fillRect/>
          </a:stretch>
        </p:blipFill>
        <p:spPr>
          <a:xfrm>
            <a:off x="3964499" y="594829"/>
            <a:ext cx="7142390" cy="5571066"/>
          </a:xfrm>
          <a:prstGeom prst="rect">
            <a:avLst/>
          </a:prstGeom>
        </p:spPr>
      </p:pic>
      <p:sp>
        <p:nvSpPr>
          <p:cNvPr id="5" name="TextBox 4">
            <a:extLst>
              <a:ext uri="{FF2B5EF4-FFF2-40B4-BE49-F238E27FC236}">
                <a16:creationId xmlns:a16="http://schemas.microsoft.com/office/drawing/2014/main" id="{AFB15C86-C3D3-4300-B701-C99573F5E7DD}"/>
              </a:ext>
            </a:extLst>
          </p:cNvPr>
          <p:cNvSpPr txBox="1"/>
          <p:nvPr/>
        </p:nvSpPr>
        <p:spPr>
          <a:xfrm>
            <a:off x="758757" y="826851"/>
            <a:ext cx="2859932" cy="4524315"/>
          </a:xfrm>
          <a:prstGeom prst="rect">
            <a:avLst/>
          </a:prstGeom>
          <a:solidFill>
            <a:schemeClr val="bg1">
              <a:lumMod val="75000"/>
            </a:schemeClr>
          </a:solidFill>
        </p:spPr>
        <p:txBody>
          <a:bodyPr wrap="square" rtlCol="0">
            <a:spAutoFit/>
          </a:bodyPr>
          <a:lstStyle/>
          <a:p>
            <a:r>
              <a:rPr lang="en-US" dirty="0"/>
              <a:t>The SCRS defines catch rates as nominal CPUE </a:t>
            </a:r>
          </a:p>
          <a:p>
            <a:r>
              <a:rPr lang="en-US" dirty="0"/>
              <a:t>(CPUE) per vessel (i.e. catch and effort, measured as fishing days from the VMS data that is associated with each vessel). </a:t>
            </a:r>
          </a:p>
          <a:p>
            <a:endParaRPr lang="en-US" dirty="0"/>
          </a:p>
          <a:p>
            <a:r>
              <a:rPr lang="en-US" b="1" dirty="0" err="1"/>
              <a:t>Note:</a:t>
            </a:r>
            <a:r>
              <a:rPr lang="en-US" dirty="0" err="1"/>
              <a:t>There</a:t>
            </a:r>
            <a:r>
              <a:rPr lang="en-US" dirty="0"/>
              <a:t> are over 3000 vessels registered for E-BFT fisheries, however of these vessels (~12%) account for about 86% of the </a:t>
            </a:r>
          </a:p>
          <a:p>
            <a:r>
              <a:rPr lang="en-US" dirty="0"/>
              <a:t>Catch.</a:t>
            </a:r>
          </a:p>
        </p:txBody>
      </p:sp>
    </p:spTree>
    <p:extLst>
      <p:ext uri="{BB962C8B-B14F-4D97-AF65-F5344CB8AC3E}">
        <p14:creationId xmlns:p14="http://schemas.microsoft.com/office/powerpoint/2010/main" val="3479774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lvl="0">
              <a:defRPr/>
            </a:pPr>
            <a:r>
              <a:rPr lang="en-US" sz="2800" b="1" i="1" dirty="0">
                <a:solidFill>
                  <a:prstClr val="white"/>
                </a:solidFill>
                <a:latin typeface="Arial" panose="020B0604020202020204" pitchFamily="34" charset="0"/>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481833" y="1541424"/>
            <a:ext cx="11487150" cy="1477328"/>
          </a:xfrm>
          <a:prstGeom prst="rect">
            <a:avLst/>
          </a:prstGeom>
        </p:spPr>
        <p:txBody>
          <a:bodyPr wrap="square">
            <a:spAutoFit/>
          </a:bodyPr>
          <a:lstStyle/>
          <a:p>
            <a:r>
              <a:rPr lang="en-US" b="1" dirty="0"/>
              <a:t>21.26 SCRS to identify growth rates including in weight and size gains during the fattening period, and </a:t>
            </a:r>
          </a:p>
          <a:p>
            <a:r>
              <a:rPr lang="en-US" b="1" dirty="0"/>
              <a:t>review and update the growth table published in 2009, and the growth rates utilized for farming the </a:t>
            </a:r>
          </a:p>
          <a:p>
            <a:r>
              <a:rPr lang="en-US" b="1" dirty="0"/>
              <a:t>fish referred to under paragraph 35 c, and considering the difference among geographic areas </a:t>
            </a:r>
          </a:p>
          <a:p>
            <a:r>
              <a:rPr lang="en-US" b="1" dirty="0"/>
              <a:t>(including Atlantic and Mediterranean) in updating the table. Rec. 20-07, para 8 (Rec. 19-04, para 28)</a:t>
            </a:r>
          </a:p>
          <a:p>
            <a:r>
              <a:rPr lang="en-US" dirty="0"/>
              <a:t> </a:t>
            </a:r>
            <a:endParaRPr lang="en-CA" dirty="0"/>
          </a:p>
        </p:txBody>
      </p:sp>
      <p:sp>
        <p:nvSpPr>
          <p:cNvPr id="8" name="TextBox 7">
            <a:extLst>
              <a:ext uri="{FF2B5EF4-FFF2-40B4-BE49-F238E27FC236}">
                <a16:creationId xmlns:a16="http://schemas.microsoft.com/office/drawing/2014/main" id="{77B8A0FD-EB6B-459F-8433-CEF750F5E053}"/>
              </a:ext>
            </a:extLst>
          </p:cNvPr>
          <p:cNvSpPr txBox="1"/>
          <p:nvPr/>
        </p:nvSpPr>
        <p:spPr>
          <a:xfrm>
            <a:off x="430924" y="2712119"/>
            <a:ext cx="11508827" cy="4001095"/>
          </a:xfrm>
          <a:prstGeom prst="rect">
            <a:avLst/>
          </a:prstGeom>
          <a:solidFill>
            <a:schemeClr val="bg1"/>
          </a:solidFill>
        </p:spPr>
        <p:txBody>
          <a:bodyPr wrap="square">
            <a:spAutoFit/>
          </a:bodyPr>
          <a:lstStyle/>
          <a:p>
            <a:pPr marL="285750" indent="-285750">
              <a:buFont typeface="Wingdings" panose="05000000000000000000" pitchFamily="2" charset="2"/>
              <a:buChar char="§"/>
            </a:pPr>
            <a:r>
              <a:rPr lang="en-US" dirty="0"/>
              <a:t>The SCRS initiated, through the GBYP, numerous farm-based field studies in different geographical areas and established a Subgroup to analyze the data and facilitate the elaboration of a single and coordinated answer.</a:t>
            </a:r>
          </a:p>
          <a:p>
            <a:endParaRPr lang="en-US" sz="1000" dirty="0"/>
          </a:p>
          <a:p>
            <a:pPr marL="285750" indent="-285750">
              <a:buFont typeface="Wingdings" panose="05000000000000000000" pitchFamily="2" charset="2"/>
              <a:buChar char="§"/>
            </a:pPr>
            <a:r>
              <a:rPr lang="en-US" dirty="0"/>
              <a:t>Major limitations encountered during the early stages of the study for individual fish measurements tagged in cages  (high mortality of large tagged fish).</a:t>
            </a:r>
          </a:p>
          <a:p>
            <a:endParaRPr lang="en-US" sz="1000" dirty="0"/>
          </a:p>
          <a:p>
            <a:pPr marL="285750" indent="-285750">
              <a:buFont typeface="Wingdings" panose="05000000000000000000" pitchFamily="2" charset="2"/>
              <a:buChar char="§"/>
            </a:pPr>
            <a:r>
              <a:rPr lang="en-US" dirty="0"/>
              <a:t>The Subgroup concluded that different methodological approaches, from individual growth studies (based on tagging) and whole cage-based growth studies to a broader analysis based on the available length/weight data from stereo camera measurements at caging, harvesting sampling data and </a:t>
            </a:r>
            <a:r>
              <a:rPr lang="en-US" dirty="0" err="1"/>
              <a:t>eBCDs</a:t>
            </a:r>
            <a:r>
              <a:rPr lang="en-US" dirty="0"/>
              <a:t>, should be combined to address the Commission’s request.</a:t>
            </a:r>
          </a:p>
          <a:p>
            <a:endParaRPr lang="en-US" sz="1000" dirty="0"/>
          </a:p>
          <a:p>
            <a:pPr marL="285750" indent="-285750">
              <a:buFont typeface="Wingdings" panose="05000000000000000000" pitchFamily="2" charset="2"/>
              <a:buChar char="§"/>
            </a:pPr>
            <a:r>
              <a:rPr lang="en-US" dirty="0"/>
              <a:t>Due to time constraints, only results for the whole farm caged fish population. not split by geographical area or other parameters are available. The finalized tables require additional analyses and will be completed in 2022. </a:t>
            </a:r>
          </a:p>
        </p:txBody>
      </p:sp>
    </p:spTree>
    <p:extLst>
      <p:ext uri="{BB962C8B-B14F-4D97-AF65-F5344CB8AC3E}">
        <p14:creationId xmlns:p14="http://schemas.microsoft.com/office/powerpoint/2010/main" val="3608944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184826" y="1604486"/>
            <a:ext cx="11826199" cy="1077218"/>
          </a:xfrm>
          <a:prstGeom prst="rect">
            <a:avLst/>
          </a:prstGeom>
        </p:spPr>
        <p:txBody>
          <a:bodyPr wrap="square">
            <a:spAutoFit/>
          </a:bodyPr>
          <a:lstStyle/>
          <a:p>
            <a:pPr lvl="0"/>
            <a:r>
              <a:rPr lang="en-US" sz="1600" b="1" dirty="0">
                <a:solidFill>
                  <a:prstClr val="black"/>
                </a:solidFill>
              </a:rPr>
              <a:t>Table 21.26.1. Updated matrix of the expected “</a:t>
            </a:r>
            <a:r>
              <a:rPr lang="en-US" sz="1600" b="1" u="sng" dirty="0">
                <a:solidFill>
                  <a:prstClr val="black"/>
                </a:solidFill>
              </a:rPr>
              <a:t>mean weight</a:t>
            </a:r>
            <a:r>
              <a:rPr lang="en-US" sz="1600" b="1" dirty="0">
                <a:solidFill>
                  <a:prstClr val="black"/>
                </a:solidFill>
              </a:rPr>
              <a:t>” at harvest of farmed bluefin tuna as function of length and weight (straight fork length, FL; round weight, RWT) at caging (rows) and time in farms (columns, months after caging). The values in parenthesis correspond to the upper 90% confidence interval, which could be considered a reasonable proxy for the ‘maximum’ growth rate.</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B243D915-7DD4-46B3-A67E-6E2027C5C949}"/>
              </a:ext>
            </a:extLst>
          </p:cNvPr>
          <p:cNvPicPr>
            <a:picLocks noChangeAspect="1"/>
          </p:cNvPicPr>
          <p:nvPr/>
        </p:nvPicPr>
        <p:blipFill rotWithShape="1">
          <a:blip r:embed="rId3"/>
          <a:srcRect t="12686"/>
          <a:stretch/>
        </p:blipFill>
        <p:spPr>
          <a:xfrm>
            <a:off x="2091446" y="2739002"/>
            <a:ext cx="8086697" cy="3985378"/>
          </a:xfrm>
          <a:prstGeom prst="rect">
            <a:avLst/>
          </a:prstGeom>
        </p:spPr>
      </p:pic>
    </p:spTree>
    <p:extLst>
      <p:ext uri="{BB962C8B-B14F-4D97-AF65-F5344CB8AC3E}">
        <p14:creationId xmlns:p14="http://schemas.microsoft.com/office/powerpoint/2010/main" val="2552907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184826" y="1604486"/>
            <a:ext cx="118261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Table 21.26.1. Updated matrix of the expected “</a:t>
            </a:r>
            <a:r>
              <a:rPr kumimoji="0" lang="en-US" sz="1600" b="1" i="0" u="sng" strike="noStrike" kern="1200" cap="none" spc="0" normalizeH="0" baseline="0" noProof="0" dirty="0">
                <a:ln>
                  <a:noFill/>
                </a:ln>
                <a:solidFill>
                  <a:prstClr val="black"/>
                </a:solidFill>
                <a:effectLst/>
                <a:uLnTx/>
                <a:uFillTx/>
                <a:latin typeface="Century Gothic" panose="020B0502020202020204"/>
                <a:ea typeface="+mn-ea"/>
                <a:cs typeface="+mn-cs"/>
              </a:rPr>
              <a:t>percent weight gain</a:t>
            </a: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 at harvest of farmed bluefin tuna as function of length and weight (straight fork length, FL; round weight, RWT) at caging (rows) and time in farms (columns, months after caging). The values in parenthesis correspond to the upper 90% confidence interval, which could be considered a reasonable proxy for the ‘maximum’ growth rate.</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8974445-8D7F-434C-8F3E-31AD461665D6}"/>
              </a:ext>
            </a:extLst>
          </p:cNvPr>
          <p:cNvPicPr>
            <a:picLocks noChangeAspect="1"/>
          </p:cNvPicPr>
          <p:nvPr/>
        </p:nvPicPr>
        <p:blipFill>
          <a:blip r:embed="rId3"/>
          <a:stretch>
            <a:fillRect/>
          </a:stretch>
        </p:blipFill>
        <p:spPr>
          <a:xfrm>
            <a:off x="1954244" y="2802978"/>
            <a:ext cx="7809865" cy="3960946"/>
          </a:xfrm>
          <a:prstGeom prst="rect">
            <a:avLst/>
          </a:prstGeom>
        </p:spPr>
      </p:pic>
    </p:spTree>
    <p:extLst>
      <p:ext uri="{BB962C8B-B14F-4D97-AF65-F5344CB8AC3E}">
        <p14:creationId xmlns:p14="http://schemas.microsoft.com/office/powerpoint/2010/main" val="2787334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184826" y="1604486"/>
            <a:ext cx="118261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21.27 SCRS advice, not later than 2022, on possible extension on the fishing seasons for different gear types and/or fishing areas, without negatively influencing the stock development and by ensuring the stock is managed sustainably. Rec. 20-07, para 9 (Rec. 19-04, para 33).</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9130099-E048-4B6F-A7B6-A7E2AB6436B3}"/>
              </a:ext>
            </a:extLst>
          </p:cNvPr>
          <p:cNvSpPr txBox="1"/>
          <p:nvPr/>
        </p:nvSpPr>
        <p:spPr>
          <a:xfrm>
            <a:off x="223736" y="2548647"/>
            <a:ext cx="11644009" cy="1200329"/>
          </a:xfrm>
          <a:prstGeom prst="rect">
            <a:avLst/>
          </a:prstGeom>
          <a:solidFill>
            <a:schemeClr val="bg1"/>
          </a:solidFill>
        </p:spPr>
        <p:txBody>
          <a:bodyPr wrap="square" rtlCol="0">
            <a:spAutoFit/>
          </a:bodyPr>
          <a:lstStyle/>
          <a:p>
            <a:r>
              <a:rPr lang="en-US" b="1" i="1" dirty="0"/>
              <a:t>Background: </a:t>
            </a:r>
            <a:r>
              <a:rPr lang="en-US" i="1" dirty="0"/>
              <a:t>33. Not later than 2022, the Commission shall decide to what extent the fishing seasons for different gear types and/or fishing areas might be extended and/or modified based on the SCRS advice without negatively influencing the stock development and by ensuring the stock is managed sustainably</a:t>
            </a:r>
            <a:r>
              <a:rPr lang="en-US" dirty="0"/>
              <a:t>.</a:t>
            </a:r>
          </a:p>
        </p:txBody>
      </p:sp>
      <p:sp>
        <p:nvSpPr>
          <p:cNvPr id="8" name="TextBox 7">
            <a:extLst>
              <a:ext uri="{FF2B5EF4-FFF2-40B4-BE49-F238E27FC236}">
                <a16:creationId xmlns:a16="http://schemas.microsoft.com/office/drawing/2014/main" id="{32C8BC5D-A87F-406A-8D2C-602609757585}"/>
              </a:ext>
            </a:extLst>
          </p:cNvPr>
          <p:cNvSpPr txBox="1"/>
          <p:nvPr/>
        </p:nvSpPr>
        <p:spPr>
          <a:xfrm>
            <a:off x="388883" y="4162097"/>
            <a:ext cx="11487807" cy="1477328"/>
          </a:xfrm>
          <a:prstGeom prst="rect">
            <a:avLst/>
          </a:prstGeom>
          <a:solidFill>
            <a:schemeClr val="bg1"/>
          </a:solidFill>
        </p:spPr>
        <p:txBody>
          <a:bodyPr wrap="square" rtlCol="0">
            <a:spAutoFit/>
          </a:bodyPr>
          <a:lstStyle/>
          <a:p>
            <a:r>
              <a:rPr lang="en-US" dirty="0">
                <a:highlight>
                  <a:srgbClr val="FF0000"/>
                </a:highlight>
              </a:rPr>
              <a:t>No new information was presented to the Committee on this matter in 2021. </a:t>
            </a:r>
            <a:r>
              <a:rPr lang="en-US" dirty="0"/>
              <a:t>However, this request is broad in scope considering the diversity of fleets, spatial coverage and seasonality. The Committee requests more details on the questions to be addressed in order to undertake the appropriate data compilation and analysis. Specific objectives of the request would be helpful given that some CPC fleets could not fill their quota during the fishing season.</a:t>
            </a:r>
          </a:p>
        </p:txBody>
      </p:sp>
    </p:spTree>
    <p:extLst>
      <p:ext uri="{BB962C8B-B14F-4D97-AF65-F5344CB8AC3E}">
        <p14:creationId xmlns:p14="http://schemas.microsoft.com/office/powerpoint/2010/main" val="2737918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205847" y="1783162"/>
            <a:ext cx="1182619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21.28 The SCRS shall report on National observer </a:t>
            </a:r>
            <a:r>
              <a:rPr kumimoji="0" lang="en-US" sz="1600" b="1" i="0" u="none" strike="noStrike" kern="1200" cap="none" spc="0" normalizeH="0" baseline="0" noProof="0" dirty="0" err="1">
                <a:ln>
                  <a:noFill/>
                </a:ln>
                <a:solidFill>
                  <a:prstClr val="black"/>
                </a:solidFill>
                <a:effectLst/>
                <a:uLnTx/>
                <a:uFillTx/>
                <a:latin typeface="Century Gothic" panose="020B0502020202020204"/>
                <a:ea typeface="+mn-ea"/>
                <a:cs typeface="+mn-cs"/>
              </a:rPr>
              <a:t>programmes</a:t>
            </a: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 Rec. 19-04, para 83</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9130099-E048-4B6F-A7B6-A7E2AB6436B3}"/>
              </a:ext>
            </a:extLst>
          </p:cNvPr>
          <p:cNvSpPr txBox="1"/>
          <p:nvPr/>
        </p:nvSpPr>
        <p:spPr>
          <a:xfrm>
            <a:off x="265777" y="2348951"/>
            <a:ext cx="11644009"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Background:</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For the scientific aspect of the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programme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the SCRS shall report on the coverage level achieved by each CPC, and provide a summary of the data collected and any relevant findings associated with that data. The SCRS shall also provide any recommendations to improve the effectiveness of CPCs observer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programmes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
        <p:nvSpPr>
          <p:cNvPr id="8" name="TextBox 7">
            <a:extLst>
              <a:ext uri="{FF2B5EF4-FFF2-40B4-BE49-F238E27FC236}">
                <a16:creationId xmlns:a16="http://schemas.microsoft.com/office/drawing/2014/main" id="{32C8BC5D-A87F-406A-8D2C-602609757585}"/>
              </a:ext>
            </a:extLst>
          </p:cNvPr>
          <p:cNvSpPr txBox="1"/>
          <p:nvPr/>
        </p:nvSpPr>
        <p:spPr>
          <a:xfrm>
            <a:off x="283779" y="4162097"/>
            <a:ext cx="1148780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0000"/>
                </a:highlight>
                <a:uLnTx/>
                <a:uFillTx/>
                <a:latin typeface="Century Gothic" panose="020B0502020202020204"/>
                <a:ea typeface="+mn-ea"/>
                <a:cs typeface="+mn-cs"/>
              </a:rPr>
              <a:t>No new information was provided in 2020 or 2021</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possibly due to the constraints imposed by the global pandemic crisis.</a:t>
            </a:r>
          </a:p>
        </p:txBody>
      </p:sp>
    </p:spTree>
    <p:extLst>
      <p:ext uri="{BB962C8B-B14F-4D97-AF65-F5344CB8AC3E}">
        <p14:creationId xmlns:p14="http://schemas.microsoft.com/office/powerpoint/2010/main" val="176218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65000">
              <a:schemeClr val="accent5">
                <a:lumMod val="60000"/>
                <a:lumOff val="40000"/>
              </a:schemeClr>
            </a:gs>
            <a:gs pos="92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5034196" y="983481"/>
            <a:ext cx="66046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State of the Stock – MED Albacore</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8268CEC9-5C9B-4456-91BE-E51EAC3F7B60}"/>
              </a:ext>
            </a:extLst>
          </p:cNvPr>
          <p:cNvSpPr/>
          <p:nvPr/>
        </p:nvSpPr>
        <p:spPr>
          <a:xfrm>
            <a:off x="376908" y="1981533"/>
            <a:ext cx="5595875" cy="3139321"/>
          </a:xfrm>
          <a:prstGeom prst="rect">
            <a:avLst/>
          </a:prstGeom>
          <a:solidFill>
            <a:schemeClr val="bg1">
              <a:lumMod val="85000"/>
            </a:schemeClr>
          </a:solidFill>
        </p:spPr>
        <p:txBody>
          <a:bodyPr wrap="square">
            <a:spAutoFit/>
          </a:bodyPr>
          <a:lstStyle/>
          <a:p>
            <a:endParaRPr lang="en-US" dirty="0"/>
          </a:p>
          <a:p>
            <a:r>
              <a:rPr lang="en-US" sz="2000" b="1" dirty="0"/>
              <a:t>MED</a:t>
            </a:r>
            <a:r>
              <a:rPr lang="en-US" sz="2000" dirty="0"/>
              <a:t> - There is considerable uncertainty about current stock status and the ability of the available CPUE series to monitor stock trends is limited. </a:t>
            </a:r>
          </a:p>
          <a:p>
            <a:endParaRPr lang="en-US" sz="2000" dirty="0"/>
          </a:p>
          <a:p>
            <a:r>
              <a:rPr lang="en-US" sz="2000" dirty="0"/>
              <a:t>Current fishing mortality levels (2019) are above FMSY (1.2), Median and the current biomass is below the BMSY level (0.57).</a:t>
            </a:r>
          </a:p>
          <a:p>
            <a:endParaRPr lang="en-US" sz="2000" dirty="0"/>
          </a:p>
        </p:txBody>
      </p:sp>
      <p:pic>
        <p:nvPicPr>
          <p:cNvPr id="7" name="Picture 6" descr="Graphical user interface&#10;&#10;Description automatically generated">
            <a:extLst>
              <a:ext uri="{FF2B5EF4-FFF2-40B4-BE49-F238E27FC236}">
                <a16:creationId xmlns:a16="http://schemas.microsoft.com/office/drawing/2014/main" id="{AC0B5303-AC11-4A3E-843C-736CAA17EC62}"/>
              </a:ext>
            </a:extLst>
          </p:cNvPr>
          <p:cNvPicPr>
            <a:picLocks noChangeAspect="1"/>
          </p:cNvPicPr>
          <p:nvPr/>
        </p:nvPicPr>
        <p:blipFill rotWithShape="1">
          <a:blip r:embed="rId3"/>
          <a:srcRect l="21282" t="23900" r="38718" b="12527"/>
          <a:stretch/>
        </p:blipFill>
        <p:spPr bwMode="auto">
          <a:xfrm>
            <a:off x="6437473" y="1866385"/>
            <a:ext cx="5726419" cy="48816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0848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668302" y="1814693"/>
            <a:ext cx="1028347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21.29 </a:t>
            </a:r>
            <a:r>
              <a:rPr kumimoji="0" lang="en-US" sz="1600" b="1" i="0" u="none" strike="noStrike" kern="1200" cap="none" spc="0" normalizeH="0" baseline="0" noProof="0" dirty="0" err="1">
                <a:ln>
                  <a:noFill/>
                </a:ln>
                <a:solidFill>
                  <a:prstClr val="black"/>
                </a:solidFill>
                <a:effectLst/>
                <a:uLnTx/>
                <a:uFillTx/>
                <a:latin typeface="Century Gothic" panose="020B0502020202020204"/>
                <a:ea typeface="+mn-ea"/>
                <a:cs typeface="+mn-cs"/>
              </a:rPr>
              <a:t>Programmes</a:t>
            </a: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 to estimate the number and weight of bluefin tuna to be caged – The SCRS should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evaluate such procedures and results and report to the Commission. Rec. 19-04, para 99</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9130099-E048-4B6F-A7B6-A7E2AB6436B3}"/>
              </a:ext>
            </a:extLst>
          </p:cNvPr>
          <p:cNvSpPr txBox="1"/>
          <p:nvPr/>
        </p:nvSpPr>
        <p:spPr>
          <a:xfrm>
            <a:off x="749254" y="2821917"/>
            <a:ext cx="10833147" cy="17543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The specific analyses of transfer records to estimate minimum sample size that is representative of the bluefin tuna being caged have not been carried out, since full raw data from stereo camera videos are not still available to the Secretariat.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entury Gothic" panose="020B0502020202020204"/>
              </a:rPr>
              <a:t>A</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n ad hoc study on this matter could be planned and carried out within GBYP Phase 12, if the data are made available.</a:t>
            </a:r>
          </a:p>
        </p:txBody>
      </p:sp>
    </p:spTree>
    <p:extLst>
      <p:ext uri="{BB962C8B-B14F-4D97-AF65-F5344CB8AC3E}">
        <p14:creationId xmlns:p14="http://schemas.microsoft.com/office/powerpoint/2010/main" val="2618532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205847" y="1783162"/>
            <a:ext cx="118261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21.30 SCRS shall provide new advice on the TAC for the following year when the goal of maintaining the biomass around B0.1 (to be achieved by fishing at or less than F0.1) is not achieved and the objectives of this plan are in danger. Rec. 19-04, para 114</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9130099-E048-4B6F-A7B6-A7E2AB6436B3}"/>
              </a:ext>
            </a:extLst>
          </p:cNvPr>
          <p:cNvSpPr txBox="1"/>
          <p:nvPr/>
        </p:nvSpPr>
        <p:spPr>
          <a:xfrm>
            <a:off x="318329" y="2695793"/>
            <a:ext cx="1164400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Background</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When, as a result of a scientific evaluation, the goal of maintaining the biomass around B0.1 (to be achieved by fishing at or less than F0.1) is not achieved and the objectives of this plan are in danger, the SCRS shall provide new advice on the TAC for the following year.</a:t>
            </a:r>
          </a:p>
        </p:txBody>
      </p:sp>
      <p:sp>
        <p:nvSpPr>
          <p:cNvPr id="8" name="TextBox 7">
            <a:extLst>
              <a:ext uri="{FF2B5EF4-FFF2-40B4-BE49-F238E27FC236}">
                <a16:creationId xmlns:a16="http://schemas.microsoft.com/office/drawing/2014/main" id="{32C8BC5D-A87F-406A-8D2C-602609757585}"/>
              </a:ext>
            </a:extLst>
          </p:cNvPr>
          <p:cNvSpPr txBox="1"/>
          <p:nvPr/>
        </p:nvSpPr>
        <p:spPr>
          <a:xfrm>
            <a:off x="315310" y="4193628"/>
            <a:ext cx="1148780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Response: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The Committee concluded that there is no evidence to recommend a change in the current TAC advice for 2022. See response 21.24 of the report.</a:t>
            </a:r>
          </a:p>
        </p:txBody>
      </p:sp>
    </p:spTree>
    <p:extLst>
      <p:ext uri="{BB962C8B-B14F-4D97-AF65-F5344CB8AC3E}">
        <p14:creationId xmlns:p14="http://schemas.microsoft.com/office/powerpoint/2010/main" val="1018027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205847" y="1783162"/>
            <a:ext cx="118261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21.31 Standards and procedures for stereoscopic cameras systems in the context of caging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Rec. 19-04, Annex 9, item 1 iii</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9130099-E048-4B6F-A7B6-A7E2AB6436B3}"/>
              </a:ext>
            </a:extLst>
          </p:cNvPr>
          <p:cNvSpPr txBox="1"/>
          <p:nvPr/>
        </p:nvSpPr>
        <p:spPr>
          <a:xfrm>
            <a:off x="286798" y="2348952"/>
            <a:ext cx="11644009"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Background: When the length measurements of the fish present a multi-modal distribution (two or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cohorts of distinct sizes), it shall be possible to use more than one conversion algorithm for the same caging operation. The most up to date algorithm(s) established by SCRS shall be used to convert the fork length of a single fish into weight, according to the size category of the fish measured during the caging operation.</a:t>
            </a:r>
          </a:p>
        </p:txBody>
      </p:sp>
      <p:sp>
        <p:nvSpPr>
          <p:cNvPr id="8" name="TextBox 7">
            <a:extLst>
              <a:ext uri="{FF2B5EF4-FFF2-40B4-BE49-F238E27FC236}">
                <a16:creationId xmlns:a16="http://schemas.microsoft.com/office/drawing/2014/main" id="{32C8BC5D-A87F-406A-8D2C-602609757585}"/>
              </a:ext>
            </a:extLst>
          </p:cNvPr>
          <p:cNvSpPr txBox="1"/>
          <p:nvPr/>
        </p:nvSpPr>
        <p:spPr>
          <a:xfrm>
            <a:off x="325820" y="3584029"/>
            <a:ext cx="11487807" cy="30162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Response: </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A recent study related to length-weight relationships for bluefin tuna in the Gulf of Cadiz/Southern cost of Portugal (SCRS/2021/146), using data collected over 15 years from the Portuguese traps was reviewed.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entury Gothic" panose="020B0502020202020204"/>
              </a:rPr>
              <a:t>T</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he Committee recommends four different equations to be used by the stereoscopic-system for the estimation of the BFT catches transferred to cages: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Atlantic Moroccan traps (Rodriguez-Marin et al., 2015),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Portuguese traps for the period June to August (Lino et al.,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purse-seine catches for juveniles in the Adriatic Sea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Katavic</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et al., 2018),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purse seine catches in the Mediterranean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Deguara</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et al., 2017).</a:t>
            </a:r>
          </a:p>
        </p:txBody>
      </p:sp>
    </p:spTree>
    <p:extLst>
      <p:ext uri="{BB962C8B-B14F-4D97-AF65-F5344CB8AC3E}">
        <p14:creationId xmlns:p14="http://schemas.microsoft.com/office/powerpoint/2010/main" val="3513791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205847" y="1783162"/>
            <a:ext cx="118261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21.32 SCRS shall review the specifications and, if necessary, provide recommendations to modify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Rec. 19-04, Annex 9, item vi</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9130099-E048-4B6F-A7B6-A7E2AB6436B3}"/>
              </a:ext>
            </a:extLst>
          </p:cNvPr>
          <p:cNvSpPr txBox="1"/>
          <p:nvPr/>
        </p:nvSpPr>
        <p:spPr>
          <a:xfrm>
            <a:off x="286798" y="2348952"/>
            <a:ext cx="11644009"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Background: The report on the results of the stereoscopical programme should include details on all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technical specifications above, including the sampling intensity, the way of sampling methodology,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distance from the camera, the dimensions of the transfer gate, and the algorithms (length-weight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relationship). The SCRS shall review these specifications, and if necessary, provide recommendations to modify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them.</a:t>
            </a:r>
            <a:endPar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32C8BC5D-A87F-406A-8D2C-602609757585}"/>
              </a:ext>
            </a:extLst>
          </p:cNvPr>
          <p:cNvSpPr txBox="1"/>
          <p:nvPr/>
        </p:nvSpPr>
        <p:spPr>
          <a:xfrm>
            <a:off x="315310" y="3930870"/>
            <a:ext cx="11487807" cy="28623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Response: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entury Gothic" panose="020B0502020202020204"/>
                <a:ea typeface="+mn-ea"/>
                <a:cs typeface="+mn-cs"/>
              </a:rPr>
              <a:t>The Committee revised some technical specifications as indicated in the responses to the Commission's requests: items 21.29, 21.31 and 21.33 of this report. The Committee will continue this process and revise other aspects of the technical specifications, such as the sampling methodology being applied at caging and the distances between the sampled fish and the </a:t>
            </a:r>
            <a:r>
              <a:rPr kumimoji="0" lang="en-US" sz="2000" i="0" u="none" strike="noStrike" kern="1200" cap="none" spc="0" normalizeH="0" baseline="0" noProof="0" dirty="0" err="1">
                <a:ln>
                  <a:noFill/>
                </a:ln>
                <a:solidFill>
                  <a:prstClr val="black"/>
                </a:solidFill>
                <a:effectLst/>
                <a:uLnTx/>
                <a:uFillTx/>
                <a:latin typeface="Century Gothic" panose="020B0502020202020204"/>
                <a:ea typeface="+mn-ea"/>
                <a:cs typeface="+mn-cs"/>
              </a:rPr>
              <a:t>stereocamera</a:t>
            </a:r>
            <a:r>
              <a:rPr kumimoji="0" lang="en-US" sz="200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entury Gothic" panose="020B0502020202020204"/>
              </a:rPr>
              <a:t>A</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utomated</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techniques to measure caged fish are being explored, potentially making it easy to increase the percentage of sampled fish.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85340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7" name="Rectangle 6">
            <a:extLst>
              <a:ext uri="{FF2B5EF4-FFF2-40B4-BE49-F238E27FC236}">
                <a16:creationId xmlns:a16="http://schemas.microsoft.com/office/drawing/2014/main" id="{796EDFB6-F4BF-47CA-A48E-7BEE763EF5E1}"/>
              </a:ext>
            </a:extLst>
          </p:cNvPr>
          <p:cNvSpPr/>
          <p:nvPr/>
        </p:nvSpPr>
        <p:spPr>
          <a:xfrm>
            <a:off x="205847" y="1783162"/>
            <a:ext cx="118261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21.33 Method proposed for the calculation of a margin of error and range of the stereoscopic camera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system, Rec. 19-04, Annex 9, section 2</a:t>
            </a:r>
            <a:endParaRPr kumimoji="0" lang="en-CA"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9130099-E048-4B6F-A7B6-A7E2AB6436B3}"/>
              </a:ext>
            </a:extLst>
          </p:cNvPr>
          <p:cNvSpPr txBox="1"/>
          <p:nvPr/>
        </p:nvSpPr>
        <p:spPr>
          <a:xfrm>
            <a:off x="286798" y="2348952"/>
            <a:ext cx="1164400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entury Gothic" panose="020B0502020202020204"/>
                <a:ea typeface="+mn-ea"/>
                <a:cs typeface="+mn-cs"/>
              </a:rPr>
              <a:t>Background</a:t>
            </a: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 In accordance with what was agreed at the Intersessional Meeting of Panel 2 (March 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«Clarify section 2 of Annex 9 of Rec. 19-04, paragraph iii concerning the determination of the percentage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range». </a:t>
            </a:r>
          </a:p>
        </p:txBody>
      </p:sp>
      <p:sp>
        <p:nvSpPr>
          <p:cNvPr id="8" name="TextBox 7">
            <a:extLst>
              <a:ext uri="{FF2B5EF4-FFF2-40B4-BE49-F238E27FC236}">
                <a16:creationId xmlns:a16="http://schemas.microsoft.com/office/drawing/2014/main" id="{32C8BC5D-A87F-406A-8D2C-602609757585}"/>
              </a:ext>
            </a:extLst>
          </p:cNvPr>
          <p:cNvSpPr txBox="1"/>
          <p:nvPr/>
        </p:nvSpPr>
        <p:spPr>
          <a:xfrm>
            <a:off x="315310" y="3457904"/>
            <a:ext cx="11487807" cy="31700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The proposed method is a 5-step calculation that uses the size measurement input of each fish measured, the estimated round weight (RWT) of each fish (using a user-defined weight-size relationship), the margin of size measure error (error%) provided by the software, the count of fish measured, and the total number of fish counted in the recording file (total 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Conclusions of SCRS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This procedure simply uses the size error measurement from the video file and software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estimate the range for the estimated total biomass of caged fish.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The procedures are computationally correct. </a:t>
            </a:r>
          </a:p>
        </p:txBody>
      </p:sp>
    </p:spTree>
    <p:extLst>
      <p:ext uri="{BB962C8B-B14F-4D97-AF65-F5344CB8AC3E}">
        <p14:creationId xmlns:p14="http://schemas.microsoft.com/office/powerpoint/2010/main" val="2991479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55C5D9-3BD2-48BD-AA10-880F899482A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16-Nov-22</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6DE57CDD-1063-4BC8-A39D-84F081A6F6E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3CFD7C4F-8506-48C4-8947-4860BB04072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C55636A6-7962-4BA0-A420-E86AC52439FF}"/>
              </a:ext>
            </a:extLst>
          </p:cNvPr>
          <p:cNvPicPr>
            <a:picLocks noChangeAspect="1"/>
          </p:cNvPicPr>
          <p:nvPr/>
        </p:nvPicPr>
        <p:blipFill rotWithShape="1">
          <a:blip r:embed="rId2"/>
          <a:srcRect l="8793" t="19440" r="8879"/>
          <a:stretch/>
        </p:blipFill>
        <p:spPr>
          <a:xfrm>
            <a:off x="360723" y="1084005"/>
            <a:ext cx="11378582" cy="5567166"/>
          </a:xfrm>
          <a:prstGeom prst="rect">
            <a:avLst/>
          </a:prstGeom>
        </p:spPr>
      </p:pic>
      <p:pic>
        <p:nvPicPr>
          <p:cNvPr id="9" name="Picture 8">
            <a:extLst>
              <a:ext uri="{FF2B5EF4-FFF2-40B4-BE49-F238E27FC236}">
                <a16:creationId xmlns:a16="http://schemas.microsoft.com/office/drawing/2014/main" id="{F305A2D8-0A4F-4603-BF57-4AB1C07FC47E}"/>
              </a:ext>
            </a:extLst>
          </p:cNvPr>
          <p:cNvPicPr>
            <a:picLocks noChangeAspect="1"/>
          </p:cNvPicPr>
          <p:nvPr/>
        </p:nvPicPr>
        <p:blipFill>
          <a:blip r:embed="rId3"/>
          <a:stretch>
            <a:fillRect/>
          </a:stretch>
        </p:blipFill>
        <p:spPr>
          <a:xfrm>
            <a:off x="0" y="0"/>
            <a:ext cx="12192000" cy="1164336"/>
          </a:xfrm>
          <a:prstGeom prst="rect">
            <a:avLst/>
          </a:prstGeom>
        </p:spPr>
      </p:pic>
    </p:spTree>
    <p:extLst>
      <p:ext uri="{BB962C8B-B14F-4D97-AF65-F5344CB8AC3E}">
        <p14:creationId xmlns:p14="http://schemas.microsoft.com/office/powerpoint/2010/main" val="3770669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D638A-2150-F531-4B79-BAFCC80A7D40}"/>
              </a:ext>
            </a:extLst>
          </p:cNvPr>
          <p:cNvPicPr>
            <a:picLocks noChangeAspect="1"/>
          </p:cNvPicPr>
          <p:nvPr/>
        </p:nvPicPr>
        <p:blipFill>
          <a:blip r:embed="rId2"/>
          <a:stretch>
            <a:fillRect/>
          </a:stretch>
        </p:blipFill>
        <p:spPr>
          <a:xfrm>
            <a:off x="1290320" y="1250593"/>
            <a:ext cx="9621520" cy="5607407"/>
          </a:xfrm>
          <a:prstGeom prst="rect">
            <a:avLst/>
          </a:prstGeom>
        </p:spPr>
      </p:pic>
      <p:sp>
        <p:nvSpPr>
          <p:cNvPr id="4" name="Date Placeholder 3">
            <a:extLst>
              <a:ext uri="{FF2B5EF4-FFF2-40B4-BE49-F238E27FC236}">
                <a16:creationId xmlns:a16="http://schemas.microsoft.com/office/drawing/2014/main" id="{4C55C5D9-3BD2-48BD-AA10-880F899482A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16-Nov-22</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6DE57CDD-1063-4BC8-A39D-84F081A6F6E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3CFD7C4F-8506-48C4-8947-4860BB04072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F305A2D8-0A4F-4603-BF57-4AB1C07FC47E}"/>
              </a:ext>
            </a:extLst>
          </p:cNvPr>
          <p:cNvPicPr>
            <a:picLocks noChangeAspect="1"/>
          </p:cNvPicPr>
          <p:nvPr/>
        </p:nvPicPr>
        <p:blipFill>
          <a:blip r:embed="rId3"/>
          <a:stretch>
            <a:fillRect/>
          </a:stretch>
        </p:blipFill>
        <p:spPr>
          <a:xfrm>
            <a:off x="0" y="0"/>
            <a:ext cx="12192000" cy="1164336"/>
          </a:xfrm>
          <a:prstGeom prst="rect">
            <a:avLst/>
          </a:prstGeom>
        </p:spPr>
      </p:pic>
      <p:sp>
        <p:nvSpPr>
          <p:cNvPr id="2" name="TextBox 1">
            <a:extLst>
              <a:ext uri="{FF2B5EF4-FFF2-40B4-BE49-F238E27FC236}">
                <a16:creationId xmlns:a16="http://schemas.microsoft.com/office/drawing/2014/main" id="{8BD0068A-FC2F-479F-97BD-2B7C84DD699F}"/>
              </a:ext>
            </a:extLst>
          </p:cNvPr>
          <p:cNvSpPr txBox="1"/>
          <p:nvPr/>
        </p:nvSpPr>
        <p:spPr>
          <a:xfrm>
            <a:off x="4815193" y="3054485"/>
            <a:ext cx="2791838" cy="646331"/>
          </a:xfrm>
          <a:prstGeom prst="rect">
            <a:avLst/>
          </a:prstGeom>
          <a:noFill/>
        </p:spPr>
        <p:txBody>
          <a:bodyPr wrap="square" rtlCol="0">
            <a:spAutoFit/>
          </a:bodyPr>
          <a:lstStyle/>
          <a:p>
            <a:r>
              <a:rPr lang="en-CA" sz="3600" dirty="0"/>
              <a:t>Thank You</a:t>
            </a:r>
            <a:endParaRPr lang="en-US" sz="3600" dirty="0"/>
          </a:p>
        </p:txBody>
      </p:sp>
    </p:spTree>
    <p:extLst>
      <p:ext uri="{BB962C8B-B14F-4D97-AF65-F5344CB8AC3E}">
        <p14:creationId xmlns:p14="http://schemas.microsoft.com/office/powerpoint/2010/main" val="212055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DF27F-5A63-2623-794D-8A64BBEAD21B}"/>
              </a:ext>
            </a:extLst>
          </p:cNvPr>
          <p:cNvPicPr>
            <a:picLocks noChangeAspect="1"/>
          </p:cNvPicPr>
          <p:nvPr/>
        </p:nvPicPr>
        <p:blipFill>
          <a:blip r:embed="rId2"/>
          <a:stretch>
            <a:fillRect/>
          </a:stretch>
        </p:blipFill>
        <p:spPr>
          <a:xfrm>
            <a:off x="4190134" y="3080084"/>
            <a:ext cx="3776120" cy="3590155"/>
          </a:xfrm>
          <a:prstGeom prst="rect">
            <a:avLst/>
          </a:prstGeom>
        </p:spPr>
      </p:pic>
      <p:sp>
        <p:nvSpPr>
          <p:cNvPr id="5" name="TextBox 4">
            <a:extLst>
              <a:ext uri="{FF2B5EF4-FFF2-40B4-BE49-F238E27FC236}">
                <a16:creationId xmlns:a16="http://schemas.microsoft.com/office/drawing/2014/main" id="{DECE66C6-4B1C-2A4F-F9A2-BA426EE0D6E1}"/>
              </a:ext>
            </a:extLst>
          </p:cNvPr>
          <p:cNvSpPr txBox="1"/>
          <p:nvPr/>
        </p:nvSpPr>
        <p:spPr>
          <a:xfrm>
            <a:off x="1447886" y="1028912"/>
            <a:ext cx="41828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Albacore Kobe plots with Stock status trajectories of B/BMSY and F/FMSY over time (1956-2018)</a:t>
            </a:r>
          </a:p>
        </p:txBody>
      </p:sp>
      <p:pic>
        <p:nvPicPr>
          <p:cNvPr id="6" name="Imagen 5">
            <a:extLst>
              <a:ext uri="{FF2B5EF4-FFF2-40B4-BE49-F238E27FC236}">
                <a16:creationId xmlns:a16="http://schemas.microsoft.com/office/drawing/2014/main" id="{A03A684A-A123-C07F-0323-A53CD9AF4E7F}"/>
              </a:ext>
            </a:extLst>
          </p:cNvPr>
          <p:cNvPicPr>
            <a:picLocks noChangeAspect="1"/>
          </p:cNvPicPr>
          <p:nvPr/>
        </p:nvPicPr>
        <p:blipFill>
          <a:blip r:embed="rId3"/>
          <a:stretch>
            <a:fillRect/>
          </a:stretch>
        </p:blipFill>
        <p:spPr>
          <a:xfrm>
            <a:off x="187401" y="3128210"/>
            <a:ext cx="4068860" cy="3729789"/>
          </a:xfrm>
          <a:prstGeom prst="rect">
            <a:avLst/>
          </a:prstGeom>
        </p:spPr>
      </p:pic>
      <p:sp>
        <p:nvSpPr>
          <p:cNvPr id="7" name="TextBox 6">
            <a:extLst>
              <a:ext uri="{FF2B5EF4-FFF2-40B4-BE49-F238E27FC236}">
                <a16:creationId xmlns:a16="http://schemas.microsoft.com/office/drawing/2014/main" id="{579DC57A-51D8-5B1D-2C73-6445FFA9D3C1}"/>
              </a:ext>
            </a:extLst>
          </p:cNvPr>
          <p:cNvSpPr txBox="1"/>
          <p:nvPr/>
        </p:nvSpPr>
        <p:spPr>
          <a:xfrm>
            <a:off x="332599" y="2354725"/>
            <a:ext cx="3565633" cy="400110"/>
          </a:xfrm>
          <a:prstGeom prst="rect">
            <a:avLst/>
          </a:prstGeom>
          <a:solidFill>
            <a:sysClr val="window" lastClr="FFFFFF">
              <a:lumMod val="85000"/>
            </a:sysClr>
          </a:solid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a:rPr>
              <a:t>Northern Atlantic Albacore</a:t>
            </a:r>
            <a:r>
              <a:rPr kumimoji="0" lang="en-US" sz="1800" b="0" i="0" u="none" strike="noStrike" kern="0" cap="none" spc="0" normalizeH="0" baseline="0" noProof="0" dirty="0">
                <a:ln>
                  <a:noFill/>
                </a:ln>
                <a:solidFill>
                  <a:prstClr val="black"/>
                </a:solidFill>
                <a:effectLst/>
                <a:uLnTx/>
                <a:uFillTx/>
                <a:latin typeface="Century Gothic" panose="020B0502020202020204"/>
              </a:rPr>
              <a:t>.</a:t>
            </a:r>
          </a:p>
        </p:txBody>
      </p:sp>
      <p:pic>
        <p:nvPicPr>
          <p:cNvPr id="8" name="Picture 5" descr="A picture containing text">
            <a:extLst>
              <a:ext uri="{FF2B5EF4-FFF2-40B4-BE49-F238E27FC236}">
                <a16:creationId xmlns:a16="http://schemas.microsoft.com/office/drawing/2014/main" id="{7A502350-9FF7-F244-E97A-F511A70EBCB5}"/>
              </a:ext>
            </a:extLst>
          </p:cNvPr>
          <p:cNvPicPr>
            <a:picLocks noChangeAspect="1"/>
          </p:cNvPicPr>
          <p:nvPr/>
        </p:nvPicPr>
        <p:blipFill rotWithShape="1">
          <a:blip r:embed="rId4"/>
          <a:srcRect l="21244" t="16492" r="34610" b="16803"/>
          <a:stretch/>
        </p:blipFill>
        <p:spPr bwMode="auto">
          <a:xfrm>
            <a:off x="7876675" y="3015916"/>
            <a:ext cx="4315325" cy="3842084"/>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00B99B4-C8A0-4BE3-CCD9-829298616738}"/>
              </a:ext>
            </a:extLst>
          </p:cNvPr>
          <p:cNvPicPr>
            <a:picLocks noChangeAspect="1"/>
          </p:cNvPicPr>
          <p:nvPr/>
        </p:nvPicPr>
        <p:blipFill>
          <a:blip r:embed="rId5"/>
          <a:stretch>
            <a:fillRect/>
          </a:stretch>
        </p:blipFill>
        <p:spPr>
          <a:xfrm>
            <a:off x="0" y="0"/>
            <a:ext cx="12192000" cy="866274"/>
          </a:xfrm>
          <a:prstGeom prst="rect">
            <a:avLst/>
          </a:prstGeom>
        </p:spPr>
      </p:pic>
      <p:sp>
        <p:nvSpPr>
          <p:cNvPr id="10" name="TextBox 9">
            <a:extLst>
              <a:ext uri="{FF2B5EF4-FFF2-40B4-BE49-F238E27FC236}">
                <a16:creationId xmlns:a16="http://schemas.microsoft.com/office/drawing/2014/main" id="{728F6D4D-0513-AD17-A1B5-A908B1A06C23}"/>
              </a:ext>
            </a:extLst>
          </p:cNvPr>
          <p:cNvSpPr txBox="1"/>
          <p:nvPr/>
        </p:nvSpPr>
        <p:spPr>
          <a:xfrm>
            <a:off x="4270936" y="2330662"/>
            <a:ext cx="3365105" cy="400110"/>
          </a:xfrm>
          <a:prstGeom prst="rect">
            <a:avLst/>
          </a:prstGeom>
          <a:solidFill>
            <a:sysClr val="window" lastClr="FFFFFF">
              <a:lumMod val="85000"/>
            </a:sysClr>
          </a:solid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South Atlantic </a:t>
            </a:r>
            <a:r>
              <a:rPr kumimoji="0" lang="en-US" sz="2000" b="1" i="0" u="none" strike="noStrike" kern="0" cap="none" spc="0" normalizeH="0" baseline="0" noProof="0" dirty="0">
                <a:ln>
                  <a:noFill/>
                </a:ln>
                <a:solidFill>
                  <a:prstClr val="black"/>
                </a:solidFill>
                <a:effectLst/>
                <a:uLnTx/>
                <a:uFillTx/>
                <a:latin typeface="Century Gothic" panose="020B0502020202020204"/>
              </a:rPr>
              <a:t>Albacore.</a:t>
            </a:r>
          </a:p>
        </p:txBody>
      </p:sp>
      <p:sp>
        <p:nvSpPr>
          <p:cNvPr id="11" name="TextBox 10">
            <a:extLst>
              <a:ext uri="{FF2B5EF4-FFF2-40B4-BE49-F238E27FC236}">
                <a16:creationId xmlns:a16="http://schemas.microsoft.com/office/drawing/2014/main" id="{1822AB55-AC38-5066-1F8D-29F24583CC35}"/>
              </a:ext>
            </a:extLst>
          </p:cNvPr>
          <p:cNvSpPr txBox="1"/>
          <p:nvPr/>
        </p:nvSpPr>
        <p:spPr>
          <a:xfrm>
            <a:off x="8209273" y="2306598"/>
            <a:ext cx="3244790" cy="400110"/>
          </a:xfrm>
          <a:prstGeom prst="rect">
            <a:avLst/>
          </a:prstGeom>
          <a:solidFill>
            <a:sysClr val="window" lastClr="FFFFFF">
              <a:lumMod val="85000"/>
            </a:sysClr>
          </a:solid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2000" b="1" i="0" u="none" strike="noStrike" kern="0" cap="none" spc="0" normalizeH="0" baseline="0" noProof="0" dirty="0" err="1">
                <a:ln>
                  <a:noFill/>
                </a:ln>
                <a:solidFill>
                  <a:prstClr val="black"/>
                </a:solidFill>
                <a:effectLst/>
                <a:uLnTx/>
                <a:uFillTx/>
                <a:latin typeface="Century Gothic" panose="020B0502020202020204"/>
              </a:rPr>
              <a:t>Mediterrean</a:t>
            </a:r>
            <a:r>
              <a:rPr kumimoji="0" lang="en-US" sz="2000" b="1" i="0" u="none" strike="noStrike" kern="0" cap="none" spc="0" normalizeH="0" baseline="0" noProof="0" dirty="0">
                <a:ln>
                  <a:noFill/>
                </a:ln>
                <a:solidFill>
                  <a:prstClr val="black"/>
                </a:solidFill>
                <a:effectLst/>
                <a:uLnTx/>
                <a:uFillTx/>
                <a:latin typeface="Century Gothic" panose="020B0502020202020204"/>
              </a:rPr>
              <a:t>  Albacore</a:t>
            </a:r>
            <a:r>
              <a:rPr kumimoji="0" lang="en-US" sz="1800" b="0" i="0" u="none" strike="noStrike" kern="0" cap="none" spc="0" normalizeH="0" baseline="0" noProof="0" dirty="0">
                <a:ln>
                  <a:noFill/>
                </a:ln>
                <a:solidFill>
                  <a:prstClr val="black"/>
                </a:solidFill>
                <a:effectLst/>
                <a:uLnTx/>
                <a:uFillTx/>
                <a:latin typeface="Century Gothic" panose="020B0502020202020204"/>
              </a:rPr>
              <a:t>.</a:t>
            </a:r>
          </a:p>
        </p:txBody>
      </p:sp>
    </p:spTree>
    <p:extLst>
      <p:ext uri="{BB962C8B-B14F-4D97-AF65-F5344CB8AC3E}">
        <p14:creationId xmlns:p14="http://schemas.microsoft.com/office/powerpoint/2010/main" val="334530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4037611" y="842553"/>
            <a:ext cx="646710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North ALB  Progress on MSE -2022</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Content Placeholder 2">
            <a:extLst>
              <a:ext uri="{FF2B5EF4-FFF2-40B4-BE49-F238E27FC236}">
                <a16:creationId xmlns:a16="http://schemas.microsoft.com/office/drawing/2014/main" id="{38A722BF-6912-439B-9CD0-D0A71CE4C720}"/>
              </a:ext>
            </a:extLst>
          </p:cNvPr>
          <p:cNvSpPr txBox="1">
            <a:spLocks/>
          </p:cNvSpPr>
          <p:nvPr/>
        </p:nvSpPr>
        <p:spPr>
          <a:xfrm>
            <a:off x="381000" y="1709057"/>
            <a:ext cx="11572875" cy="4932375"/>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Pct val="150000"/>
              <a:buFont typeface="Arial" panose="020B0604020202020204" pitchFamily="34" charset="0"/>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During 2022, the following technical tasks were conducted, in accordance with the multiyear Albacore MSE roadmap and the requirements under Rec. 21.04:</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Application of the exceptional circumstances protocol and determination of whether exceptional circumstances were detected or not, using indicators defined in Rec. 21.04.  </a:t>
            </a:r>
          </a:p>
          <a:p>
            <a:pPr marL="457200" marR="0" lvl="1" indent="0" algn="l" defTabSz="457200" rtl="0" eaLnBrk="1" fontAlgn="auto" latinLnBrk="0" hangingPunct="1">
              <a:lnSpc>
                <a:spcPct val="100000"/>
              </a:lnSpc>
              <a:spcBef>
                <a:spcPts val="0"/>
              </a:spcBef>
              <a:spcAft>
                <a:spcPts val="0"/>
              </a:spcAft>
              <a:buClrTx/>
              <a:buSzPct val="150000"/>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-&gt; See Response 17.22</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Testing of alternative management procedures, as well as determining the number of CPUE series and the level of underreporting that would trigger the occurrence of exceptional circumstances. </a:t>
            </a:r>
          </a:p>
          <a:p>
            <a:pPr marL="457200" marR="0" lvl="1" indent="0" algn="l" defTabSz="457200" rtl="0" eaLnBrk="1" fontAlgn="auto" latinLnBrk="0" hangingPunct="1">
              <a:lnSpc>
                <a:spcPct val="100000"/>
              </a:lnSpc>
              <a:spcBef>
                <a:spcPts val="0"/>
              </a:spcBef>
              <a:spcAft>
                <a:spcPts val="0"/>
              </a:spcAft>
              <a:buClrTx/>
              <a:buSzPct val="150000"/>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-&gt; See Response 17.23</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New Stock Synthesis model: initial trials for the 2023 assessment, which will serve as a basis to condition new operating models for the “second round” of the MSE. </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034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
            <a:ext cx="12192000" cy="1475874"/>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024774" y="938325"/>
            <a:ext cx="760982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Albacore Research and Workplan</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Rectangle 5">
            <a:extLst>
              <a:ext uri="{FF2B5EF4-FFF2-40B4-BE49-F238E27FC236}">
                <a16:creationId xmlns:a16="http://schemas.microsoft.com/office/drawing/2014/main" id="{4E7BE257-3B2C-4641-8399-A0911B54890C}"/>
              </a:ext>
            </a:extLst>
          </p:cNvPr>
          <p:cNvSpPr/>
          <p:nvPr/>
        </p:nvSpPr>
        <p:spPr>
          <a:xfrm>
            <a:off x="432093" y="1739400"/>
            <a:ext cx="11361907" cy="483209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A083E"/>
                </a:solidFill>
                <a:effectLst/>
                <a:uLnTx/>
                <a:uFillTx/>
                <a:latin typeface="CIDFont+F3"/>
                <a:ea typeface="+mn-ea"/>
                <a:cs typeface="+mn-cs"/>
              </a:rPr>
              <a:t>Common Workplan: (North, South, Mediterranean)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A083E"/>
                </a:solidFill>
                <a:effectLst/>
                <a:uLnTx/>
                <a:uFillTx/>
                <a:latin typeface="CIDFont+F3"/>
                <a:ea typeface="+mn-ea"/>
                <a:cs typeface="+mn-cs"/>
              </a:rPr>
              <a:t>Develop a comprehensive Albacore Research </a:t>
            </a:r>
            <a:r>
              <a:rPr kumimoji="0" lang="en-US" sz="2000" b="1" i="0" u="none" strike="noStrike" kern="1200" cap="none" spc="0" normalizeH="0" baseline="0" noProof="0" dirty="0" err="1">
                <a:ln>
                  <a:noFill/>
                </a:ln>
                <a:solidFill>
                  <a:srgbClr val="0A083E"/>
                </a:solidFill>
                <a:effectLst/>
                <a:uLnTx/>
                <a:uFillTx/>
                <a:latin typeface="CIDFont+F3"/>
                <a:ea typeface="+mn-ea"/>
                <a:cs typeface="+mn-cs"/>
              </a:rPr>
              <a:t>Programme</a:t>
            </a:r>
            <a:r>
              <a:rPr kumimoji="0" lang="en-US" sz="2000" b="1" i="0" u="none" strike="noStrike" kern="1200" cap="none" spc="0" normalizeH="0" baseline="0" noProof="0" dirty="0">
                <a:ln>
                  <a:noFill/>
                </a:ln>
                <a:solidFill>
                  <a:srgbClr val="0A083E"/>
                </a:solidFill>
                <a:effectLst/>
                <a:uLnTx/>
                <a:uFillTx/>
                <a:latin typeface="CIDFont+F3"/>
                <a:ea typeface="+mn-ea"/>
                <a:cs typeface="+mn-cs"/>
              </a:rPr>
              <a:t> with a focus on: biology and ecology, monitoring stock status, and management strategy evaluation. Two intersessional meetings are envisaged during 2023 (5 days 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A083E"/>
                </a:solidFill>
                <a:effectLst/>
                <a:uLnTx/>
                <a:uFillTx/>
                <a:latin typeface="CIDFont+F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A083E"/>
                </a:solidFill>
                <a:effectLst/>
                <a:uLnTx/>
                <a:uFillTx/>
                <a:latin typeface="CIDFont+F3"/>
                <a:ea typeface="+mn-ea"/>
                <a:cs typeface="+mn-cs"/>
              </a:rPr>
              <a:t>North Atlantic Stock Proposed Workplan: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0A083E"/>
                </a:solidFill>
                <a:effectLst/>
                <a:uLnTx/>
                <a:uFillTx/>
                <a:latin typeface="CIDFont+F3"/>
                <a:ea typeface="+mn-ea"/>
                <a:cs typeface="+mn-cs"/>
              </a:rPr>
              <a:t>Conduct stock assessment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0A083E"/>
                </a:solidFill>
                <a:effectLst/>
                <a:uLnTx/>
                <a:uFillTx/>
                <a:latin typeface="CIDFont+F3"/>
                <a:ea typeface="+mn-ea"/>
                <a:cs typeface="+mn-cs"/>
              </a:rPr>
              <a:t>Iterate the Management Procedure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0A083E"/>
                </a:solidFill>
                <a:effectLst/>
                <a:uLnTx/>
                <a:uFillTx/>
                <a:latin typeface="CIDFont+F3"/>
                <a:ea typeface="+mn-ea"/>
                <a:cs typeface="+mn-cs"/>
              </a:rPr>
              <a:t>Check existence of exceptional circumstances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0A083E"/>
                </a:solidFill>
                <a:effectLst/>
                <a:uLnTx/>
                <a:uFillTx/>
                <a:latin typeface="CIDFont+F3"/>
                <a:ea typeface="+mn-ea"/>
                <a:cs typeface="+mn-cs"/>
              </a:rPr>
              <a:t>Start developing a new MSE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0A083E"/>
                </a:solidFill>
                <a:effectLst/>
                <a:uLnTx/>
                <a:uFillTx/>
                <a:latin typeface="CIDFont+F3"/>
                <a:ea typeface="+mn-ea"/>
                <a:cs typeface="+mn-cs"/>
              </a:rPr>
              <a:t>Continue the reproductive biology and electronic tagging studies within the ALBYP.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A083E"/>
                </a:solidFill>
                <a:effectLst/>
                <a:uLnTx/>
                <a:uFillTx/>
                <a:latin typeface="CIDFont+F3"/>
                <a:ea typeface="+mn-ea"/>
                <a:cs typeface="+mn-cs"/>
              </a:rPr>
              <a:t>Mediterranean Stock Proposed Workplan: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0A083E"/>
                </a:solidFill>
                <a:effectLst/>
                <a:uLnTx/>
                <a:uFillTx/>
                <a:latin typeface="CIDFont+F3"/>
                <a:ea typeface="+mn-ea"/>
                <a:cs typeface="+mn-cs"/>
              </a:rPr>
              <a:t>Conduct stock assessment (strict update with two additional years of data)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0A083E"/>
                </a:solidFill>
                <a:effectLst/>
                <a:uLnTx/>
                <a:uFillTx/>
                <a:latin typeface="CIDFont+F3"/>
                <a:ea typeface="+mn-ea"/>
                <a:cs typeface="+mn-cs"/>
              </a:rPr>
              <a:t>Research: set up an information network to promote collaboration among scientists working in the Mediterranean. The main objective will be the development of a detailed research plan.</a:t>
            </a:r>
          </a:p>
        </p:txBody>
      </p:sp>
    </p:spTree>
    <p:extLst>
      <p:ext uri="{BB962C8B-B14F-4D97-AF65-F5344CB8AC3E}">
        <p14:creationId xmlns:p14="http://schemas.microsoft.com/office/powerpoint/2010/main" val="3141290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443789"/>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462843" y="938325"/>
            <a:ext cx="114434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Albacore Research Recommendations with financial implications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Rectangle 5">
            <a:extLst>
              <a:ext uri="{FF2B5EF4-FFF2-40B4-BE49-F238E27FC236}">
                <a16:creationId xmlns:a16="http://schemas.microsoft.com/office/drawing/2014/main" id="{4E7BE257-3B2C-4641-8399-A0911B54890C}"/>
              </a:ext>
            </a:extLst>
          </p:cNvPr>
          <p:cNvSpPr/>
          <p:nvPr/>
        </p:nvSpPr>
        <p:spPr>
          <a:xfrm>
            <a:off x="234488" y="1626266"/>
            <a:ext cx="11575555" cy="2031325"/>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A083E"/>
                </a:solidFill>
                <a:effectLst/>
                <a:uLnTx/>
                <a:uFillTx/>
                <a:latin typeface="CIDFont+F3"/>
                <a:ea typeface="+mn-ea"/>
                <a:cs typeface="+mn-cs"/>
              </a:rPr>
              <a:t>The Committee recommends continued funding of the Albacore Research </a:t>
            </a:r>
            <a:r>
              <a:rPr kumimoji="0" lang="en-US" sz="1800" b="1" i="0" u="none" strike="noStrike" kern="1200" cap="none" spc="0" normalizeH="0" baseline="0" noProof="0" dirty="0" err="1">
                <a:ln>
                  <a:noFill/>
                </a:ln>
                <a:solidFill>
                  <a:srgbClr val="0A083E"/>
                </a:solidFill>
                <a:effectLst/>
                <a:uLnTx/>
                <a:uFillTx/>
                <a:latin typeface="CIDFont+F3"/>
                <a:ea typeface="+mn-ea"/>
                <a:cs typeface="+mn-cs"/>
              </a:rPr>
              <a:t>Programme</a:t>
            </a:r>
            <a:r>
              <a:rPr kumimoji="0" lang="en-US" sz="1800" b="1" i="0" u="none" strike="noStrike" kern="1200" cap="none" spc="0" normalizeH="0" baseline="0" noProof="0" dirty="0">
                <a:ln>
                  <a:noFill/>
                </a:ln>
                <a:solidFill>
                  <a:srgbClr val="0A083E"/>
                </a:solidFill>
                <a:effectLst/>
                <a:uLnTx/>
                <a:uFillTx/>
                <a:latin typeface="CIDFont+F3"/>
                <a:ea typeface="+mn-ea"/>
                <a:cs typeface="+mn-cs"/>
              </a:rPr>
              <a:t> for North and South Atlantic stocks, as well as to start funding the research for the Mediterranean stock. Of high priority is the continuation of  electronic tagging and reproductive biology studies (with associated aging of samples) in the North and South Atlantic, and to progress on the North Atlantic albacore MSE.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A083E"/>
                </a:solidFill>
                <a:effectLst/>
                <a:uLnTx/>
                <a:uFillTx/>
                <a:latin typeface="CIDFont+F3"/>
                <a:ea typeface="+mn-ea"/>
                <a:cs typeface="+mn-cs"/>
              </a:rPr>
              <a:t>The Committee also supports further research on the use of larval indices in stock assessments, including development of larval habitat models, corrected abundance indices and their impact in the MED ALB stock assessment.</a:t>
            </a:r>
          </a:p>
        </p:txBody>
      </p:sp>
      <p:pic>
        <p:nvPicPr>
          <p:cNvPr id="8" name="Imagen 7">
            <a:extLst>
              <a:ext uri="{FF2B5EF4-FFF2-40B4-BE49-F238E27FC236}">
                <a16:creationId xmlns:a16="http://schemas.microsoft.com/office/drawing/2014/main" id="{49E035C9-4430-2432-2970-0CE28F2961A8}"/>
              </a:ext>
            </a:extLst>
          </p:cNvPr>
          <p:cNvPicPr>
            <a:picLocks noChangeAspect="1"/>
          </p:cNvPicPr>
          <p:nvPr/>
        </p:nvPicPr>
        <p:blipFill rotWithShape="1">
          <a:blip r:embed="rId3"/>
          <a:srcRect r="5384"/>
          <a:stretch/>
        </p:blipFill>
        <p:spPr>
          <a:xfrm>
            <a:off x="2390273" y="3538170"/>
            <a:ext cx="6676189" cy="3319830"/>
          </a:xfrm>
          <a:prstGeom prst="rect">
            <a:avLst/>
          </a:prstGeom>
          <a:solidFill>
            <a:schemeClr val="bg1"/>
          </a:solidFill>
        </p:spPr>
      </p:pic>
    </p:spTree>
    <p:extLst>
      <p:ext uri="{BB962C8B-B14F-4D97-AF65-F5344CB8AC3E}">
        <p14:creationId xmlns:p14="http://schemas.microsoft.com/office/powerpoint/2010/main" val="351814196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ICCAT_SecretariatPowerPoint_template" id="{F7EF2BE0-CB1E-4D1C-9294-5A4A5EA2B42A}" vid="{C6A567B3-3A82-459C-860D-274B441F82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66882</TotalTime>
  <Words>6506</Words>
  <Application>Microsoft Office PowerPoint</Application>
  <PresentationFormat>Widescreen</PresentationFormat>
  <Paragraphs>351</Paragraphs>
  <Slides>56</Slides>
  <Notes>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56</vt:i4>
      </vt:variant>
    </vt:vector>
  </HeadingPairs>
  <TitlesOfParts>
    <vt:vector size="73" baseType="lpstr">
      <vt:lpstr>Arial</vt:lpstr>
      <vt:lpstr>Calibri</vt:lpstr>
      <vt:lpstr>Calibri Light</vt:lpstr>
      <vt:lpstr>Cambria</vt:lpstr>
      <vt:lpstr>Cambria-BoldItalic</vt:lpstr>
      <vt:lpstr>Cambria-Italic</vt:lpstr>
      <vt:lpstr>Century Gothic</vt:lpstr>
      <vt:lpstr>CIDFont+F3</vt:lpstr>
      <vt:lpstr>Constantia</vt:lpstr>
      <vt:lpstr>Liberation Serif</vt:lpstr>
      <vt:lpstr>Times New Roman</vt:lpstr>
      <vt:lpstr>Wingdings</vt:lpstr>
      <vt:lpstr>Wingdings 2</vt:lpstr>
      <vt:lpstr>Wingdings 3</vt:lpstr>
      <vt:lpstr>Wisp</vt:lpstr>
      <vt:lpstr>Flow</vt:lpstr>
      <vt:lpstr>Office Theme</vt:lpstr>
      <vt:lpstr>SCRS Report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2022 MSE Decisions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SCRS Report 2019</dc:title>
  <dc:creator>Gary Melvin</dc:creator>
  <cp:lastModifiedBy>Carlos Palma</cp:lastModifiedBy>
  <cp:revision>235</cp:revision>
  <dcterms:created xsi:type="dcterms:W3CDTF">2019-11-05T12:19:11Z</dcterms:created>
  <dcterms:modified xsi:type="dcterms:W3CDTF">2022-11-16T15:13:08Z</dcterms:modified>
</cp:coreProperties>
</file>