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9" r:id="rId2"/>
    <p:sldMasterId id="2147483691" r:id="rId3"/>
  </p:sldMasterIdLst>
  <p:notesMasterIdLst>
    <p:notesMasterId r:id="rId49"/>
  </p:notesMasterIdLst>
  <p:sldIdLst>
    <p:sldId id="256" r:id="rId4"/>
    <p:sldId id="439" r:id="rId5"/>
    <p:sldId id="349" r:id="rId6"/>
    <p:sldId id="354" r:id="rId7"/>
    <p:sldId id="355" r:id="rId8"/>
    <p:sldId id="357" r:id="rId9"/>
    <p:sldId id="359" r:id="rId10"/>
    <p:sldId id="367" r:id="rId11"/>
    <p:sldId id="341" r:id="rId12"/>
    <p:sldId id="343" r:id="rId13"/>
    <p:sldId id="345" r:id="rId14"/>
    <p:sldId id="348" r:id="rId15"/>
    <p:sldId id="380" r:id="rId16"/>
    <p:sldId id="350" r:id="rId17"/>
    <p:sldId id="347" r:id="rId18"/>
    <p:sldId id="351" r:id="rId19"/>
    <p:sldId id="360" r:id="rId20"/>
    <p:sldId id="420" r:id="rId21"/>
    <p:sldId id="421" r:id="rId22"/>
    <p:sldId id="362" r:id="rId23"/>
    <p:sldId id="422" r:id="rId24"/>
    <p:sldId id="330" r:id="rId25"/>
    <p:sldId id="423" r:id="rId26"/>
    <p:sldId id="424" r:id="rId27"/>
    <p:sldId id="437" r:id="rId28"/>
    <p:sldId id="425" r:id="rId29"/>
    <p:sldId id="328" r:id="rId30"/>
    <p:sldId id="426" r:id="rId31"/>
    <p:sldId id="368" r:id="rId32"/>
    <p:sldId id="337" r:id="rId33"/>
    <p:sldId id="442" r:id="rId34"/>
    <p:sldId id="441" r:id="rId35"/>
    <p:sldId id="376" r:id="rId36"/>
    <p:sldId id="370" r:id="rId37"/>
    <p:sldId id="428" r:id="rId38"/>
    <p:sldId id="429" r:id="rId39"/>
    <p:sldId id="430" r:id="rId40"/>
    <p:sldId id="431" r:id="rId41"/>
    <p:sldId id="432" r:id="rId42"/>
    <p:sldId id="433" r:id="rId43"/>
    <p:sldId id="434" r:id="rId44"/>
    <p:sldId id="435" r:id="rId45"/>
    <p:sldId id="443" r:id="rId46"/>
    <p:sldId id="436" r:id="rId47"/>
    <p:sldId id="444"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g Beare" initials="DB" lastIdx="1" clrIdx="0">
    <p:extLst>
      <p:ext uri="{19B8F6BF-5375-455C-9EA6-DF929625EA0E}">
        <p15:presenceInfo xmlns:p15="http://schemas.microsoft.com/office/powerpoint/2012/main" userId="S::doug.beare@iccat.int::d6b26e74-cc8b-4a84-8c42-6e059561cb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9" autoAdjust="0"/>
    <p:restoredTop sz="94660"/>
  </p:normalViewPr>
  <p:slideViewPr>
    <p:cSldViewPr snapToGrid="0">
      <p:cViewPr varScale="1">
        <p:scale>
          <a:sx n="77" d="100"/>
          <a:sy n="77" d="100"/>
        </p:scale>
        <p:origin x="76" y="18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1"/>
            </a:pPr>
            <a:r>
              <a:rPr lang="es-ES" b="1" dirty="0"/>
              <a:t>  </a:t>
            </a:r>
            <a:r>
              <a:rPr lang="es-ES" sz="2000" b="1" dirty="0" err="1"/>
              <a:t>east</a:t>
            </a:r>
            <a:r>
              <a:rPr lang="es-ES" sz="2000" b="1" baseline="0" dirty="0"/>
              <a:t> and </a:t>
            </a:r>
            <a:r>
              <a:rPr lang="es-ES" sz="2000" b="1" baseline="0" dirty="0" err="1"/>
              <a:t>west</a:t>
            </a:r>
            <a:r>
              <a:rPr lang="es-ES" sz="2000" b="1" baseline="0" dirty="0"/>
              <a:t> Y</a:t>
            </a:r>
            <a:r>
              <a:rPr lang="es-ES" sz="2000" b="1" dirty="0"/>
              <a:t>FT </a:t>
            </a:r>
            <a:r>
              <a:rPr lang="es-ES" sz="2000" b="1" dirty="0" err="1"/>
              <a:t>Task</a:t>
            </a:r>
            <a:r>
              <a:rPr lang="es-ES" sz="2000" b="1" dirty="0"/>
              <a:t>-I </a:t>
            </a:r>
            <a:r>
              <a:rPr lang="es-ES" sz="2000" b="1" dirty="0" err="1"/>
              <a:t>Catches</a:t>
            </a:r>
            <a:r>
              <a:rPr lang="es-ES" sz="2000" b="1" dirty="0"/>
              <a:t>     </a:t>
            </a:r>
          </a:p>
        </c:rich>
      </c:tx>
      <c:layout>
        <c:manualLayout>
          <c:xMode val="edge"/>
          <c:yMode val="edge"/>
          <c:x val="0.16879218568875345"/>
          <c:y val="3.0868489489272552E-2"/>
        </c:manualLayout>
      </c:layout>
      <c:overlay val="0"/>
    </c:title>
    <c:autoTitleDeleted val="0"/>
    <c:plotArea>
      <c:layout>
        <c:manualLayout>
          <c:layoutTarget val="inner"/>
          <c:xMode val="edge"/>
          <c:yMode val="edge"/>
          <c:x val="0.12963921422672978"/>
          <c:y val="0.14633680555555556"/>
          <c:w val="0.82068373284949425"/>
          <c:h val="0.67873684654097133"/>
        </c:manualLayout>
      </c:layout>
      <c:areaChart>
        <c:grouping val="stacked"/>
        <c:varyColors val="0"/>
        <c:ser>
          <c:idx val="2"/>
          <c:order val="0"/>
          <c:tx>
            <c:strRef>
              <c:f>'Fig YFT'!$C$2</c:f>
              <c:strCache>
                <c:ptCount val="1"/>
                <c:pt idx="0">
                  <c:v>Bait boat</c:v>
                </c:pt>
              </c:strCache>
            </c:strRef>
          </c:tx>
          <c:cat>
            <c:numRef>
              <c:f>'Fig YFT'!$B$3:$B$74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'Fig YFT'!$C$3:$C$74</c:f>
              <c:numCache>
                <c:formatCode>0</c:formatCode>
                <c:ptCount val="72"/>
                <c:pt idx="0">
                  <c:v>1176</c:v>
                </c:pt>
                <c:pt idx="1">
                  <c:v>1176</c:v>
                </c:pt>
                <c:pt idx="2">
                  <c:v>2548</c:v>
                </c:pt>
                <c:pt idx="3">
                  <c:v>3528</c:v>
                </c:pt>
                <c:pt idx="4">
                  <c:v>3332</c:v>
                </c:pt>
                <c:pt idx="5">
                  <c:v>4218</c:v>
                </c:pt>
                <c:pt idx="6">
                  <c:v>5723</c:v>
                </c:pt>
                <c:pt idx="7">
                  <c:v>9187</c:v>
                </c:pt>
                <c:pt idx="8">
                  <c:v>10304</c:v>
                </c:pt>
                <c:pt idx="9">
                  <c:v>5775</c:v>
                </c:pt>
                <c:pt idx="10">
                  <c:v>11247</c:v>
                </c:pt>
                <c:pt idx="11">
                  <c:v>9839</c:v>
                </c:pt>
                <c:pt idx="12">
                  <c:v>10557</c:v>
                </c:pt>
                <c:pt idx="13">
                  <c:v>17785</c:v>
                </c:pt>
                <c:pt idx="14">
                  <c:v>21116</c:v>
                </c:pt>
                <c:pt idx="15">
                  <c:v>18486</c:v>
                </c:pt>
                <c:pt idx="16">
                  <c:v>15050</c:v>
                </c:pt>
                <c:pt idx="17">
                  <c:v>16761</c:v>
                </c:pt>
                <c:pt idx="18">
                  <c:v>22135</c:v>
                </c:pt>
                <c:pt idx="19">
                  <c:v>15645</c:v>
                </c:pt>
                <c:pt idx="20">
                  <c:v>9787</c:v>
                </c:pt>
                <c:pt idx="21">
                  <c:v>10701</c:v>
                </c:pt>
                <c:pt idx="22">
                  <c:v>13304</c:v>
                </c:pt>
                <c:pt idx="23">
                  <c:v>14773.4</c:v>
                </c:pt>
                <c:pt idx="24">
                  <c:v>20977</c:v>
                </c:pt>
                <c:pt idx="25">
                  <c:v>10041</c:v>
                </c:pt>
                <c:pt idx="26">
                  <c:v>12814</c:v>
                </c:pt>
                <c:pt idx="27">
                  <c:v>10949</c:v>
                </c:pt>
                <c:pt idx="28">
                  <c:v>10002</c:v>
                </c:pt>
                <c:pt idx="29">
                  <c:v>14832.428599999999</c:v>
                </c:pt>
                <c:pt idx="30">
                  <c:v>9411.4856999999993</c:v>
                </c:pt>
                <c:pt idx="31">
                  <c:v>11935.2</c:v>
                </c:pt>
                <c:pt idx="32">
                  <c:v>16181</c:v>
                </c:pt>
                <c:pt idx="33">
                  <c:v>15110</c:v>
                </c:pt>
                <c:pt idx="34">
                  <c:v>18455</c:v>
                </c:pt>
                <c:pt idx="35">
                  <c:v>21664</c:v>
                </c:pt>
                <c:pt idx="36">
                  <c:v>17644</c:v>
                </c:pt>
                <c:pt idx="37">
                  <c:v>22181</c:v>
                </c:pt>
                <c:pt idx="38">
                  <c:v>21856</c:v>
                </c:pt>
                <c:pt idx="39">
                  <c:v>17050</c:v>
                </c:pt>
                <c:pt idx="40">
                  <c:v>24342.6</c:v>
                </c:pt>
                <c:pt idx="41">
                  <c:v>23102.22</c:v>
                </c:pt>
                <c:pt idx="42">
                  <c:v>21371.493999999999</c:v>
                </c:pt>
                <c:pt idx="43">
                  <c:v>24680.457999999999</c:v>
                </c:pt>
                <c:pt idx="44">
                  <c:v>22590.429</c:v>
                </c:pt>
                <c:pt idx="45">
                  <c:v>18686.535</c:v>
                </c:pt>
                <c:pt idx="46">
                  <c:v>15810.136641999999</c:v>
                </c:pt>
                <c:pt idx="47">
                  <c:v>16804.478339000001</c:v>
                </c:pt>
                <c:pt idx="48">
                  <c:v>19590.899014000002</c:v>
                </c:pt>
                <c:pt idx="49">
                  <c:v>21808.399921</c:v>
                </c:pt>
                <c:pt idx="50">
                  <c:v>16583.628296999999</c:v>
                </c:pt>
                <c:pt idx="51">
                  <c:v>19522.118786999999</c:v>
                </c:pt>
                <c:pt idx="52">
                  <c:v>17407.316777</c:v>
                </c:pt>
                <c:pt idx="53">
                  <c:v>13720.365796</c:v>
                </c:pt>
                <c:pt idx="54">
                  <c:v>19379.476511000001</c:v>
                </c:pt>
                <c:pt idx="55">
                  <c:v>13406.88285</c:v>
                </c:pt>
                <c:pt idx="56">
                  <c:v>15186.745180999998</c:v>
                </c:pt>
                <c:pt idx="57">
                  <c:v>15098.754989999999</c:v>
                </c:pt>
                <c:pt idx="58">
                  <c:v>10342.470297</c:v>
                </c:pt>
                <c:pt idx="59">
                  <c:v>10080.447846000001</c:v>
                </c:pt>
                <c:pt idx="60">
                  <c:v>10740.820400000001</c:v>
                </c:pt>
                <c:pt idx="61">
                  <c:v>14530.5903</c:v>
                </c:pt>
                <c:pt idx="62">
                  <c:v>10328.209920000001</c:v>
                </c:pt>
                <c:pt idx="63">
                  <c:v>8350.025678</c:v>
                </c:pt>
                <c:pt idx="64">
                  <c:v>9871.8508499999989</c:v>
                </c:pt>
                <c:pt idx="65">
                  <c:v>9982.9306420000012</c:v>
                </c:pt>
                <c:pt idx="66">
                  <c:v>11099.877246</c:v>
                </c:pt>
                <c:pt idx="67">
                  <c:v>8709.998619</c:v>
                </c:pt>
                <c:pt idx="68">
                  <c:v>8015.5985469999996</c:v>
                </c:pt>
                <c:pt idx="69">
                  <c:v>7675.7850349999999</c:v>
                </c:pt>
                <c:pt idx="70">
                  <c:v>7180.4269100000001</c:v>
                </c:pt>
                <c:pt idx="71">
                  <c:v>6462.9499990000004</c:v>
                </c:pt>
              </c:numCache>
            </c:numRef>
          </c:val>
          <c:extLst>
            <c:ext xmlns:c16="http://schemas.microsoft.com/office/drawing/2014/chart" uri="{C3380CC4-5D6E-409C-BE32-E72D297353CC}">
              <c16:uniqueId val="{00000000-0861-4C4A-849B-589CDA40D4DD}"/>
            </c:ext>
          </c:extLst>
        </c:ser>
        <c:ser>
          <c:idx val="3"/>
          <c:order val="1"/>
          <c:tx>
            <c:strRef>
              <c:f>'Fig YFT'!$D$2</c:f>
              <c:strCache>
                <c:ptCount val="1"/>
                <c:pt idx="0">
                  <c:v>Longline</c:v>
                </c:pt>
              </c:strCache>
            </c:strRef>
          </c:tx>
          <c:cat>
            <c:numRef>
              <c:f>'Fig YFT'!$B$3:$B$74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'Fig YFT'!$D$3:$D$74</c:f>
              <c:numCache>
                <c:formatCode>0</c:formatCode>
                <c:ptCount val="72"/>
                <c:pt idx="0">
                  <c:v>0</c:v>
                </c:pt>
                <c:pt idx="1">
                  <c:v>0</c:v>
                </c:pt>
                <c:pt idx="2">
                  <c:v>0</c:v>
                </c:pt>
                <c:pt idx="3">
                  <c:v>0</c:v>
                </c:pt>
                <c:pt idx="4">
                  <c:v>0</c:v>
                </c:pt>
                <c:pt idx="5">
                  <c:v>0</c:v>
                </c:pt>
                <c:pt idx="6">
                  <c:v>612</c:v>
                </c:pt>
                <c:pt idx="7">
                  <c:v>13886</c:v>
                </c:pt>
                <c:pt idx="8">
                  <c:v>29949</c:v>
                </c:pt>
                <c:pt idx="9">
                  <c:v>51882</c:v>
                </c:pt>
                <c:pt idx="10">
                  <c:v>57121.45</c:v>
                </c:pt>
                <c:pt idx="11">
                  <c:v>48762.3</c:v>
                </c:pt>
                <c:pt idx="12">
                  <c:v>46692.39</c:v>
                </c:pt>
                <c:pt idx="13">
                  <c:v>45253.8</c:v>
                </c:pt>
                <c:pt idx="14">
                  <c:v>40427.444000000003</c:v>
                </c:pt>
                <c:pt idx="15">
                  <c:v>40943.35</c:v>
                </c:pt>
                <c:pt idx="16">
                  <c:v>28016.484</c:v>
                </c:pt>
                <c:pt idx="17">
                  <c:v>24522.825000000001</c:v>
                </c:pt>
                <c:pt idx="18">
                  <c:v>32329.328000000001</c:v>
                </c:pt>
                <c:pt idx="19">
                  <c:v>34579.224000000002</c:v>
                </c:pt>
                <c:pt idx="20">
                  <c:v>31094.052</c:v>
                </c:pt>
                <c:pt idx="21">
                  <c:v>31333.748</c:v>
                </c:pt>
                <c:pt idx="22">
                  <c:v>30820.368000000002</c:v>
                </c:pt>
                <c:pt idx="23">
                  <c:v>33613</c:v>
                </c:pt>
                <c:pt idx="24">
                  <c:v>32430</c:v>
                </c:pt>
                <c:pt idx="25">
                  <c:v>29838</c:v>
                </c:pt>
                <c:pt idx="26">
                  <c:v>25839</c:v>
                </c:pt>
                <c:pt idx="27">
                  <c:v>27832</c:v>
                </c:pt>
                <c:pt idx="28">
                  <c:v>21237.315699999999</c:v>
                </c:pt>
                <c:pt idx="29">
                  <c:v>16636.438567000001</c:v>
                </c:pt>
                <c:pt idx="30">
                  <c:v>20129.344709999998</c:v>
                </c:pt>
                <c:pt idx="31">
                  <c:v>19609.506826000001</c:v>
                </c:pt>
                <c:pt idx="32">
                  <c:v>20492</c:v>
                </c:pt>
                <c:pt idx="33">
                  <c:v>14597</c:v>
                </c:pt>
                <c:pt idx="34">
                  <c:v>18330</c:v>
                </c:pt>
                <c:pt idx="35">
                  <c:v>20801</c:v>
                </c:pt>
                <c:pt idx="36">
                  <c:v>25522</c:v>
                </c:pt>
                <c:pt idx="37">
                  <c:v>21267.5</c:v>
                </c:pt>
                <c:pt idx="38">
                  <c:v>28819</c:v>
                </c:pt>
                <c:pt idx="39">
                  <c:v>25418.5</c:v>
                </c:pt>
                <c:pt idx="40">
                  <c:v>30002</c:v>
                </c:pt>
                <c:pt idx="41">
                  <c:v>24707.27</c:v>
                </c:pt>
                <c:pt idx="42">
                  <c:v>25613.087</c:v>
                </c:pt>
                <c:pt idx="43">
                  <c:v>22753.733</c:v>
                </c:pt>
                <c:pt idx="44">
                  <c:v>27501.71</c:v>
                </c:pt>
                <c:pt idx="45">
                  <c:v>25495.298999999999</c:v>
                </c:pt>
                <c:pt idx="46">
                  <c:v>27097.804</c:v>
                </c:pt>
                <c:pt idx="47">
                  <c:v>22636.627</c:v>
                </c:pt>
                <c:pt idx="48">
                  <c:v>26297.196</c:v>
                </c:pt>
                <c:pt idx="49">
                  <c:v>27484.085999999999</c:v>
                </c:pt>
                <c:pt idx="50">
                  <c:v>27750.938000000002</c:v>
                </c:pt>
                <c:pt idx="51">
                  <c:v>23272.072</c:v>
                </c:pt>
                <c:pt idx="52">
                  <c:v>17790.232</c:v>
                </c:pt>
                <c:pt idx="53">
                  <c:v>19348.877999999997</c:v>
                </c:pt>
                <c:pt idx="54">
                  <c:v>29702.975700000003</c:v>
                </c:pt>
                <c:pt idx="55">
                  <c:v>25376.779000000002</c:v>
                </c:pt>
                <c:pt idx="56">
                  <c:v>22701.9251</c:v>
                </c:pt>
                <c:pt idx="57">
                  <c:v>29541.201637999999</c:v>
                </c:pt>
                <c:pt idx="58">
                  <c:v>22340.479285999998</c:v>
                </c:pt>
                <c:pt idx="59">
                  <c:v>22101.652363999998</c:v>
                </c:pt>
                <c:pt idx="60">
                  <c:v>20051.546737000004</c:v>
                </c:pt>
                <c:pt idx="61">
                  <c:v>18270.562086000002</c:v>
                </c:pt>
                <c:pt idx="62">
                  <c:v>18334.325586999999</c:v>
                </c:pt>
                <c:pt idx="63">
                  <c:v>15695.238094</c:v>
                </c:pt>
                <c:pt idx="64">
                  <c:v>13684.615754</c:v>
                </c:pt>
                <c:pt idx="65">
                  <c:v>14256.558511000001</c:v>
                </c:pt>
                <c:pt idx="66">
                  <c:v>17852.935228999999</c:v>
                </c:pt>
                <c:pt idx="67">
                  <c:v>16112.797944</c:v>
                </c:pt>
                <c:pt idx="68">
                  <c:v>16158.419067000001</c:v>
                </c:pt>
                <c:pt idx="69">
                  <c:v>17652.892598999999</c:v>
                </c:pt>
                <c:pt idx="70">
                  <c:v>18447.316771000002</c:v>
                </c:pt>
                <c:pt idx="71">
                  <c:v>13551.003725999999</c:v>
                </c:pt>
              </c:numCache>
            </c:numRef>
          </c:val>
          <c:extLst>
            <c:ext xmlns:c16="http://schemas.microsoft.com/office/drawing/2014/chart" uri="{C3380CC4-5D6E-409C-BE32-E72D297353CC}">
              <c16:uniqueId val="{00000001-0861-4C4A-849B-589CDA40D4DD}"/>
            </c:ext>
          </c:extLst>
        </c:ser>
        <c:ser>
          <c:idx val="1"/>
          <c:order val="2"/>
          <c:tx>
            <c:strRef>
              <c:f>'Fig YFT'!$E$2</c:f>
              <c:strCache>
                <c:ptCount val="1"/>
                <c:pt idx="0">
                  <c:v>Other surf.</c:v>
                </c:pt>
              </c:strCache>
            </c:strRef>
          </c:tx>
          <c:cat>
            <c:numRef>
              <c:f>'Fig YFT'!$B$3:$B$74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'Fig YFT'!$E$3:$E$74</c:f>
              <c:numCache>
                <c:formatCode>0</c:formatCode>
                <c:ptCount val="72"/>
                <c:pt idx="0">
                  <c:v>24</c:v>
                </c:pt>
                <c:pt idx="1">
                  <c:v>182</c:v>
                </c:pt>
                <c:pt idx="2">
                  <c:v>239</c:v>
                </c:pt>
                <c:pt idx="3">
                  <c:v>72</c:v>
                </c:pt>
                <c:pt idx="4">
                  <c:v>75</c:v>
                </c:pt>
                <c:pt idx="5">
                  <c:v>82</c:v>
                </c:pt>
                <c:pt idx="6">
                  <c:v>262</c:v>
                </c:pt>
                <c:pt idx="7">
                  <c:v>625</c:v>
                </c:pt>
                <c:pt idx="8">
                  <c:v>328</c:v>
                </c:pt>
                <c:pt idx="9">
                  <c:v>112</c:v>
                </c:pt>
                <c:pt idx="10">
                  <c:v>125</c:v>
                </c:pt>
                <c:pt idx="11">
                  <c:v>202</c:v>
                </c:pt>
                <c:pt idx="12">
                  <c:v>274</c:v>
                </c:pt>
                <c:pt idx="13">
                  <c:v>60</c:v>
                </c:pt>
                <c:pt idx="14">
                  <c:v>34</c:v>
                </c:pt>
                <c:pt idx="15">
                  <c:v>13</c:v>
                </c:pt>
                <c:pt idx="16">
                  <c:v>12</c:v>
                </c:pt>
                <c:pt idx="17">
                  <c:v>1</c:v>
                </c:pt>
                <c:pt idx="18">
                  <c:v>0</c:v>
                </c:pt>
                <c:pt idx="19">
                  <c:v>5</c:v>
                </c:pt>
                <c:pt idx="20">
                  <c:v>314</c:v>
                </c:pt>
                <c:pt idx="21">
                  <c:v>320</c:v>
                </c:pt>
                <c:pt idx="22">
                  <c:v>309</c:v>
                </c:pt>
                <c:pt idx="23">
                  <c:v>311</c:v>
                </c:pt>
                <c:pt idx="24">
                  <c:v>305</c:v>
                </c:pt>
                <c:pt idx="25">
                  <c:v>277</c:v>
                </c:pt>
                <c:pt idx="26">
                  <c:v>418</c:v>
                </c:pt>
                <c:pt idx="27">
                  <c:v>556</c:v>
                </c:pt>
                <c:pt idx="28">
                  <c:v>765</c:v>
                </c:pt>
                <c:pt idx="29">
                  <c:v>1120</c:v>
                </c:pt>
                <c:pt idx="30">
                  <c:v>456</c:v>
                </c:pt>
                <c:pt idx="31">
                  <c:v>6323.25</c:v>
                </c:pt>
                <c:pt idx="32">
                  <c:v>4203.03</c:v>
                </c:pt>
                <c:pt idx="33">
                  <c:v>6221.37</c:v>
                </c:pt>
                <c:pt idx="34">
                  <c:v>2904.75</c:v>
                </c:pt>
                <c:pt idx="35">
                  <c:v>6398</c:v>
                </c:pt>
                <c:pt idx="36">
                  <c:v>7959.62</c:v>
                </c:pt>
                <c:pt idx="37">
                  <c:v>7078.36</c:v>
                </c:pt>
                <c:pt idx="38">
                  <c:v>5043.26</c:v>
                </c:pt>
                <c:pt idx="39">
                  <c:v>4694.5480000000007</c:v>
                </c:pt>
                <c:pt idx="40">
                  <c:v>3295.2719999999999</c:v>
                </c:pt>
                <c:pt idx="41">
                  <c:v>4878.9830000000002</c:v>
                </c:pt>
                <c:pt idx="42">
                  <c:v>3153.8450000000003</c:v>
                </c:pt>
                <c:pt idx="43">
                  <c:v>4175.6190000000006</c:v>
                </c:pt>
                <c:pt idx="44">
                  <c:v>7281.9179999999997</c:v>
                </c:pt>
                <c:pt idx="45">
                  <c:v>6745.0249999999996</c:v>
                </c:pt>
                <c:pt idx="46">
                  <c:v>6945.8450000000003</c:v>
                </c:pt>
                <c:pt idx="47">
                  <c:v>6338.6149999999998</c:v>
                </c:pt>
                <c:pt idx="48">
                  <c:v>5578.1329999999998</c:v>
                </c:pt>
                <c:pt idx="49">
                  <c:v>6480.9860000000008</c:v>
                </c:pt>
                <c:pt idx="50">
                  <c:v>7274.1939999999995</c:v>
                </c:pt>
                <c:pt idx="51">
                  <c:v>7128.1329999999998</c:v>
                </c:pt>
                <c:pt idx="52">
                  <c:v>5477.5229999999992</c:v>
                </c:pt>
                <c:pt idx="53">
                  <c:v>8911.4239099999995</c:v>
                </c:pt>
                <c:pt idx="54">
                  <c:v>7890.8155000000006</c:v>
                </c:pt>
                <c:pt idx="55">
                  <c:v>7176.0859999999993</c:v>
                </c:pt>
                <c:pt idx="56">
                  <c:v>8654.7019999999993</c:v>
                </c:pt>
                <c:pt idx="57">
                  <c:v>5546.9633670000003</c:v>
                </c:pt>
                <c:pt idx="58">
                  <c:v>2987.0955160000003</c:v>
                </c:pt>
                <c:pt idx="59">
                  <c:v>3261.22595</c:v>
                </c:pt>
                <c:pt idx="60">
                  <c:v>3727.1018759999997</c:v>
                </c:pt>
                <c:pt idx="61">
                  <c:v>3950.6890860000003</c:v>
                </c:pt>
                <c:pt idx="62">
                  <c:v>6471.9390039999998</c:v>
                </c:pt>
                <c:pt idx="63">
                  <c:v>11213.05157</c:v>
                </c:pt>
                <c:pt idx="64">
                  <c:v>14133.638923999999</c:v>
                </c:pt>
                <c:pt idx="65">
                  <c:v>16067.564197000002</c:v>
                </c:pt>
                <c:pt idx="66">
                  <c:v>19532.309839000001</c:v>
                </c:pt>
                <c:pt idx="67">
                  <c:v>23042.504130000001</c:v>
                </c:pt>
                <c:pt idx="68">
                  <c:v>19353.431163999998</c:v>
                </c:pt>
                <c:pt idx="69">
                  <c:v>16757.138294</c:v>
                </c:pt>
                <c:pt idx="70">
                  <c:v>20309.857171</c:v>
                </c:pt>
                <c:pt idx="71">
                  <c:v>18571.671742999999</c:v>
                </c:pt>
              </c:numCache>
            </c:numRef>
          </c:val>
          <c:extLst>
            <c:ext xmlns:c16="http://schemas.microsoft.com/office/drawing/2014/chart" uri="{C3380CC4-5D6E-409C-BE32-E72D297353CC}">
              <c16:uniqueId val="{00000002-0861-4C4A-849B-589CDA40D4DD}"/>
            </c:ext>
          </c:extLst>
        </c:ser>
        <c:ser>
          <c:idx val="0"/>
          <c:order val="3"/>
          <c:tx>
            <c:strRef>
              <c:f>'Fig YFT'!$F$2</c:f>
              <c:strCache>
                <c:ptCount val="1"/>
                <c:pt idx="0">
                  <c:v>Purse seine</c:v>
                </c:pt>
              </c:strCache>
            </c:strRef>
          </c:tx>
          <c:cat>
            <c:numRef>
              <c:f>'Fig YFT'!$B$3:$B$74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'Fig YFT'!$F$3:$F$74</c:f>
              <c:numCache>
                <c:formatCode>0</c:formatCode>
                <c:ptCount val="72"/>
                <c:pt idx="0">
                  <c:v>0</c:v>
                </c:pt>
                <c:pt idx="1">
                  <c:v>0</c:v>
                </c:pt>
                <c:pt idx="2">
                  <c:v>0</c:v>
                </c:pt>
                <c:pt idx="3">
                  <c:v>0</c:v>
                </c:pt>
                <c:pt idx="4">
                  <c:v>0</c:v>
                </c:pt>
                <c:pt idx="5">
                  <c:v>0</c:v>
                </c:pt>
                <c:pt idx="6">
                  <c:v>0</c:v>
                </c:pt>
                <c:pt idx="7">
                  <c:v>0</c:v>
                </c:pt>
                <c:pt idx="8">
                  <c:v>0</c:v>
                </c:pt>
                <c:pt idx="9">
                  <c:v>0</c:v>
                </c:pt>
                <c:pt idx="10">
                  <c:v>0</c:v>
                </c:pt>
                <c:pt idx="11">
                  <c:v>0</c:v>
                </c:pt>
                <c:pt idx="12">
                  <c:v>0</c:v>
                </c:pt>
                <c:pt idx="13">
                  <c:v>1499</c:v>
                </c:pt>
                <c:pt idx="14">
                  <c:v>7351</c:v>
                </c:pt>
                <c:pt idx="15">
                  <c:v>8279</c:v>
                </c:pt>
                <c:pt idx="16">
                  <c:v>15658</c:v>
                </c:pt>
                <c:pt idx="17">
                  <c:v>18940</c:v>
                </c:pt>
                <c:pt idx="18">
                  <c:v>29859</c:v>
                </c:pt>
                <c:pt idx="19">
                  <c:v>44362</c:v>
                </c:pt>
                <c:pt idx="20">
                  <c:v>33525</c:v>
                </c:pt>
                <c:pt idx="21">
                  <c:v>32391.237000000001</c:v>
                </c:pt>
                <c:pt idx="22">
                  <c:v>51028.5</c:v>
                </c:pt>
                <c:pt idx="23">
                  <c:v>47238</c:v>
                </c:pt>
                <c:pt idx="24">
                  <c:v>53520</c:v>
                </c:pt>
                <c:pt idx="25">
                  <c:v>84359</c:v>
                </c:pt>
                <c:pt idx="26">
                  <c:v>85871</c:v>
                </c:pt>
                <c:pt idx="27">
                  <c:v>91997.5</c:v>
                </c:pt>
                <c:pt idx="28">
                  <c:v>102012.68429999999</c:v>
                </c:pt>
                <c:pt idx="29">
                  <c:v>94979.132862999992</c:v>
                </c:pt>
                <c:pt idx="30">
                  <c:v>100772.36958</c:v>
                </c:pt>
                <c:pt idx="31">
                  <c:v>118163.493174</c:v>
                </c:pt>
                <c:pt idx="32">
                  <c:v>124414.91469999999</c:v>
                </c:pt>
                <c:pt idx="33">
                  <c:v>129491.09972</c:v>
                </c:pt>
                <c:pt idx="34">
                  <c:v>74801.2598</c:v>
                </c:pt>
                <c:pt idx="35">
                  <c:v>107963.51059999999</c:v>
                </c:pt>
                <c:pt idx="36">
                  <c:v>95701.15400000001</c:v>
                </c:pt>
                <c:pt idx="37">
                  <c:v>95171.085000000006</c:v>
                </c:pt>
                <c:pt idx="38">
                  <c:v>80357.281600000002</c:v>
                </c:pt>
                <c:pt idx="39">
                  <c:v>115302.0064</c:v>
                </c:pt>
                <c:pt idx="40">
                  <c:v>135944.08319999999</c:v>
                </c:pt>
                <c:pt idx="41">
                  <c:v>114839.57400000001</c:v>
                </c:pt>
                <c:pt idx="42">
                  <c:v>113548.74799999999</c:v>
                </c:pt>
                <c:pt idx="43">
                  <c:v>111951.223</c:v>
                </c:pt>
                <c:pt idx="44">
                  <c:v>115810.79426</c:v>
                </c:pt>
                <c:pt idx="45">
                  <c:v>103797.79004000001</c:v>
                </c:pt>
                <c:pt idx="46">
                  <c:v>99352.327657999995</c:v>
                </c:pt>
                <c:pt idx="47">
                  <c:v>91524.461791000009</c:v>
                </c:pt>
                <c:pt idx="48">
                  <c:v>93095.065276000008</c:v>
                </c:pt>
                <c:pt idx="49">
                  <c:v>79038.475288999995</c:v>
                </c:pt>
                <c:pt idx="50">
                  <c:v>80839.901602999991</c:v>
                </c:pt>
                <c:pt idx="51">
                  <c:v>103175.520167</c:v>
                </c:pt>
                <c:pt idx="52">
                  <c:v>95786.332892999999</c:v>
                </c:pt>
                <c:pt idx="53">
                  <c:v>81210.259483999995</c:v>
                </c:pt>
                <c:pt idx="54">
                  <c:v>62598.495479000005</c:v>
                </c:pt>
                <c:pt idx="55">
                  <c:v>59115.052149999996</c:v>
                </c:pt>
                <c:pt idx="56">
                  <c:v>59341.959199999998</c:v>
                </c:pt>
                <c:pt idx="57">
                  <c:v>52647.28213</c:v>
                </c:pt>
                <c:pt idx="58">
                  <c:v>76197.694881999996</c:v>
                </c:pt>
                <c:pt idx="59">
                  <c:v>82467.875129000007</c:v>
                </c:pt>
                <c:pt idx="60">
                  <c:v>83754.195099999997</c:v>
                </c:pt>
                <c:pt idx="61">
                  <c:v>77151.867999999988</c:v>
                </c:pt>
                <c:pt idx="62">
                  <c:v>78536.800050000005</c:v>
                </c:pt>
                <c:pt idx="63">
                  <c:v>71043.112800000003</c:v>
                </c:pt>
                <c:pt idx="64">
                  <c:v>77213.684290000005</c:v>
                </c:pt>
                <c:pt idx="65">
                  <c:v>90275.292240999988</c:v>
                </c:pt>
                <c:pt idx="66">
                  <c:v>102761.521326</c:v>
                </c:pt>
                <c:pt idx="67">
                  <c:v>89470.493777000025</c:v>
                </c:pt>
                <c:pt idx="68">
                  <c:v>92888.836770000009</c:v>
                </c:pt>
                <c:pt idx="69">
                  <c:v>94929.929791999995</c:v>
                </c:pt>
                <c:pt idx="70">
                  <c:v>110775.81393799999</c:v>
                </c:pt>
                <c:pt idx="71">
                  <c:v>71309.686054000005</c:v>
                </c:pt>
              </c:numCache>
            </c:numRef>
          </c:val>
          <c:extLst>
            <c:ext xmlns:c16="http://schemas.microsoft.com/office/drawing/2014/chart" uri="{C3380CC4-5D6E-409C-BE32-E72D297353CC}">
              <c16:uniqueId val="{00000003-0861-4C4A-849B-589CDA40D4DD}"/>
            </c:ext>
          </c:extLst>
        </c:ser>
        <c:dLbls>
          <c:showLegendKey val="0"/>
          <c:showVal val="0"/>
          <c:showCatName val="0"/>
          <c:showSerName val="0"/>
          <c:showPercent val="0"/>
          <c:showBubbleSize val="0"/>
        </c:dLbls>
        <c:axId val="392031632"/>
        <c:axId val="392034352"/>
      </c:areaChart>
      <c:lineChart>
        <c:grouping val="standard"/>
        <c:varyColors val="0"/>
        <c:ser>
          <c:idx val="4"/>
          <c:order val="4"/>
          <c:tx>
            <c:strRef>
              <c:f>'Fig YFT'!$G$2</c:f>
              <c:strCache>
                <c:ptCount val="1"/>
                <c:pt idx="0">
                  <c:v>TAC</c:v>
                </c:pt>
              </c:strCache>
            </c:strRef>
          </c:tx>
          <c:spPr>
            <a:ln>
              <a:solidFill>
                <a:srgbClr val="FF0000"/>
              </a:solidFill>
            </a:ln>
            <a:effectLst>
              <a:outerShdw blurRad="50800" dist="38100" dir="2700000" algn="tl" rotWithShape="0">
                <a:schemeClr val="bg1">
                  <a:alpha val="40000"/>
                </a:schemeClr>
              </a:outerShdw>
            </a:effectLst>
          </c:spPr>
          <c:marker>
            <c:symbol val="none"/>
          </c:marker>
          <c:cat>
            <c:numRef>
              <c:f>'Fig YFT'!$B$3:$B$74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'Fig YFT'!$G$3:$G$74</c:f>
              <c:numCache>
                <c:formatCode>General</c:formatCode>
                <c:ptCount val="72"/>
                <c:pt idx="62" formatCode="0">
                  <c:v>110000</c:v>
                </c:pt>
                <c:pt idx="63" formatCode="0">
                  <c:v>110000</c:v>
                </c:pt>
                <c:pt idx="64" formatCode="0">
                  <c:v>110000</c:v>
                </c:pt>
                <c:pt idx="65" formatCode="0">
                  <c:v>110000</c:v>
                </c:pt>
                <c:pt idx="66" formatCode="0">
                  <c:v>110000</c:v>
                </c:pt>
                <c:pt idx="67" formatCode="0">
                  <c:v>110000</c:v>
                </c:pt>
                <c:pt idx="68" formatCode="0">
                  <c:v>110000</c:v>
                </c:pt>
                <c:pt idx="69" formatCode="0">
                  <c:v>110000</c:v>
                </c:pt>
                <c:pt idx="70" formatCode="0">
                  <c:v>110000</c:v>
                </c:pt>
                <c:pt idx="71" formatCode="0">
                  <c:v>111000</c:v>
                </c:pt>
              </c:numCache>
            </c:numRef>
          </c:val>
          <c:smooth val="0"/>
          <c:extLst>
            <c:ext xmlns:c16="http://schemas.microsoft.com/office/drawing/2014/chart" uri="{C3380CC4-5D6E-409C-BE32-E72D297353CC}">
              <c16:uniqueId val="{00000004-0861-4C4A-849B-589CDA40D4DD}"/>
            </c:ext>
          </c:extLst>
        </c:ser>
        <c:dLbls>
          <c:showLegendKey val="0"/>
          <c:showVal val="0"/>
          <c:showCatName val="0"/>
          <c:showSerName val="0"/>
          <c:showPercent val="0"/>
          <c:showBubbleSize val="0"/>
        </c:dLbls>
        <c:marker val="1"/>
        <c:smooth val="0"/>
        <c:axId val="392031632"/>
        <c:axId val="392034352"/>
      </c:lineChart>
      <c:catAx>
        <c:axId val="392031632"/>
        <c:scaling>
          <c:orientation val="minMax"/>
        </c:scaling>
        <c:delete val="0"/>
        <c:axPos val="b"/>
        <c:numFmt formatCode="General" sourceLinked="0"/>
        <c:majorTickMark val="out"/>
        <c:minorTickMark val="none"/>
        <c:tickLblPos val="nextTo"/>
        <c:txPr>
          <a:bodyPr rot="-5400000" vert="horz"/>
          <a:lstStyle/>
          <a:p>
            <a:pPr>
              <a:defRPr/>
            </a:pPr>
            <a:endParaRPr lang="en-US"/>
          </a:p>
        </c:txPr>
        <c:crossAx val="392034352"/>
        <c:crosses val="autoZero"/>
        <c:auto val="1"/>
        <c:lblAlgn val="ctr"/>
        <c:lblOffset val="100"/>
        <c:tickLblSkip val="2"/>
        <c:noMultiLvlLbl val="0"/>
      </c:catAx>
      <c:valAx>
        <c:axId val="392034352"/>
        <c:scaling>
          <c:orientation val="minMax"/>
        </c:scaling>
        <c:delete val="0"/>
        <c:axPos val="l"/>
        <c:title>
          <c:tx>
            <c:rich>
              <a:bodyPr/>
              <a:lstStyle/>
              <a:p>
                <a:pPr>
                  <a:defRPr/>
                </a:pPr>
                <a:r>
                  <a:rPr lang="es-ES"/>
                  <a:t>t</a:t>
                </a:r>
              </a:p>
            </c:rich>
          </c:tx>
          <c:overlay val="0"/>
        </c:title>
        <c:numFmt formatCode="0" sourceLinked="1"/>
        <c:majorTickMark val="none"/>
        <c:minorTickMark val="none"/>
        <c:tickLblPos val="nextTo"/>
        <c:txPr>
          <a:bodyPr rot="0" vert="horz"/>
          <a:lstStyle/>
          <a:p>
            <a:pPr>
              <a:defRPr/>
            </a:pPr>
            <a:endParaRPr lang="en-US"/>
          </a:p>
        </c:txPr>
        <c:crossAx val="392031632"/>
        <c:crosses val="autoZero"/>
        <c:crossBetween val="between"/>
      </c:valAx>
      <c:spPr>
        <a:solidFill>
          <a:sysClr val="window" lastClr="FFFFFF"/>
        </a:solidFill>
      </c:spPr>
    </c:plotArea>
    <c:legend>
      <c:legendPos val="r"/>
      <c:layout>
        <c:manualLayout>
          <c:xMode val="edge"/>
          <c:yMode val="edge"/>
          <c:x val="0.14773185514752143"/>
          <c:y val="0.13975645360416705"/>
          <c:w val="0.17992982357710943"/>
          <c:h val="0.2795129072083341"/>
        </c:manualLayout>
      </c:layout>
      <c:overlay val="0"/>
      <c:txPr>
        <a:bodyPr/>
        <a:lstStyle/>
        <a:p>
          <a:pPr>
            <a:defRPr sz="800"/>
          </a:pPr>
          <a:endParaRPr lang="en-US"/>
        </a:p>
      </c:txPr>
    </c:legend>
    <c:plotVisOnly val="1"/>
    <c:dispBlanksAs val="gap"/>
    <c:showDLblsOverMax val="0"/>
  </c:chart>
  <c:txPr>
    <a:bodyPr/>
    <a:lstStyle/>
    <a:p>
      <a:pPr>
        <a:defRPr sz="900" b="0" i="0" u="none" strike="noStrike" baseline="0">
          <a:solidFill>
            <a:srgbClr val="000000"/>
          </a:solidFill>
          <a:latin typeface="Calibri"/>
          <a:ea typeface="Calibri"/>
          <a:cs typeface="Calibri"/>
        </a:defRPr>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0.43575</cdr:x>
      <cdr:y>0.9195</cdr:y>
    </cdr:from>
    <cdr:to>
      <cdr:x>0.43967</cdr:x>
      <cdr:y>0.92095</cdr:y>
    </cdr:to>
    <cdr:sp macro="" textlink="">
      <cdr:nvSpPr>
        <cdr:cNvPr id="2" name="TextBox 1"/>
        <cdr:cNvSpPr txBox="1"/>
      </cdr:nvSpPr>
      <cdr:spPr>
        <a:xfrm xmlns:a="http://schemas.openxmlformats.org/drawingml/2006/main">
          <a:off x="2200275" y="2614613"/>
          <a:ext cx="523875" cy="2653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 sz="900" b="1"/>
            <a:t>year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C2D341-84C2-403D-A07F-006CAACC1464}" type="datetimeFigureOut">
              <a:rPr lang="en-CA" smtClean="0"/>
              <a:t>2022-11-16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4B0B76-4FF1-43E2-BA08-93805569C60C}" type="slidenum">
              <a:rPr lang="en-CA" smtClean="0"/>
              <a:t>‹#›</a:t>
            </a:fld>
            <a:endParaRPr lang="en-CA"/>
          </a:p>
        </p:txBody>
      </p:sp>
    </p:spTree>
    <p:extLst>
      <p:ext uri="{BB962C8B-B14F-4D97-AF65-F5344CB8AC3E}">
        <p14:creationId xmlns:p14="http://schemas.microsoft.com/office/powerpoint/2010/main" val="4173085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body"/>
          </p:nvPr>
        </p:nvSpPr>
        <p:spPr>
          <a:xfrm>
            <a:off x="709613" y="4926013"/>
            <a:ext cx="5678487" cy="4027487"/>
          </a:xfrm>
        </p:spPr>
        <p:txBody>
          <a:bodyPr lIns="0" tIns="0" rIns="0" bIns="0"/>
          <a:lstStyle/>
          <a:p>
            <a:pPr>
              <a:defRPr/>
            </a:pPr>
            <a:endParaRPr lang="en-GB" sz="2200" spc="-1">
              <a:latin typeface="Arial"/>
            </a:endParaRPr>
          </a:p>
        </p:txBody>
      </p:sp>
      <p:sp>
        <p:nvSpPr>
          <p:cNvPr id="128" name="CustomShape 2"/>
          <p:cNvSpPr/>
          <p:nvPr/>
        </p:nvSpPr>
        <p:spPr>
          <a:xfrm>
            <a:off x="4021138" y="9721850"/>
            <a:ext cx="3074987" cy="511175"/>
          </a:xfrm>
          <a:prstGeom prst="rect">
            <a:avLst/>
          </a:prstGeom>
          <a:noFill/>
          <a:ln>
            <a:noFill/>
          </a:ln>
        </p:spPr>
        <p:style>
          <a:lnRef idx="0">
            <a:scrgbClr r="0" g="0" b="0"/>
          </a:lnRef>
          <a:fillRef idx="0">
            <a:scrgbClr r="0" g="0" b="0"/>
          </a:fillRef>
          <a:effectRef idx="0">
            <a:scrgbClr r="0" g="0" b="0"/>
          </a:effectRef>
          <a:fontRef idx="minor"/>
        </p:style>
        <p:txBody>
          <a:bodyPr lIns="97488" tIns="48744" rIns="97488" bIns="48744" anchor="b"/>
          <a:lstStyle/>
          <a:p>
            <a:pPr marL="0" marR="0" lvl="0" indent="0" algn="r" defTabSz="914400" rtl="0" eaLnBrk="1" fontAlgn="base" latinLnBrk="0" hangingPunct="1">
              <a:lnSpc>
                <a:spcPct val="100000"/>
              </a:lnSpc>
              <a:spcBef>
                <a:spcPct val="0"/>
              </a:spcBef>
              <a:spcAft>
                <a:spcPct val="0"/>
              </a:spcAft>
              <a:buClrTx/>
              <a:buSzTx/>
              <a:buFontTx/>
              <a:buNone/>
              <a:tabLst/>
              <a:defRPr/>
            </a:pPr>
            <a:fld id="{0EAA35F3-49C1-4E6F-9EA0-81D4B21E72DC}" type="slidenum">
              <a:rPr kumimoji="0" lang="en-GB" sz="1300" b="0" i="0" u="none" strike="noStrike" kern="1200" cap="none" spc="-1" normalizeH="0" baseline="0" noProof="0">
                <a:ln>
                  <a:noFill/>
                </a:ln>
                <a:solidFill>
                  <a:srgbClr val="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23897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body"/>
          </p:nvPr>
        </p:nvSpPr>
        <p:spPr>
          <a:xfrm>
            <a:off x="709613" y="4926013"/>
            <a:ext cx="5678487" cy="4027487"/>
          </a:xfrm>
        </p:spPr>
        <p:txBody>
          <a:bodyPr lIns="0" tIns="0" rIns="0" bIns="0"/>
          <a:lstStyle/>
          <a:p>
            <a:pPr>
              <a:defRPr/>
            </a:pPr>
            <a:endParaRPr lang="en-GB" sz="2200" spc="-1">
              <a:latin typeface="Arial"/>
            </a:endParaRPr>
          </a:p>
        </p:txBody>
      </p:sp>
      <p:sp>
        <p:nvSpPr>
          <p:cNvPr id="128" name="CustomShape 2"/>
          <p:cNvSpPr/>
          <p:nvPr/>
        </p:nvSpPr>
        <p:spPr>
          <a:xfrm>
            <a:off x="4021138" y="9721850"/>
            <a:ext cx="3074987" cy="511175"/>
          </a:xfrm>
          <a:prstGeom prst="rect">
            <a:avLst/>
          </a:prstGeom>
          <a:noFill/>
          <a:ln>
            <a:noFill/>
          </a:ln>
        </p:spPr>
        <p:style>
          <a:lnRef idx="0">
            <a:scrgbClr r="0" g="0" b="0"/>
          </a:lnRef>
          <a:fillRef idx="0">
            <a:scrgbClr r="0" g="0" b="0"/>
          </a:fillRef>
          <a:effectRef idx="0">
            <a:scrgbClr r="0" g="0" b="0"/>
          </a:effectRef>
          <a:fontRef idx="minor"/>
        </p:style>
        <p:txBody>
          <a:bodyPr lIns="97488" tIns="48744" rIns="97488" bIns="48744" anchor="b"/>
          <a:lstStyle/>
          <a:p>
            <a:pPr marL="0" marR="0" lvl="0" indent="0" algn="r" defTabSz="914400" rtl="0" eaLnBrk="1" fontAlgn="base" latinLnBrk="0" hangingPunct="1">
              <a:lnSpc>
                <a:spcPct val="100000"/>
              </a:lnSpc>
              <a:spcBef>
                <a:spcPct val="0"/>
              </a:spcBef>
              <a:spcAft>
                <a:spcPct val="0"/>
              </a:spcAft>
              <a:buClrTx/>
              <a:buSzTx/>
              <a:buFontTx/>
              <a:buNone/>
              <a:tabLst/>
              <a:defRPr/>
            </a:pPr>
            <a:fld id="{52E35553-D570-4E4C-977B-40B8B888812E}" type="slidenum">
              <a:rPr kumimoji="0" lang="en-GB" sz="1300" b="0" i="0" u="none" strike="noStrike" kern="1200" cap="none" spc="-1" normalizeH="0" baseline="0" noProof="0">
                <a:ln>
                  <a:noFill/>
                </a:ln>
                <a:solidFill>
                  <a:srgbClr val="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body"/>
          </p:nvPr>
        </p:nvSpPr>
        <p:spPr>
          <a:xfrm>
            <a:off x="709613" y="4926013"/>
            <a:ext cx="5678487" cy="4027487"/>
          </a:xfrm>
        </p:spPr>
        <p:txBody>
          <a:bodyPr lIns="0" tIns="0" rIns="0" bIns="0"/>
          <a:lstStyle/>
          <a:p>
            <a:pPr>
              <a:defRPr/>
            </a:pPr>
            <a:endParaRPr lang="en-GB" sz="2200" spc="-1">
              <a:latin typeface="Arial"/>
            </a:endParaRPr>
          </a:p>
        </p:txBody>
      </p:sp>
      <p:sp>
        <p:nvSpPr>
          <p:cNvPr id="128" name="CustomShape 2"/>
          <p:cNvSpPr/>
          <p:nvPr/>
        </p:nvSpPr>
        <p:spPr>
          <a:xfrm>
            <a:off x="4021138" y="9721850"/>
            <a:ext cx="3074987" cy="511175"/>
          </a:xfrm>
          <a:prstGeom prst="rect">
            <a:avLst/>
          </a:prstGeom>
          <a:noFill/>
          <a:ln>
            <a:noFill/>
          </a:ln>
        </p:spPr>
        <p:style>
          <a:lnRef idx="0">
            <a:scrgbClr r="0" g="0" b="0"/>
          </a:lnRef>
          <a:fillRef idx="0">
            <a:scrgbClr r="0" g="0" b="0"/>
          </a:fillRef>
          <a:effectRef idx="0">
            <a:scrgbClr r="0" g="0" b="0"/>
          </a:effectRef>
          <a:fontRef idx="minor"/>
        </p:style>
        <p:txBody>
          <a:bodyPr lIns="97488" tIns="48744" rIns="97488" bIns="48744"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8B072D7-3D5D-4B6E-B4FF-DCF8C112772A}" type="slidenum">
              <a:rPr kumimoji="0" lang="en-GB" sz="1300" b="0" i="0" u="none" strike="noStrike" kern="1200" cap="none" spc="-1" normalizeH="0" baseline="0" noProof="0">
                <a:ln>
                  <a:noFill/>
                </a:ln>
                <a:solidFill>
                  <a:srgbClr val="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body"/>
          </p:nvPr>
        </p:nvSpPr>
        <p:spPr>
          <a:xfrm>
            <a:off x="709613" y="4926013"/>
            <a:ext cx="5678487" cy="4027487"/>
          </a:xfrm>
        </p:spPr>
        <p:txBody>
          <a:bodyPr lIns="0" tIns="0" rIns="0" bIns="0"/>
          <a:lstStyle/>
          <a:p>
            <a:pPr>
              <a:defRPr/>
            </a:pPr>
            <a:endParaRPr lang="en-GB" sz="2200" spc="-1">
              <a:latin typeface="Arial"/>
            </a:endParaRPr>
          </a:p>
        </p:txBody>
      </p:sp>
      <p:sp>
        <p:nvSpPr>
          <p:cNvPr id="128" name="CustomShape 2"/>
          <p:cNvSpPr/>
          <p:nvPr/>
        </p:nvSpPr>
        <p:spPr>
          <a:xfrm>
            <a:off x="4021138" y="9721850"/>
            <a:ext cx="3074987" cy="511175"/>
          </a:xfrm>
          <a:prstGeom prst="rect">
            <a:avLst/>
          </a:prstGeom>
          <a:noFill/>
          <a:ln>
            <a:noFill/>
          </a:ln>
        </p:spPr>
        <p:style>
          <a:lnRef idx="0">
            <a:scrgbClr r="0" g="0" b="0"/>
          </a:lnRef>
          <a:fillRef idx="0">
            <a:scrgbClr r="0" g="0" b="0"/>
          </a:fillRef>
          <a:effectRef idx="0">
            <a:scrgbClr r="0" g="0" b="0"/>
          </a:effectRef>
          <a:fontRef idx="minor"/>
        </p:style>
        <p:txBody>
          <a:bodyPr lIns="97488" tIns="48744" rIns="97488" bIns="48744"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8B072D7-3D5D-4B6E-B4FF-DCF8C112772A}" type="slidenum">
              <a:rPr kumimoji="0" lang="en-GB" sz="1300" b="0" i="0" u="none" strike="noStrike" kern="1200" cap="none" spc="-1" normalizeH="0" baseline="0" noProof="0">
                <a:ln>
                  <a:noFill/>
                </a:ln>
                <a:solidFill>
                  <a:srgbClr val="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67918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(E.g., increase transparency, sources of uncertainty, better representation of results to illustrate variability of results across models, clarification of some parameters and additional checks to explain and understand the unexpected </a:t>
            </a:r>
            <a:r>
              <a:rPr lang="en-US" dirty="0" err="1"/>
              <a:t>behaviour</a:t>
            </a:r>
            <a:r>
              <a:rPr lang="en-US" dirty="0"/>
              <a:t> of some Operating Models)</a:t>
            </a:r>
            <a:br>
              <a:rPr lang="en-US"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189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(E.g., increase transparency, sources of uncertainty, better representation of results to illustrate variability of results across models, clarification of some parameters and additional checks to explain and understand the unexpected </a:t>
            </a:r>
            <a:r>
              <a:rPr lang="en-US" dirty="0" err="1"/>
              <a:t>behaviour</a:t>
            </a:r>
            <a:r>
              <a:rPr lang="en-US" dirty="0"/>
              <a:t> of some Operating Models)</a:t>
            </a:r>
            <a:br>
              <a:rPr lang="en-US"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097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1" y="2130427"/>
            <a:ext cx="10363201" cy="1470025"/>
          </a:xfrm>
        </p:spPr>
        <p:txBody>
          <a:bodyPr/>
          <a:lstStyle/>
          <a:p>
            <a:r>
              <a:rPr lang="fr-FR"/>
              <a:t>Cliquez pour modifier le style du titre</a:t>
            </a:r>
          </a:p>
        </p:txBody>
      </p:sp>
      <p:sp>
        <p:nvSpPr>
          <p:cNvPr id="3" name="Sous-titre 2"/>
          <p:cNvSpPr>
            <a:spLocks noGrp="1"/>
          </p:cNvSpPr>
          <p:nvPr>
            <p:ph type="subTitle" idx="1"/>
          </p:nvPr>
        </p:nvSpPr>
        <p:spPr>
          <a:xfrm>
            <a:off x="1828801" y="3886202"/>
            <a:ext cx="8534400" cy="1752600"/>
          </a:xfrm>
        </p:spPr>
        <p:txBody>
          <a:bodyPr/>
          <a:lstStyle>
            <a:lvl1pPr marL="0" indent="0" algn="ctr">
              <a:buNone/>
              <a:defRPr>
                <a:solidFill>
                  <a:schemeClr val="tx1">
                    <a:tint val="75000"/>
                  </a:schemeClr>
                </a:solidFill>
              </a:defRPr>
            </a:lvl1pPr>
            <a:lvl2pPr marL="451545" indent="0" algn="ctr">
              <a:buNone/>
              <a:defRPr>
                <a:solidFill>
                  <a:schemeClr val="tx1">
                    <a:tint val="75000"/>
                  </a:schemeClr>
                </a:solidFill>
              </a:defRPr>
            </a:lvl2pPr>
            <a:lvl3pPr marL="903091" indent="0" algn="ctr">
              <a:buNone/>
              <a:defRPr>
                <a:solidFill>
                  <a:schemeClr val="tx1">
                    <a:tint val="75000"/>
                  </a:schemeClr>
                </a:solidFill>
              </a:defRPr>
            </a:lvl3pPr>
            <a:lvl4pPr marL="1354636" indent="0" algn="ctr">
              <a:buNone/>
              <a:defRPr>
                <a:solidFill>
                  <a:schemeClr val="tx1">
                    <a:tint val="75000"/>
                  </a:schemeClr>
                </a:solidFill>
              </a:defRPr>
            </a:lvl4pPr>
            <a:lvl5pPr marL="1806182" indent="0" algn="ctr">
              <a:buNone/>
              <a:defRPr>
                <a:solidFill>
                  <a:schemeClr val="tx1">
                    <a:tint val="75000"/>
                  </a:schemeClr>
                </a:solidFill>
              </a:defRPr>
            </a:lvl5pPr>
            <a:lvl6pPr marL="2257727" indent="0" algn="ctr">
              <a:buNone/>
              <a:defRPr>
                <a:solidFill>
                  <a:schemeClr val="tx1">
                    <a:tint val="75000"/>
                  </a:schemeClr>
                </a:solidFill>
              </a:defRPr>
            </a:lvl6pPr>
            <a:lvl7pPr marL="2709272" indent="0" algn="ctr">
              <a:buNone/>
              <a:defRPr>
                <a:solidFill>
                  <a:schemeClr val="tx1">
                    <a:tint val="75000"/>
                  </a:schemeClr>
                </a:solidFill>
              </a:defRPr>
            </a:lvl7pPr>
            <a:lvl8pPr marL="3160819" indent="0" algn="ctr">
              <a:buNone/>
              <a:defRPr>
                <a:solidFill>
                  <a:schemeClr val="tx1">
                    <a:tint val="75000"/>
                  </a:schemeClr>
                </a:solidFill>
              </a:defRPr>
            </a:lvl8pPr>
            <a:lvl9pPr marL="3612364"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r>
              <a:rPr lang="fr-FR"/>
              <a:t>15/02/2013</a:t>
            </a:r>
          </a:p>
        </p:txBody>
      </p:sp>
      <p:sp>
        <p:nvSpPr>
          <p:cNvPr id="5" name="Espace réservé du pied de page 4"/>
          <p:cNvSpPr>
            <a:spLocks noGrp="1"/>
          </p:cNvSpPr>
          <p:nvPr>
            <p:ph type="ftr" sz="quarter" idx="11"/>
          </p:nvPr>
        </p:nvSpPr>
        <p:spPr/>
        <p:txBody>
          <a:bodyPr/>
          <a:lstStyle>
            <a:lvl1pPr>
              <a:defRPr/>
            </a:lvl1pPr>
          </a:lstStyle>
          <a:p>
            <a:pPr>
              <a:defRPr/>
            </a:pPr>
            <a:r>
              <a:rPr lang="fr-FR"/>
              <a:t>Février 2013</a:t>
            </a:r>
          </a:p>
        </p:txBody>
      </p:sp>
      <p:sp>
        <p:nvSpPr>
          <p:cNvPr id="6" name="Espace réservé du numéro de diapositive 5"/>
          <p:cNvSpPr>
            <a:spLocks noGrp="1"/>
          </p:cNvSpPr>
          <p:nvPr>
            <p:ph type="sldNum" sz="quarter" idx="12"/>
          </p:nvPr>
        </p:nvSpPr>
        <p:spPr/>
        <p:txBody>
          <a:bodyPr/>
          <a:lstStyle>
            <a:lvl1pPr>
              <a:defRPr/>
            </a:lvl1pPr>
          </a:lstStyle>
          <a:p>
            <a:pPr>
              <a:defRPr/>
            </a:pPr>
            <a:fld id="{404DF53B-2990-4005-BB60-B34F1A4365B3}" type="slidenum">
              <a:rPr lang="fr-FR"/>
              <a:pPr>
                <a:defRPr/>
              </a:pPr>
              <a:t>‹#›</a:t>
            </a:fld>
            <a:endParaRPr lang="fr-FR"/>
          </a:p>
        </p:txBody>
      </p:sp>
    </p:spTree>
    <p:extLst>
      <p:ext uri="{BB962C8B-B14F-4D97-AF65-F5344CB8AC3E}">
        <p14:creationId xmlns:p14="http://schemas.microsoft.com/office/powerpoint/2010/main" val="3861257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fr-FR"/>
              <a:t>15/02/2013</a:t>
            </a:r>
          </a:p>
        </p:txBody>
      </p:sp>
      <p:sp>
        <p:nvSpPr>
          <p:cNvPr id="5" name="Espace réservé du pied de page 4"/>
          <p:cNvSpPr>
            <a:spLocks noGrp="1"/>
          </p:cNvSpPr>
          <p:nvPr>
            <p:ph type="ftr" sz="quarter" idx="11"/>
          </p:nvPr>
        </p:nvSpPr>
        <p:spPr/>
        <p:txBody>
          <a:bodyPr/>
          <a:lstStyle>
            <a:lvl1pPr>
              <a:defRPr/>
            </a:lvl1pPr>
          </a:lstStyle>
          <a:p>
            <a:pPr>
              <a:defRPr/>
            </a:pPr>
            <a:r>
              <a:rPr lang="fr-FR"/>
              <a:t>Février 2013</a:t>
            </a:r>
          </a:p>
        </p:txBody>
      </p:sp>
      <p:sp>
        <p:nvSpPr>
          <p:cNvPr id="6" name="Espace réservé du numéro de diapositive 5"/>
          <p:cNvSpPr>
            <a:spLocks noGrp="1"/>
          </p:cNvSpPr>
          <p:nvPr>
            <p:ph type="sldNum" sz="quarter" idx="12"/>
          </p:nvPr>
        </p:nvSpPr>
        <p:spPr/>
        <p:txBody>
          <a:bodyPr/>
          <a:lstStyle>
            <a:lvl1pPr>
              <a:defRPr/>
            </a:lvl1pPr>
          </a:lstStyle>
          <a:p>
            <a:pPr>
              <a:defRPr/>
            </a:pPr>
            <a:fld id="{A33EABCE-075E-4CF4-8E3A-CFDFF8C43B31}" type="slidenum">
              <a:rPr lang="fr-FR"/>
              <a:pPr>
                <a:defRPr/>
              </a:pPr>
              <a:t>‹#›</a:t>
            </a:fld>
            <a:endParaRPr lang="fr-FR"/>
          </a:p>
        </p:txBody>
      </p:sp>
    </p:spTree>
    <p:extLst>
      <p:ext uri="{BB962C8B-B14F-4D97-AF65-F5344CB8AC3E}">
        <p14:creationId xmlns:p14="http://schemas.microsoft.com/office/powerpoint/2010/main" val="4165086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5" y="4406902"/>
            <a:ext cx="10363201" cy="1362075"/>
          </a:xfrm>
        </p:spPr>
        <p:txBody>
          <a:bodyPr anchor="t"/>
          <a:lstStyle>
            <a:lvl1pPr algn="l">
              <a:defRPr sz="3991" b="1" cap="all"/>
            </a:lvl1pPr>
          </a:lstStyle>
          <a:p>
            <a:r>
              <a:rPr lang="fr-FR"/>
              <a:t>Cliquez pour modifier le style du titre</a:t>
            </a:r>
          </a:p>
        </p:txBody>
      </p:sp>
      <p:sp>
        <p:nvSpPr>
          <p:cNvPr id="3" name="Espace réservé du texte 2"/>
          <p:cNvSpPr>
            <a:spLocks noGrp="1"/>
          </p:cNvSpPr>
          <p:nvPr>
            <p:ph type="body" idx="1"/>
          </p:nvPr>
        </p:nvSpPr>
        <p:spPr>
          <a:xfrm>
            <a:off x="963085" y="2906713"/>
            <a:ext cx="10363201" cy="1500187"/>
          </a:xfrm>
        </p:spPr>
        <p:txBody>
          <a:bodyPr anchor="b"/>
          <a:lstStyle>
            <a:lvl1pPr marL="0" indent="0">
              <a:buNone/>
              <a:defRPr sz="1995">
                <a:solidFill>
                  <a:schemeClr val="tx1">
                    <a:tint val="75000"/>
                  </a:schemeClr>
                </a:solidFill>
              </a:defRPr>
            </a:lvl1pPr>
            <a:lvl2pPr marL="451545" indent="0">
              <a:buNone/>
              <a:defRPr sz="1814">
                <a:solidFill>
                  <a:schemeClr val="tx1">
                    <a:tint val="75000"/>
                  </a:schemeClr>
                </a:solidFill>
              </a:defRPr>
            </a:lvl2pPr>
            <a:lvl3pPr marL="903091" indent="0">
              <a:buNone/>
              <a:defRPr sz="1542">
                <a:solidFill>
                  <a:schemeClr val="tx1">
                    <a:tint val="75000"/>
                  </a:schemeClr>
                </a:solidFill>
              </a:defRPr>
            </a:lvl3pPr>
            <a:lvl4pPr marL="1354636" indent="0">
              <a:buNone/>
              <a:defRPr sz="1361">
                <a:solidFill>
                  <a:schemeClr val="tx1">
                    <a:tint val="75000"/>
                  </a:schemeClr>
                </a:solidFill>
              </a:defRPr>
            </a:lvl4pPr>
            <a:lvl5pPr marL="1806182" indent="0">
              <a:buNone/>
              <a:defRPr sz="1361">
                <a:solidFill>
                  <a:schemeClr val="tx1">
                    <a:tint val="75000"/>
                  </a:schemeClr>
                </a:solidFill>
              </a:defRPr>
            </a:lvl5pPr>
            <a:lvl6pPr marL="2257727" indent="0">
              <a:buNone/>
              <a:defRPr sz="1361">
                <a:solidFill>
                  <a:schemeClr val="tx1">
                    <a:tint val="75000"/>
                  </a:schemeClr>
                </a:solidFill>
              </a:defRPr>
            </a:lvl6pPr>
            <a:lvl7pPr marL="2709272" indent="0">
              <a:buNone/>
              <a:defRPr sz="1361">
                <a:solidFill>
                  <a:schemeClr val="tx1">
                    <a:tint val="75000"/>
                  </a:schemeClr>
                </a:solidFill>
              </a:defRPr>
            </a:lvl7pPr>
            <a:lvl8pPr marL="3160819" indent="0">
              <a:buNone/>
              <a:defRPr sz="1361">
                <a:solidFill>
                  <a:schemeClr val="tx1">
                    <a:tint val="75000"/>
                  </a:schemeClr>
                </a:solidFill>
              </a:defRPr>
            </a:lvl8pPr>
            <a:lvl9pPr marL="3612364" indent="0">
              <a:buNone/>
              <a:defRPr sz="1361">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r>
              <a:rPr lang="fr-FR"/>
              <a:t>15/02/2013</a:t>
            </a:r>
          </a:p>
        </p:txBody>
      </p:sp>
      <p:sp>
        <p:nvSpPr>
          <p:cNvPr id="5" name="Espace réservé du pied de page 4"/>
          <p:cNvSpPr>
            <a:spLocks noGrp="1"/>
          </p:cNvSpPr>
          <p:nvPr>
            <p:ph type="ftr" sz="quarter" idx="11"/>
          </p:nvPr>
        </p:nvSpPr>
        <p:spPr/>
        <p:txBody>
          <a:bodyPr/>
          <a:lstStyle>
            <a:lvl1pPr>
              <a:defRPr/>
            </a:lvl1pPr>
          </a:lstStyle>
          <a:p>
            <a:pPr>
              <a:defRPr/>
            </a:pPr>
            <a:r>
              <a:rPr lang="fr-FR"/>
              <a:t>Février 2013</a:t>
            </a:r>
          </a:p>
        </p:txBody>
      </p:sp>
      <p:sp>
        <p:nvSpPr>
          <p:cNvPr id="6" name="Espace réservé du numéro de diapositive 5"/>
          <p:cNvSpPr>
            <a:spLocks noGrp="1"/>
          </p:cNvSpPr>
          <p:nvPr>
            <p:ph type="sldNum" sz="quarter" idx="12"/>
          </p:nvPr>
        </p:nvSpPr>
        <p:spPr/>
        <p:txBody>
          <a:bodyPr/>
          <a:lstStyle>
            <a:lvl1pPr>
              <a:defRPr/>
            </a:lvl1pPr>
          </a:lstStyle>
          <a:p>
            <a:pPr>
              <a:defRPr/>
            </a:pPr>
            <a:fld id="{7A5F73C1-6F25-4195-A232-F6D5A23FF2DC}" type="slidenum">
              <a:rPr lang="fr-FR"/>
              <a:pPr>
                <a:defRPr/>
              </a:pPr>
              <a:t>‹#›</a:t>
            </a:fld>
            <a:endParaRPr lang="fr-FR"/>
          </a:p>
        </p:txBody>
      </p:sp>
    </p:spTree>
    <p:extLst>
      <p:ext uri="{BB962C8B-B14F-4D97-AF65-F5344CB8AC3E}">
        <p14:creationId xmlns:p14="http://schemas.microsoft.com/office/powerpoint/2010/main" val="3816332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01"/>
            <a:ext cx="5384801" cy="4525963"/>
          </a:xfrm>
        </p:spPr>
        <p:txBody>
          <a:bodyPr/>
          <a:lstStyle>
            <a:lvl1pPr>
              <a:defRPr sz="2721"/>
            </a:lvl1pPr>
            <a:lvl2pPr>
              <a:defRPr sz="2358"/>
            </a:lvl2pPr>
            <a:lvl3pPr>
              <a:defRPr sz="1995"/>
            </a:lvl3pPr>
            <a:lvl4pPr>
              <a:defRPr sz="1814"/>
            </a:lvl4pPr>
            <a:lvl5pPr>
              <a:defRPr sz="1814"/>
            </a:lvl5pPr>
            <a:lvl6pPr>
              <a:defRPr sz="1814"/>
            </a:lvl6pPr>
            <a:lvl7pPr>
              <a:defRPr sz="1814"/>
            </a:lvl7pPr>
            <a:lvl8pPr>
              <a:defRPr sz="1814"/>
            </a:lvl8pPr>
            <a:lvl9pPr>
              <a:defRPr sz="181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1" cy="4525963"/>
          </a:xfrm>
        </p:spPr>
        <p:txBody>
          <a:bodyPr/>
          <a:lstStyle>
            <a:lvl1pPr>
              <a:defRPr sz="2721"/>
            </a:lvl1pPr>
            <a:lvl2pPr>
              <a:defRPr sz="2358"/>
            </a:lvl2pPr>
            <a:lvl3pPr>
              <a:defRPr sz="1995"/>
            </a:lvl3pPr>
            <a:lvl4pPr>
              <a:defRPr sz="1814"/>
            </a:lvl4pPr>
            <a:lvl5pPr>
              <a:defRPr sz="1814"/>
            </a:lvl5pPr>
            <a:lvl6pPr>
              <a:defRPr sz="1814"/>
            </a:lvl6pPr>
            <a:lvl7pPr>
              <a:defRPr sz="1814"/>
            </a:lvl7pPr>
            <a:lvl8pPr>
              <a:defRPr sz="1814"/>
            </a:lvl8pPr>
            <a:lvl9pPr>
              <a:defRPr sz="181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r>
              <a:rPr lang="fr-FR"/>
              <a:t>15/02/2013</a:t>
            </a:r>
          </a:p>
        </p:txBody>
      </p:sp>
      <p:sp>
        <p:nvSpPr>
          <p:cNvPr id="6" name="Espace réservé du pied de page 4"/>
          <p:cNvSpPr>
            <a:spLocks noGrp="1"/>
          </p:cNvSpPr>
          <p:nvPr>
            <p:ph type="ftr" sz="quarter" idx="11"/>
          </p:nvPr>
        </p:nvSpPr>
        <p:spPr/>
        <p:txBody>
          <a:bodyPr/>
          <a:lstStyle>
            <a:lvl1pPr>
              <a:defRPr/>
            </a:lvl1pPr>
          </a:lstStyle>
          <a:p>
            <a:pPr>
              <a:defRPr/>
            </a:pPr>
            <a:r>
              <a:rPr lang="fr-FR"/>
              <a:t>Février 2013</a:t>
            </a:r>
          </a:p>
        </p:txBody>
      </p:sp>
      <p:sp>
        <p:nvSpPr>
          <p:cNvPr id="7" name="Espace réservé du numéro de diapositive 5"/>
          <p:cNvSpPr>
            <a:spLocks noGrp="1"/>
          </p:cNvSpPr>
          <p:nvPr>
            <p:ph type="sldNum" sz="quarter" idx="12"/>
          </p:nvPr>
        </p:nvSpPr>
        <p:spPr/>
        <p:txBody>
          <a:bodyPr/>
          <a:lstStyle>
            <a:lvl1pPr>
              <a:defRPr/>
            </a:lvl1pPr>
          </a:lstStyle>
          <a:p>
            <a:pPr>
              <a:defRPr/>
            </a:pPr>
            <a:fld id="{CF988C8B-D0FD-4EDE-806D-86503F6790FC}" type="slidenum">
              <a:rPr lang="fr-FR"/>
              <a:pPr>
                <a:defRPr/>
              </a:pPr>
              <a:t>‹#›</a:t>
            </a:fld>
            <a:endParaRPr lang="fr-FR"/>
          </a:p>
        </p:txBody>
      </p:sp>
    </p:spTree>
    <p:extLst>
      <p:ext uri="{BB962C8B-B14F-4D97-AF65-F5344CB8AC3E}">
        <p14:creationId xmlns:p14="http://schemas.microsoft.com/office/powerpoint/2010/main" val="1126107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2" y="1535114"/>
            <a:ext cx="5386917" cy="639762"/>
          </a:xfrm>
        </p:spPr>
        <p:txBody>
          <a:bodyPr anchor="b"/>
          <a:lstStyle>
            <a:lvl1pPr marL="0" indent="0">
              <a:buNone/>
              <a:defRPr sz="2358" b="1"/>
            </a:lvl1pPr>
            <a:lvl2pPr marL="451545" indent="0">
              <a:buNone/>
              <a:defRPr sz="1995" b="1"/>
            </a:lvl2pPr>
            <a:lvl3pPr marL="903091" indent="0">
              <a:buNone/>
              <a:defRPr sz="1814" b="1"/>
            </a:lvl3pPr>
            <a:lvl4pPr marL="1354636" indent="0">
              <a:buNone/>
              <a:defRPr sz="1542" b="1"/>
            </a:lvl4pPr>
            <a:lvl5pPr marL="1806182" indent="0">
              <a:buNone/>
              <a:defRPr sz="1542" b="1"/>
            </a:lvl5pPr>
            <a:lvl6pPr marL="2257727" indent="0">
              <a:buNone/>
              <a:defRPr sz="1542" b="1"/>
            </a:lvl6pPr>
            <a:lvl7pPr marL="2709272" indent="0">
              <a:buNone/>
              <a:defRPr sz="1542" b="1"/>
            </a:lvl7pPr>
            <a:lvl8pPr marL="3160819" indent="0">
              <a:buNone/>
              <a:defRPr sz="1542" b="1"/>
            </a:lvl8pPr>
            <a:lvl9pPr marL="3612364" indent="0">
              <a:buNone/>
              <a:defRPr sz="1542" b="1"/>
            </a:lvl9pPr>
          </a:lstStyle>
          <a:p>
            <a:pPr lvl="0"/>
            <a:r>
              <a:rPr lang="fr-FR"/>
              <a:t>Cliquez pour modifier les styles du texte du masque</a:t>
            </a:r>
          </a:p>
        </p:txBody>
      </p:sp>
      <p:sp>
        <p:nvSpPr>
          <p:cNvPr id="4" name="Espace réservé du contenu 3"/>
          <p:cNvSpPr>
            <a:spLocks noGrp="1"/>
          </p:cNvSpPr>
          <p:nvPr>
            <p:ph sz="half" idx="2"/>
          </p:nvPr>
        </p:nvSpPr>
        <p:spPr>
          <a:xfrm>
            <a:off x="609602" y="2174875"/>
            <a:ext cx="5386917" cy="3951288"/>
          </a:xfrm>
        </p:spPr>
        <p:txBody>
          <a:bodyPr/>
          <a:lstStyle>
            <a:lvl1pPr>
              <a:defRPr sz="2358"/>
            </a:lvl1pPr>
            <a:lvl2pPr>
              <a:defRPr sz="1995"/>
            </a:lvl2pPr>
            <a:lvl3pPr>
              <a:defRPr sz="1814"/>
            </a:lvl3pPr>
            <a:lvl4pPr>
              <a:defRPr sz="1542"/>
            </a:lvl4pPr>
            <a:lvl5pPr>
              <a:defRPr sz="1542"/>
            </a:lvl5pPr>
            <a:lvl6pPr>
              <a:defRPr sz="1542"/>
            </a:lvl6pPr>
            <a:lvl7pPr>
              <a:defRPr sz="1542"/>
            </a:lvl7pPr>
            <a:lvl8pPr>
              <a:defRPr sz="1542"/>
            </a:lvl8pPr>
            <a:lvl9pPr>
              <a:defRPr sz="1542"/>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7" y="1535114"/>
            <a:ext cx="5389034" cy="639762"/>
          </a:xfrm>
        </p:spPr>
        <p:txBody>
          <a:bodyPr anchor="b"/>
          <a:lstStyle>
            <a:lvl1pPr marL="0" indent="0">
              <a:buNone/>
              <a:defRPr sz="2358" b="1"/>
            </a:lvl1pPr>
            <a:lvl2pPr marL="451545" indent="0">
              <a:buNone/>
              <a:defRPr sz="1995" b="1"/>
            </a:lvl2pPr>
            <a:lvl3pPr marL="903091" indent="0">
              <a:buNone/>
              <a:defRPr sz="1814" b="1"/>
            </a:lvl3pPr>
            <a:lvl4pPr marL="1354636" indent="0">
              <a:buNone/>
              <a:defRPr sz="1542" b="1"/>
            </a:lvl4pPr>
            <a:lvl5pPr marL="1806182" indent="0">
              <a:buNone/>
              <a:defRPr sz="1542" b="1"/>
            </a:lvl5pPr>
            <a:lvl6pPr marL="2257727" indent="0">
              <a:buNone/>
              <a:defRPr sz="1542" b="1"/>
            </a:lvl6pPr>
            <a:lvl7pPr marL="2709272" indent="0">
              <a:buNone/>
              <a:defRPr sz="1542" b="1"/>
            </a:lvl7pPr>
            <a:lvl8pPr marL="3160819" indent="0">
              <a:buNone/>
              <a:defRPr sz="1542" b="1"/>
            </a:lvl8pPr>
            <a:lvl9pPr marL="3612364" indent="0">
              <a:buNone/>
              <a:defRPr sz="1542"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7" y="2174875"/>
            <a:ext cx="5389034" cy="3951288"/>
          </a:xfrm>
        </p:spPr>
        <p:txBody>
          <a:bodyPr/>
          <a:lstStyle>
            <a:lvl1pPr>
              <a:defRPr sz="2358"/>
            </a:lvl1pPr>
            <a:lvl2pPr>
              <a:defRPr sz="1995"/>
            </a:lvl2pPr>
            <a:lvl3pPr>
              <a:defRPr sz="1814"/>
            </a:lvl3pPr>
            <a:lvl4pPr>
              <a:defRPr sz="1542"/>
            </a:lvl4pPr>
            <a:lvl5pPr>
              <a:defRPr sz="1542"/>
            </a:lvl5pPr>
            <a:lvl6pPr>
              <a:defRPr sz="1542"/>
            </a:lvl6pPr>
            <a:lvl7pPr>
              <a:defRPr sz="1542"/>
            </a:lvl7pPr>
            <a:lvl8pPr>
              <a:defRPr sz="1542"/>
            </a:lvl8pPr>
            <a:lvl9pPr>
              <a:defRPr sz="1542"/>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r>
              <a:rPr lang="fr-FR"/>
              <a:t>15/02/2013</a:t>
            </a:r>
          </a:p>
        </p:txBody>
      </p:sp>
      <p:sp>
        <p:nvSpPr>
          <p:cNvPr id="8" name="Espace réservé du pied de page 4"/>
          <p:cNvSpPr>
            <a:spLocks noGrp="1"/>
          </p:cNvSpPr>
          <p:nvPr>
            <p:ph type="ftr" sz="quarter" idx="11"/>
          </p:nvPr>
        </p:nvSpPr>
        <p:spPr/>
        <p:txBody>
          <a:bodyPr/>
          <a:lstStyle>
            <a:lvl1pPr>
              <a:defRPr/>
            </a:lvl1pPr>
          </a:lstStyle>
          <a:p>
            <a:pPr>
              <a:defRPr/>
            </a:pPr>
            <a:r>
              <a:rPr lang="fr-FR"/>
              <a:t>Février 2013</a:t>
            </a:r>
          </a:p>
        </p:txBody>
      </p:sp>
      <p:sp>
        <p:nvSpPr>
          <p:cNvPr id="9" name="Espace réservé du numéro de diapositive 5"/>
          <p:cNvSpPr>
            <a:spLocks noGrp="1"/>
          </p:cNvSpPr>
          <p:nvPr>
            <p:ph type="sldNum" sz="quarter" idx="12"/>
          </p:nvPr>
        </p:nvSpPr>
        <p:spPr/>
        <p:txBody>
          <a:bodyPr/>
          <a:lstStyle>
            <a:lvl1pPr>
              <a:defRPr/>
            </a:lvl1pPr>
          </a:lstStyle>
          <a:p>
            <a:pPr>
              <a:defRPr/>
            </a:pPr>
            <a:fld id="{1F506412-4364-4DCA-8231-D8D0C8C43AE3}" type="slidenum">
              <a:rPr lang="fr-FR"/>
              <a:pPr>
                <a:defRPr/>
              </a:pPr>
              <a:t>‹#›</a:t>
            </a:fld>
            <a:endParaRPr lang="fr-FR"/>
          </a:p>
        </p:txBody>
      </p:sp>
    </p:spTree>
    <p:extLst>
      <p:ext uri="{BB962C8B-B14F-4D97-AF65-F5344CB8AC3E}">
        <p14:creationId xmlns:p14="http://schemas.microsoft.com/office/powerpoint/2010/main" val="4146438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r>
              <a:rPr lang="fr-FR"/>
              <a:t>15/02/2013</a:t>
            </a:r>
          </a:p>
        </p:txBody>
      </p:sp>
      <p:sp>
        <p:nvSpPr>
          <p:cNvPr id="4" name="Espace réservé du pied de page 4"/>
          <p:cNvSpPr>
            <a:spLocks noGrp="1"/>
          </p:cNvSpPr>
          <p:nvPr>
            <p:ph type="ftr" sz="quarter" idx="11"/>
          </p:nvPr>
        </p:nvSpPr>
        <p:spPr/>
        <p:txBody>
          <a:bodyPr/>
          <a:lstStyle>
            <a:lvl1pPr>
              <a:defRPr/>
            </a:lvl1pPr>
          </a:lstStyle>
          <a:p>
            <a:pPr>
              <a:defRPr/>
            </a:pPr>
            <a:r>
              <a:rPr lang="fr-FR"/>
              <a:t>Février 2013</a:t>
            </a:r>
          </a:p>
        </p:txBody>
      </p:sp>
      <p:sp>
        <p:nvSpPr>
          <p:cNvPr id="5" name="Espace réservé du numéro de diapositive 5"/>
          <p:cNvSpPr>
            <a:spLocks noGrp="1"/>
          </p:cNvSpPr>
          <p:nvPr>
            <p:ph type="sldNum" sz="quarter" idx="12"/>
          </p:nvPr>
        </p:nvSpPr>
        <p:spPr/>
        <p:txBody>
          <a:bodyPr/>
          <a:lstStyle>
            <a:lvl1pPr>
              <a:defRPr/>
            </a:lvl1pPr>
          </a:lstStyle>
          <a:p>
            <a:pPr>
              <a:defRPr/>
            </a:pPr>
            <a:fld id="{25F9B7AE-AA9D-43B8-90F5-124515EE50F4}" type="slidenum">
              <a:rPr lang="fr-FR"/>
              <a:pPr>
                <a:defRPr/>
              </a:pPr>
              <a:t>‹#›</a:t>
            </a:fld>
            <a:endParaRPr lang="fr-FR"/>
          </a:p>
        </p:txBody>
      </p:sp>
    </p:spTree>
    <p:extLst>
      <p:ext uri="{BB962C8B-B14F-4D97-AF65-F5344CB8AC3E}">
        <p14:creationId xmlns:p14="http://schemas.microsoft.com/office/powerpoint/2010/main" val="10994375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r>
              <a:rPr lang="fr-FR"/>
              <a:t>15/02/2013</a:t>
            </a:r>
          </a:p>
        </p:txBody>
      </p:sp>
      <p:sp>
        <p:nvSpPr>
          <p:cNvPr id="3" name="Espace réservé du pied de page 4"/>
          <p:cNvSpPr>
            <a:spLocks noGrp="1"/>
          </p:cNvSpPr>
          <p:nvPr>
            <p:ph type="ftr" sz="quarter" idx="11"/>
          </p:nvPr>
        </p:nvSpPr>
        <p:spPr/>
        <p:txBody>
          <a:bodyPr/>
          <a:lstStyle>
            <a:lvl1pPr>
              <a:defRPr/>
            </a:lvl1pPr>
          </a:lstStyle>
          <a:p>
            <a:pPr>
              <a:defRPr/>
            </a:pPr>
            <a:r>
              <a:rPr lang="fr-FR"/>
              <a:t>Février 2013</a:t>
            </a:r>
          </a:p>
        </p:txBody>
      </p:sp>
      <p:sp>
        <p:nvSpPr>
          <p:cNvPr id="4" name="Espace réservé du numéro de diapositive 5"/>
          <p:cNvSpPr>
            <a:spLocks noGrp="1"/>
          </p:cNvSpPr>
          <p:nvPr>
            <p:ph type="sldNum" sz="quarter" idx="12"/>
          </p:nvPr>
        </p:nvSpPr>
        <p:spPr/>
        <p:txBody>
          <a:bodyPr/>
          <a:lstStyle>
            <a:lvl1pPr>
              <a:defRPr/>
            </a:lvl1pPr>
          </a:lstStyle>
          <a:p>
            <a:pPr>
              <a:defRPr/>
            </a:pPr>
            <a:fld id="{11C9EF05-1D20-4DC8-8F91-5D3C5EF9B05C}" type="slidenum">
              <a:rPr lang="fr-FR"/>
              <a:pPr>
                <a:defRPr/>
              </a:pPr>
              <a:t>‹#›</a:t>
            </a:fld>
            <a:endParaRPr lang="fr-FR"/>
          </a:p>
        </p:txBody>
      </p:sp>
    </p:spTree>
    <p:extLst>
      <p:ext uri="{BB962C8B-B14F-4D97-AF65-F5344CB8AC3E}">
        <p14:creationId xmlns:p14="http://schemas.microsoft.com/office/powerpoint/2010/main" val="1186153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2" y="273050"/>
            <a:ext cx="4011083" cy="1162050"/>
          </a:xfrm>
        </p:spPr>
        <p:txBody>
          <a:bodyPr anchor="b"/>
          <a:lstStyle>
            <a:lvl1pPr algn="l">
              <a:defRPr sz="1995"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175"/>
            </a:lvl1pPr>
            <a:lvl2pPr>
              <a:defRPr sz="2721"/>
            </a:lvl2pPr>
            <a:lvl3pPr>
              <a:defRPr sz="2358"/>
            </a:lvl3pPr>
            <a:lvl4pPr>
              <a:defRPr sz="1995"/>
            </a:lvl4pPr>
            <a:lvl5pPr>
              <a:defRPr sz="1995"/>
            </a:lvl5pPr>
            <a:lvl6pPr>
              <a:defRPr sz="1995"/>
            </a:lvl6pPr>
            <a:lvl7pPr>
              <a:defRPr sz="1995"/>
            </a:lvl7pPr>
            <a:lvl8pPr>
              <a:defRPr sz="1995"/>
            </a:lvl8pPr>
            <a:lvl9pPr>
              <a:defRPr sz="1995"/>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2" y="1435101"/>
            <a:ext cx="4011083" cy="4691063"/>
          </a:xfrm>
        </p:spPr>
        <p:txBody>
          <a:bodyPr/>
          <a:lstStyle>
            <a:lvl1pPr marL="0" indent="0">
              <a:buNone/>
              <a:defRPr sz="1361"/>
            </a:lvl1pPr>
            <a:lvl2pPr marL="451545" indent="0">
              <a:buNone/>
              <a:defRPr sz="1179"/>
            </a:lvl2pPr>
            <a:lvl3pPr marL="903091" indent="0">
              <a:buNone/>
              <a:defRPr sz="998"/>
            </a:lvl3pPr>
            <a:lvl4pPr marL="1354636" indent="0">
              <a:buNone/>
              <a:defRPr sz="907"/>
            </a:lvl4pPr>
            <a:lvl5pPr marL="1806182" indent="0">
              <a:buNone/>
              <a:defRPr sz="907"/>
            </a:lvl5pPr>
            <a:lvl6pPr marL="2257727" indent="0">
              <a:buNone/>
              <a:defRPr sz="907"/>
            </a:lvl6pPr>
            <a:lvl7pPr marL="2709272" indent="0">
              <a:buNone/>
              <a:defRPr sz="907"/>
            </a:lvl7pPr>
            <a:lvl8pPr marL="3160819" indent="0">
              <a:buNone/>
              <a:defRPr sz="907"/>
            </a:lvl8pPr>
            <a:lvl9pPr marL="3612364" indent="0">
              <a:buNone/>
              <a:defRPr sz="907"/>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fr-FR"/>
              <a:t>15/02/2013</a:t>
            </a:r>
          </a:p>
        </p:txBody>
      </p:sp>
      <p:sp>
        <p:nvSpPr>
          <p:cNvPr id="6" name="Espace réservé du pied de page 4"/>
          <p:cNvSpPr>
            <a:spLocks noGrp="1"/>
          </p:cNvSpPr>
          <p:nvPr>
            <p:ph type="ftr" sz="quarter" idx="11"/>
          </p:nvPr>
        </p:nvSpPr>
        <p:spPr/>
        <p:txBody>
          <a:bodyPr/>
          <a:lstStyle>
            <a:lvl1pPr>
              <a:defRPr/>
            </a:lvl1pPr>
          </a:lstStyle>
          <a:p>
            <a:pPr>
              <a:defRPr/>
            </a:pPr>
            <a:r>
              <a:rPr lang="fr-FR"/>
              <a:t>Février 2013</a:t>
            </a:r>
          </a:p>
        </p:txBody>
      </p:sp>
      <p:sp>
        <p:nvSpPr>
          <p:cNvPr id="7" name="Espace réservé du numéro de diapositive 5"/>
          <p:cNvSpPr>
            <a:spLocks noGrp="1"/>
          </p:cNvSpPr>
          <p:nvPr>
            <p:ph type="sldNum" sz="quarter" idx="12"/>
          </p:nvPr>
        </p:nvSpPr>
        <p:spPr/>
        <p:txBody>
          <a:bodyPr/>
          <a:lstStyle>
            <a:lvl1pPr>
              <a:defRPr/>
            </a:lvl1pPr>
          </a:lstStyle>
          <a:p>
            <a:pPr>
              <a:defRPr/>
            </a:pPr>
            <a:fld id="{C4B94232-A5EF-4CEC-9A34-64945D1CE5E6}" type="slidenum">
              <a:rPr lang="fr-FR"/>
              <a:pPr>
                <a:defRPr/>
              </a:pPr>
              <a:t>‹#›</a:t>
            </a:fld>
            <a:endParaRPr lang="fr-FR"/>
          </a:p>
        </p:txBody>
      </p:sp>
    </p:spTree>
    <p:extLst>
      <p:ext uri="{BB962C8B-B14F-4D97-AF65-F5344CB8AC3E}">
        <p14:creationId xmlns:p14="http://schemas.microsoft.com/office/powerpoint/2010/main" val="452411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1995"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175"/>
            </a:lvl1pPr>
            <a:lvl2pPr marL="451545" indent="0">
              <a:buNone/>
              <a:defRPr sz="2721"/>
            </a:lvl2pPr>
            <a:lvl3pPr marL="903091" indent="0">
              <a:buNone/>
              <a:defRPr sz="2358"/>
            </a:lvl3pPr>
            <a:lvl4pPr marL="1354636" indent="0">
              <a:buNone/>
              <a:defRPr sz="1995"/>
            </a:lvl4pPr>
            <a:lvl5pPr marL="1806182" indent="0">
              <a:buNone/>
              <a:defRPr sz="1995"/>
            </a:lvl5pPr>
            <a:lvl6pPr marL="2257727" indent="0">
              <a:buNone/>
              <a:defRPr sz="1995"/>
            </a:lvl6pPr>
            <a:lvl7pPr marL="2709272" indent="0">
              <a:buNone/>
              <a:defRPr sz="1995"/>
            </a:lvl7pPr>
            <a:lvl8pPr marL="3160819" indent="0">
              <a:buNone/>
              <a:defRPr sz="1995"/>
            </a:lvl8pPr>
            <a:lvl9pPr marL="3612364" indent="0">
              <a:buNone/>
              <a:defRPr sz="1995"/>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361"/>
            </a:lvl1pPr>
            <a:lvl2pPr marL="451545" indent="0">
              <a:buNone/>
              <a:defRPr sz="1179"/>
            </a:lvl2pPr>
            <a:lvl3pPr marL="903091" indent="0">
              <a:buNone/>
              <a:defRPr sz="998"/>
            </a:lvl3pPr>
            <a:lvl4pPr marL="1354636" indent="0">
              <a:buNone/>
              <a:defRPr sz="907"/>
            </a:lvl4pPr>
            <a:lvl5pPr marL="1806182" indent="0">
              <a:buNone/>
              <a:defRPr sz="907"/>
            </a:lvl5pPr>
            <a:lvl6pPr marL="2257727" indent="0">
              <a:buNone/>
              <a:defRPr sz="907"/>
            </a:lvl6pPr>
            <a:lvl7pPr marL="2709272" indent="0">
              <a:buNone/>
              <a:defRPr sz="907"/>
            </a:lvl7pPr>
            <a:lvl8pPr marL="3160819" indent="0">
              <a:buNone/>
              <a:defRPr sz="907"/>
            </a:lvl8pPr>
            <a:lvl9pPr marL="3612364" indent="0">
              <a:buNone/>
              <a:defRPr sz="907"/>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fr-FR"/>
              <a:t>15/02/2013</a:t>
            </a:r>
          </a:p>
        </p:txBody>
      </p:sp>
      <p:sp>
        <p:nvSpPr>
          <p:cNvPr id="6" name="Espace réservé du pied de page 4"/>
          <p:cNvSpPr>
            <a:spLocks noGrp="1"/>
          </p:cNvSpPr>
          <p:nvPr>
            <p:ph type="ftr" sz="quarter" idx="11"/>
          </p:nvPr>
        </p:nvSpPr>
        <p:spPr/>
        <p:txBody>
          <a:bodyPr/>
          <a:lstStyle>
            <a:lvl1pPr>
              <a:defRPr/>
            </a:lvl1pPr>
          </a:lstStyle>
          <a:p>
            <a:pPr>
              <a:defRPr/>
            </a:pPr>
            <a:r>
              <a:rPr lang="fr-FR"/>
              <a:t>Février 2013</a:t>
            </a:r>
          </a:p>
        </p:txBody>
      </p:sp>
      <p:sp>
        <p:nvSpPr>
          <p:cNvPr id="7" name="Espace réservé du numéro de diapositive 5"/>
          <p:cNvSpPr>
            <a:spLocks noGrp="1"/>
          </p:cNvSpPr>
          <p:nvPr>
            <p:ph type="sldNum" sz="quarter" idx="12"/>
          </p:nvPr>
        </p:nvSpPr>
        <p:spPr/>
        <p:txBody>
          <a:bodyPr/>
          <a:lstStyle>
            <a:lvl1pPr>
              <a:defRPr/>
            </a:lvl1pPr>
          </a:lstStyle>
          <a:p>
            <a:pPr>
              <a:defRPr/>
            </a:pPr>
            <a:fld id="{EFCCBF55-46C5-4570-A775-0EB4F60292DE}" type="slidenum">
              <a:rPr lang="fr-FR"/>
              <a:pPr>
                <a:defRPr/>
              </a:pPr>
              <a:t>‹#›</a:t>
            </a:fld>
            <a:endParaRPr lang="fr-FR"/>
          </a:p>
        </p:txBody>
      </p:sp>
    </p:spTree>
    <p:extLst>
      <p:ext uri="{BB962C8B-B14F-4D97-AF65-F5344CB8AC3E}">
        <p14:creationId xmlns:p14="http://schemas.microsoft.com/office/powerpoint/2010/main" val="1776963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fr-FR"/>
              <a:t>15/02/2013</a:t>
            </a:r>
          </a:p>
        </p:txBody>
      </p:sp>
      <p:sp>
        <p:nvSpPr>
          <p:cNvPr id="5" name="Espace réservé du pied de page 4"/>
          <p:cNvSpPr>
            <a:spLocks noGrp="1"/>
          </p:cNvSpPr>
          <p:nvPr>
            <p:ph type="ftr" sz="quarter" idx="11"/>
          </p:nvPr>
        </p:nvSpPr>
        <p:spPr/>
        <p:txBody>
          <a:bodyPr/>
          <a:lstStyle>
            <a:lvl1pPr>
              <a:defRPr/>
            </a:lvl1pPr>
          </a:lstStyle>
          <a:p>
            <a:pPr>
              <a:defRPr/>
            </a:pPr>
            <a:r>
              <a:rPr lang="fr-FR"/>
              <a:t>Février 2013</a:t>
            </a:r>
          </a:p>
        </p:txBody>
      </p:sp>
      <p:sp>
        <p:nvSpPr>
          <p:cNvPr id="6" name="Espace réservé du numéro de diapositive 5"/>
          <p:cNvSpPr>
            <a:spLocks noGrp="1"/>
          </p:cNvSpPr>
          <p:nvPr>
            <p:ph type="sldNum" sz="quarter" idx="12"/>
          </p:nvPr>
        </p:nvSpPr>
        <p:spPr/>
        <p:txBody>
          <a:bodyPr/>
          <a:lstStyle>
            <a:lvl1pPr>
              <a:defRPr/>
            </a:lvl1pPr>
          </a:lstStyle>
          <a:p>
            <a:pPr>
              <a:defRPr/>
            </a:pPr>
            <a:fld id="{3DB32DE1-40C9-40C8-8D00-7A08E0759CCC}" type="slidenum">
              <a:rPr lang="fr-FR"/>
              <a:pPr>
                <a:defRPr/>
              </a:pPr>
              <a:t>‹#›</a:t>
            </a:fld>
            <a:endParaRPr lang="fr-FR"/>
          </a:p>
        </p:txBody>
      </p:sp>
    </p:spTree>
    <p:extLst>
      <p:ext uri="{BB962C8B-B14F-4D97-AF65-F5344CB8AC3E}">
        <p14:creationId xmlns:p14="http://schemas.microsoft.com/office/powerpoint/2010/main" val="18565159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1" y="274641"/>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41"/>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fr-FR"/>
              <a:t>15/02/2013</a:t>
            </a:r>
          </a:p>
        </p:txBody>
      </p:sp>
      <p:sp>
        <p:nvSpPr>
          <p:cNvPr id="5" name="Espace réservé du pied de page 4"/>
          <p:cNvSpPr>
            <a:spLocks noGrp="1"/>
          </p:cNvSpPr>
          <p:nvPr>
            <p:ph type="ftr" sz="quarter" idx="11"/>
          </p:nvPr>
        </p:nvSpPr>
        <p:spPr/>
        <p:txBody>
          <a:bodyPr/>
          <a:lstStyle>
            <a:lvl1pPr>
              <a:defRPr/>
            </a:lvl1pPr>
          </a:lstStyle>
          <a:p>
            <a:pPr>
              <a:defRPr/>
            </a:pPr>
            <a:r>
              <a:rPr lang="fr-FR"/>
              <a:t>Février 2013</a:t>
            </a:r>
          </a:p>
        </p:txBody>
      </p:sp>
      <p:sp>
        <p:nvSpPr>
          <p:cNvPr id="6" name="Espace réservé du numéro de diapositive 5"/>
          <p:cNvSpPr>
            <a:spLocks noGrp="1"/>
          </p:cNvSpPr>
          <p:nvPr>
            <p:ph type="sldNum" sz="quarter" idx="12"/>
          </p:nvPr>
        </p:nvSpPr>
        <p:spPr/>
        <p:txBody>
          <a:bodyPr/>
          <a:lstStyle>
            <a:lvl1pPr>
              <a:defRPr/>
            </a:lvl1pPr>
          </a:lstStyle>
          <a:p>
            <a:pPr>
              <a:defRPr/>
            </a:pPr>
            <a:fld id="{96B3A9F8-D14E-45C8-BF65-08FBF52A9C78}" type="slidenum">
              <a:rPr lang="fr-FR"/>
              <a:pPr>
                <a:defRPr/>
              </a:pPr>
              <a:t>‹#›</a:t>
            </a:fld>
            <a:endParaRPr lang="fr-FR"/>
          </a:p>
        </p:txBody>
      </p:sp>
    </p:spTree>
    <p:extLst>
      <p:ext uri="{BB962C8B-B14F-4D97-AF65-F5344CB8AC3E}">
        <p14:creationId xmlns:p14="http://schemas.microsoft.com/office/powerpoint/2010/main" val="2091898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D0938600-EF06-4995-ACC4-9D4C9248ECEE}" type="datetime5">
              <a:rPr lang="en-US" smtClean="0"/>
              <a:t>16-Nov-22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lvl1pPr>
              <a:defRPr sz="1000"/>
            </a:lvl1pPr>
          </a:lstStyle>
          <a:p>
            <a:fld id="{DE50DEB3-00C6-4B15-95D3-20297EEC9831}" type="slidenum">
              <a:rPr lang="en-US" smtClean="0"/>
              <a:pPr/>
              <a:t>‹#›</a:t>
            </a:fld>
            <a:endParaRPr lang="en-US" dirty="0"/>
          </a:p>
        </p:txBody>
      </p:sp>
    </p:spTree>
    <p:extLst>
      <p:ext uri="{BB962C8B-B14F-4D97-AF65-F5344CB8AC3E}">
        <p14:creationId xmlns:p14="http://schemas.microsoft.com/office/powerpoint/2010/main" val="2577868199"/>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lvl1pPr>
              <a:defRPr sz="1000">
                <a:latin typeface="Cambria" panose="02040503050406030204" pitchFamily="18" charset="0"/>
              </a:defRPr>
            </a:lvl1pPr>
          </a:lstStyle>
          <a:p>
            <a:fld id="{A45F6806-AE6D-4930-922B-FC00F3E86430}" type="datetime5">
              <a:rPr lang="en-US" smtClean="0"/>
              <a:pPr/>
              <a:t>16-Nov-22</a:t>
            </a:fld>
            <a:endParaRPr lang="en-US" dirty="0"/>
          </a:p>
        </p:txBody>
      </p:sp>
      <p:sp>
        <p:nvSpPr>
          <p:cNvPr id="5" name="Footer Placeholder 4"/>
          <p:cNvSpPr>
            <a:spLocks noGrp="1"/>
          </p:cNvSpPr>
          <p:nvPr>
            <p:ph type="ftr" sz="quarter" idx="11"/>
          </p:nvPr>
        </p:nvSpPr>
        <p:spPr/>
        <p:txBody>
          <a:bodyPr/>
          <a:lstStyle>
            <a:lvl1pPr algn="ctr">
              <a:defRPr sz="1000">
                <a:latin typeface="Cambria" panose="02040503050406030204"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sz="1000">
                <a:latin typeface="Cambria" panose="02040503050406030204" pitchFamily="18" charset="0"/>
              </a:defRPr>
            </a:lvl1pPr>
          </a:lstStyle>
          <a:p>
            <a:fld id="{DE50DEB3-00C6-4B15-95D3-20297EEC9831}" type="slidenum">
              <a:rPr lang="en-US" smtClean="0"/>
              <a:pPr/>
              <a:t>‹#›</a:t>
            </a:fld>
            <a:endParaRPr lang="en-US" dirty="0"/>
          </a:p>
        </p:txBody>
      </p:sp>
    </p:spTree>
    <p:extLst>
      <p:ext uri="{BB962C8B-B14F-4D97-AF65-F5344CB8AC3E}">
        <p14:creationId xmlns:p14="http://schemas.microsoft.com/office/powerpoint/2010/main" val="4049923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C416532-4B2A-4525-BA66-46DDC5C352BB}" type="datetime5">
              <a:rPr lang="en-US" smtClean="0"/>
              <a:t>16-Nov-22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1300562849"/>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5CBE10A-1C45-4608-A4B0-275E30E3D311}" type="datetime5">
              <a:rPr lang="en-US" smtClean="0"/>
              <a:t>16-Nov-22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41865887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CAB6A19-244B-41EE-AF9C-C754179D8908}" type="datetime5">
              <a:rPr lang="en-US" smtClean="0"/>
              <a:t>16-Nov-22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3577799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10C28440-8B96-476C-BF7D-E1BCDBD4B853}" type="datetime5">
              <a:rPr lang="en-US" smtClean="0"/>
              <a:t>16-Nov-22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1409235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396B05-7AAD-4E24-9035-9E36F100626D}" type="datetime5">
              <a:rPr lang="en-US" smtClean="0"/>
              <a:t>16-Nov-22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17023021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BBEDD71-A13B-4D0D-8C47-267DC02C0E9A}" type="datetime5">
              <a:rPr lang="en-US" smtClean="0"/>
              <a:t>16-Nov-22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30022667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B7DD46C-6A30-45E1-BA1D-480D975DB778}" type="datetime5">
              <a:rPr lang="en-US" smtClean="0"/>
              <a:t>16-Nov-22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51"/>
            <a:ext cx="812800" cy="365125"/>
          </a:xfrm>
        </p:spPr>
        <p:txBody>
          <a:bodyPr/>
          <a:lstStyle/>
          <a:p>
            <a:fld id="{DE50DEB3-00C6-4B15-95D3-20297EEC9831}" type="slidenum">
              <a:rPr lang="en-US" smtClean="0"/>
              <a:pPr/>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Tree>
    <p:extLst>
      <p:ext uri="{BB962C8B-B14F-4D97-AF65-F5344CB8AC3E}">
        <p14:creationId xmlns:p14="http://schemas.microsoft.com/office/powerpoint/2010/main" val="15219857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2DDF314-7C07-4063-A3F3-6E307C8A9D61}" type="datetime5">
              <a:rPr lang="en-US" smtClean="0"/>
              <a:t>16-Nov-22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31212942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61348EB-3D6B-4674-8397-B3052B241E25}" type="datetime5">
              <a:rPr lang="en-US" smtClean="0"/>
              <a:t>16-Nov-22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830272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11/16/2022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9D9D9">
            <a:alpha val="39999"/>
          </a:srgbClr>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609963" y="275012"/>
            <a:ext cx="10972076" cy="114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569" tIns="49785" rIns="99569" bIns="49785" numCol="1" anchor="ctr" anchorCtr="0" compatLnSpc="1">
            <a:prstTxWarp prst="textNoShape">
              <a:avLst/>
            </a:prstTxWarp>
          </a:bodyPr>
          <a:lstStyle/>
          <a:p>
            <a:pPr lvl="0"/>
            <a:r>
              <a:rPr lang="fr-FR" altLang="fr-FR"/>
              <a:t>Cliquez pour modifier le style du titre</a:t>
            </a:r>
          </a:p>
        </p:txBody>
      </p:sp>
      <p:sp>
        <p:nvSpPr>
          <p:cNvPr id="1027" name="Espace réservé du texte 2"/>
          <p:cNvSpPr>
            <a:spLocks noGrp="1"/>
          </p:cNvSpPr>
          <p:nvPr>
            <p:ph type="body" idx="1"/>
          </p:nvPr>
        </p:nvSpPr>
        <p:spPr bwMode="auto">
          <a:xfrm>
            <a:off x="609963" y="1599673"/>
            <a:ext cx="10972076" cy="452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569" tIns="49785" rIns="99569" bIns="49785"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609962" y="6356933"/>
            <a:ext cx="2845283" cy="364281"/>
          </a:xfrm>
          <a:prstGeom prst="rect">
            <a:avLst/>
          </a:prstGeom>
        </p:spPr>
        <p:txBody>
          <a:bodyPr vert="horz" lIns="99569" tIns="49785" rIns="99569" bIns="49785" rtlCol="0" anchor="ctr"/>
          <a:lstStyle>
            <a:lvl1pPr algn="l" fontAlgn="auto">
              <a:spcBef>
                <a:spcPts val="0"/>
              </a:spcBef>
              <a:spcAft>
                <a:spcPts val="0"/>
              </a:spcAft>
              <a:defRPr sz="1179">
                <a:solidFill>
                  <a:schemeClr val="tx1">
                    <a:tint val="75000"/>
                  </a:schemeClr>
                </a:solidFill>
                <a:latin typeface="+mn-lt"/>
                <a:cs typeface="+mn-cs"/>
              </a:defRPr>
            </a:lvl1pPr>
          </a:lstStyle>
          <a:p>
            <a:pPr>
              <a:defRPr/>
            </a:pPr>
            <a:r>
              <a:rPr lang="fr-FR"/>
              <a:t>15/02/2013</a:t>
            </a:r>
          </a:p>
        </p:txBody>
      </p:sp>
      <p:sp>
        <p:nvSpPr>
          <p:cNvPr id="5" name="Espace réservé du pied de page 4"/>
          <p:cNvSpPr>
            <a:spLocks noGrp="1"/>
          </p:cNvSpPr>
          <p:nvPr>
            <p:ph type="ftr" sz="quarter" idx="3"/>
          </p:nvPr>
        </p:nvSpPr>
        <p:spPr>
          <a:xfrm>
            <a:off x="4164757" y="6356933"/>
            <a:ext cx="3862489" cy="364281"/>
          </a:xfrm>
          <a:prstGeom prst="rect">
            <a:avLst/>
          </a:prstGeom>
        </p:spPr>
        <p:txBody>
          <a:bodyPr vert="horz" lIns="99569" tIns="49785" rIns="99569" bIns="49785" rtlCol="0" anchor="ctr"/>
          <a:lstStyle>
            <a:lvl1pPr algn="ctr" fontAlgn="auto">
              <a:spcBef>
                <a:spcPts val="0"/>
              </a:spcBef>
              <a:spcAft>
                <a:spcPts val="0"/>
              </a:spcAft>
              <a:defRPr sz="1179">
                <a:solidFill>
                  <a:schemeClr val="tx1">
                    <a:tint val="75000"/>
                  </a:schemeClr>
                </a:solidFill>
                <a:latin typeface="+mn-lt"/>
                <a:cs typeface="+mn-cs"/>
              </a:defRPr>
            </a:lvl1pPr>
          </a:lstStyle>
          <a:p>
            <a:pPr>
              <a:defRPr/>
            </a:pPr>
            <a:r>
              <a:rPr lang="fr-FR"/>
              <a:t>Février 2013</a:t>
            </a:r>
          </a:p>
        </p:txBody>
      </p:sp>
      <p:sp>
        <p:nvSpPr>
          <p:cNvPr id="6" name="Espace réservé du numéro de diapositive 5"/>
          <p:cNvSpPr>
            <a:spLocks noGrp="1"/>
          </p:cNvSpPr>
          <p:nvPr>
            <p:ph type="sldNum" sz="quarter" idx="4"/>
          </p:nvPr>
        </p:nvSpPr>
        <p:spPr>
          <a:xfrm>
            <a:off x="8736756" y="6356933"/>
            <a:ext cx="2845283" cy="364281"/>
          </a:xfrm>
          <a:prstGeom prst="rect">
            <a:avLst/>
          </a:prstGeom>
        </p:spPr>
        <p:txBody>
          <a:bodyPr vert="horz" lIns="99569" tIns="49785" rIns="99569" bIns="49785" rtlCol="0" anchor="ctr"/>
          <a:lstStyle>
            <a:lvl1pPr algn="r" fontAlgn="auto">
              <a:spcBef>
                <a:spcPts val="0"/>
              </a:spcBef>
              <a:spcAft>
                <a:spcPts val="0"/>
              </a:spcAft>
              <a:defRPr sz="1179">
                <a:solidFill>
                  <a:schemeClr val="tx1">
                    <a:tint val="75000"/>
                  </a:schemeClr>
                </a:solidFill>
                <a:latin typeface="+mn-lt"/>
                <a:cs typeface="+mn-cs"/>
              </a:defRPr>
            </a:lvl1pPr>
          </a:lstStyle>
          <a:p>
            <a:pPr>
              <a:defRPr/>
            </a:pPr>
            <a:fld id="{9CDB6602-7A46-4944-A613-3E64DA5F203C}" type="slidenum">
              <a:rPr lang="fr-FR"/>
              <a:pPr>
                <a:defRPr/>
              </a:pPr>
              <a:t>‹#›</a:t>
            </a:fld>
            <a:endParaRPr lang="fr-FR"/>
          </a:p>
        </p:txBody>
      </p:sp>
    </p:spTree>
    <p:extLst>
      <p:ext uri="{BB962C8B-B14F-4D97-AF65-F5344CB8AC3E}">
        <p14:creationId xmlns:p14="http://schemas.microsoft.com/office/powerpoint/2010/main" val="142016288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sldNum="0" hdr="0" ftr="0" dt="0"/>
  <p:txStyles>
    <p:titleStyle>
      <a:lvl1pPr algn="ctr" rtl="0" eaLnBrk="0" fontAlgn="base" hangingPunct="0">
        <a:spcBef>
          <a:spcPct val="0"/>
        </a:spcBef>
        <a:spcAft>
          <a:spcPct val="0"/>
        </a:spcAft>
        <a:defRPr sz="4354" kern="1200">
          <a:solidFill>
            <a:schemeClr val="tx1"/>
          </a:solidFill>
          <a:latin typeface="+mj-lt"/>
          <a:ea typeface="+mj-ea"/>
          <a:cs typeface="+mj-cs"/>
        </a:defRPr>
      </a:lvl1pPr>
      <a:lvl2pPr algn="ctr" rtl="0" eaLnBrk="0" fontAlgn="base" hangingPunct="0">
        <a:spcBef>
          <a:spcPct val="0"/>
        </a:spcBef>
        <a:spcAft>
          <a:spcPct val="0"/>
        </a:spcAft>
        <a:defRPr sz="4354">
          <a:solidFill>
            <a:schemeClr val="tx1"/>
          </a:solidFill>
          <a:latin typeface="Calibri" pitchFamily="34" charset="0"/>
        </a:defRPr>
      </a:lvl2pPr>
      <a:lvl3pPr algn="ctr" rtl="0" eaLnBrk="0" fontAlgn="base" hangingPunct="0">
        <a:spcBef>
          <a:spcPct val="0"/>
        </a:spcBef>
        <a:spcAft>
          <a:spcPct val="0"/>
        </a:spcAft>
        <a:defRPr sz="4354">
          <a:solidFill>
            <a:schemeClr val="tx1"/>
          </a:solidFill>
          <a:latin typeface="Calibri" pitchFamily="34" charset="0"/>
        </a:defRPr>
      </a:lvl3pPr>
      <a:lvl4pPr algn="ctr" rtl="0" eaLnBrk="0" fontAlgn="base" hangingPunct="0">
        <a:spcBef>
          <a:spcPct val="0"/>
        </a:spcBef>
        <a:spcAft>
          <a:spcPct val="0"/>
        </a:spcAft>
        <a:defRPr sz="4354">
          <a:solidFill>
            <a:schemeClr val="tx1"/>
          </a:solidFill>
          <a:latin typeface="Calibri" pitchFamily="34" charset="0"/>
        </a:defRPr>
      </a:lvl4pPr>
      <a:lvl5pPr algn="ctr" rtl="0" eaLnBrk="0" fontAlgn="base" hangingPunct="0">
        <a:spcBef>
          <a:spcPct val="0"/>
        </a:spcBef>
        <a:spcAft>
          <a:spcPct val="0"/>
        </a:spcAft>
        <a:defRPr sz="4354">
          <a:solidFill>
            <a:schemeClr val="tx1"/>
          </a:solidFill>
          <a:latin typeface="Calibri" pitchFamily="34" charset="0"/>
        </a:defRPr>
      </a:lvl5pPr>
      <a:lvl6pPr marL="451545" algn="ctr" rtl="0" fontAlgn="base">
        <a:spcBef>
          <a:spcPct val="0"/>
        </a:spcBef>
        <a:spcAft>
          <a:spcPct val="0"/>
        </a:spcAft>
        <a:defRPr sz="4354">
          <a:solidFill>
            <a:schemeClr val="tx1"/>
          </a:solidFill>
          <a:latin typeface="Calibri" pitchFamily="34" charset="0"/>
        </a:defRPr>
      </a:lvl6pPr>
      <a:lvl7pPr marL="903091" algn="ctr" rtl="0" fontAlgn="base">
        <a:spcBef>
          <a:spcPct val="0"/>
        </a:spcBef>
        <a:spcAft>
          <a:spcPct val="0"/>
        </a:spcAft>
        <a:defRPr sz="4354">
          <a:solidFill>
            <a:schemeClr val="tx1"/>
          </a:solidFill>
          <a:latin typeface="Calibri" pitchFamily="34" charset="0"/>
        </a:defRPr>
      </a:lvl7pPr>
      <a:lvl8pPr marL="1354636" algn="ctr" rtl="0" fontAlgn="base">
        <a:spcBef>
          <a:spcPct val="0"/>
        </a:spcBef>
        <a:spcAft>
          <a:spcPct val="0"/>
        </a:spcAft>
        <a:defRPr sz="4354">
          <a:solidFill>
            <a:schemeClr val="tx1"/>
          </a:solidFill>
          <a:latin typeface="Calibri" pitchFamily="34" charset="0"/>
        </a:defRPr>
      </a:lvl8pPr>
      <a:lvl9pPr marL="1806182" algn="ctr" rtl="0" fontAlgn="base">
        <a:spcBef>
          <a:spcPct val="0"/>
        </a:spcBef>
        <a:spcAft>
          <a:spcPct val="0"/>
        </a:spcAft>
        <a:defRPr sz="4354">
          <a:solidFill>
            <a:schemeClr val="tx1"/>
          </a:solidFill>
          <a:latin typeface="Calibri" pitchFamily="34" charset="0"/>
        </a:defRPr>
      </a:lvl9pPr>
    </p:titleStyle>
    <p:bodyStyle>
      <a:lvl1pPr marL="338368" indent="-338368" algn="l" rtl="0" eaLnBrk="0" fontAlgn="base" hangingPunct="0">
        <a:spcBef>
          <a:spcPct val="20000"/>
        </a:spcBef>
        <a:spcAft>
          <a:spcPct val="0"/>
        </a:spcAft>
        <a:buFont typeface="Arial" pitchFamily="34" charset="0"/>
        <a:buChar char="•"/>
        <a:defRPr sz="3175" kern="1200">
          <a:solidFill>
            <a:schemeClr val="tx1"/>
          </a:solidFill>
          <a:latin typeface="+mn-lt"/>
          <a:ea typeface="+mn-ea"/>
          <a:cs typeface="+mn-cs"/>
        </a:defRPr>
      </a:lvl1pPr>
      <a:lvl2pPr marL="732890" indent="-282213" algn="l" rtl="0" eaLnBrk="0" fontAlgn="base" hangingPunct="0">
        <a:spcBef>
          <a:spcPct val="20000"/>
        </a:spcBef>
        <a:spcAft>
          <a:spcPct val="0"/>
        </a:spcAft>
        <a:buFont typeface="Arial" pitchFamily="34" charset="0"/>
        <a:buChar char="–"/>
        <a:defRPr sz="2721" kern="1200">
          <a:solidFill>
            <a:schemeClr val="tx1"/>
          </a:solidFill>
          <a:latin typeface="+mn-lt"/>
          <a:ea typeface="+mn-ea"/>
          <a:cs typeface="+mn-cs"/>
        </a:defRPr>
      </a:lvl2pPr>
      <a:lvl3pPr marL="1128852" indent="-224619" algn="l" rtl="0" eaLnBrk="0" fontAlgn="base" hangingPunct="0">
        <a:spcBef>
          <a:spcPct val="20000"/>
        </a:spcBef>
        <a:spcAft>
          <a:spcPct val="0"/>
        </a:spcAft>
        <a:buFont typeface="Arial" pitchFamily="34" charset="0"/>
        <a:buChar char="•"/>
        <a:defRPr sz="2358" kern="1200">
          <a:solidFill>
            <a:schemeClr val="tx1"/>
          </a:solidFill>
          <a:latin typeface="+mn-lt"/>
          <a:ea typeface="+mn-ea"/>
          <a:cs typeface="+mn-cs"/>
        </a:defRPr>
      </a:lvl3pPr>
      <a:lvl4pPr marL="1579530" indent="-224619" algn="l" rtl="0" eaLnBrk="0" fontAlgn="base" hangingPunct="0">
        <a:spcBef>
          <a:spcPct val="20000"/>
        </a:spcBef>
        <a:spcAft>
          <a:spcPct val="0"/>
        </a:spcAft>
        <a:buFont typeface="Arial" pitchFamily="34" charset="0"/>
        <a:buChar char="–"/>
        <a:defRPr sz="1995" kern="1200">
          <a:solidFill>
            <a:schemeClr val="tx1"/>
          </a:solidFill>
          <a:latin typeface="+mn-lt"/>
          <a:ea typeface="+mn-ea"/>
          <a:cs typeface="+mn-cs"/>
        </a:defRPr>
      </a:lvl4pPr>
      <a:lvl5pPr marL="2031646" indent="-224619" algn="l" rtl="0" eaLnBrk="0" fontAlgn="base" hangingPunct="0">
        <a:spcBef>
          <a:spcPct val="20000"/>
        </a:spcBef>
        <a:spcAft>
          <a:spcPct val="0"/>
        </a:spcAft>
        <a:buFont typeface="Arial" pitchFamily="34" charset="0"/>
        <a:buChar char="»"/>
        <a:defRPr sz="1995" kern="1200">
          <a:solidFill>
            <a:schemeClr val="tx1"/>
          </a:solidFill>
          <a:latin typeface="+mn-lt"/>
          <a:ea typeface="+mn-ea"/>
          <a:cs typeface="+mn-cs"/>
        </a:defRPr>
      </a:lvl5pPr>
      <a:lvl6pPr marL="2483500" indent="-225773" algn="l" defTabSz="903091" rtl="0" eaLnBrk="1" latinLnBrk="0" hangingPunct="1">
        <a:spcBef>
          <a:spcPct val="20000"/>
        </a:spcBef>
        <a:buFont typeface="Arial" pitchFamily="34" charset="0"/>
        <a:buChar char="•"/>
        <a:defRPr sz="1995" kern="1200">
          <a:solidFill>
            <a:schemeClr val="tx1"/>
          </a:solidFill>
          <a:latin typeface="+mn-lt"/>
          <a:ea typeface="+mn-ea"/>
          <a:cs typeface="+mn-cs"/>
        </a:defRPr>
      </a:lvl6pPr>
      <a:lvl7pPr marL="2935046" indent="-225773" algn="l" defTabSz="903091" rtl="0" eaLnBrk="1" latinLnBrk="0" hangingPunct="1">
        <a:spcBef>
          <a:spcPct val="20000"/>
        </a:spcBef>
        <a:buFont typeface="Arial" pitchFamily="34" charset="0"/>
        <a:buChar char="•"/>
        <a:defRPr sz="1995" kern="1200">
          <a:solidFill>
            <a:schemeClr val="tx1"/>
          </a:solidFill>
          <a:latin typeface="+mn-lt"/>
          <a:ea typeface="+mn-ea"/>
          <a:cs typeface="+mn-cs"/>
        </a:defRPr>
      </a:lvl7pPr>
      <a:lvl8pPr marL="3386591" indent="-225773" algn="l" defTabSz="903091" rtl="0" eaLnBrk="1" latinLnBrk="0" hangingPunct="1">
        <a:spcBef>
          <a:spcPct val="20000"/>
        </a:spcBef>
        <a:buFont typeface="Arial" pitchFamily="34" charset="0"/>
        <a:buChar char="•"/>
        <a:defRPr sz="1995" kern="1200">
          <a:solidFill>
            <a:schemeClr val="tx1"/>
          </a:solidFill>
          <a:latin typeface="+mn-lt"/>
          <a:ea typeface="+mn-ea"/>
          <a:cs typeface="+mn-cs"/>
        </a:defRPr>
      </a:lvl8pPr>
      <a:lvl9pPr marL="3838136" indent="-225773" algn="l" defTabSz="903091" rtl="0" eaLnBrk="1" latinLnBrk="0" hangingPunct="1">
        <a:spcBef>
          <a:spcPct val="20000"/>
        </a:spcBef>
        <a:buFont typeface="Arial" pitchFamily="34" charset="0"/>
        <a:buChar char="•"/>
        <a:defRPr sz="1995" kern="1200">
          <a:solidFill>
            <a:schemeClr val="tx1"/>
          </a:solidFill>
          <a:latin typeface="+mn-lt"/>
          <a:ea typeface="+mn-ea"/>
          <a:cs typeface="+mn-cs"/>
        </a:defRPr>
      </a:lvl9pPr>
    </p:bodyStyle>
    <p:otherStyle>
      <a:defPPr>
        <a:defRPr lang="fr-FR"/>
      </a:defPPr>
      <a:lvl1pPr marL="0" algn="l" defTabSz="903091" rtl="0" eaLnBrk="1" latinLnBrk="0" hangingPunct="1">
        <a:defRPr sz="1814" kern="1200">
          <a:solidFill>
            <a:schemeClr val="tx1"/>
          </a:solidFill>
          <a:latin typeface="+mn-lt"/>
          <a:ea typeface="+mn-ea"/>
          <a:cs typeface="+mn-cs"/>
        </a:defRPr>
      </a:lvl1pPr>
      <a:lvl2pPr marL="451545" algn="l" defTabSz="903091" rtl="0" eaLnBrk="1" latinLnBrk="0" hangingPunct="1">
        <a:defRPr sz="1814" kern="1200">
          <a:solidFill>
            <a:schemeClr val="tx1"/>
          </a:solidFill>
          <a:latin typeface="+mn-lt"/>
          <a:ea typeface="+mn-ea"/>
          <a:cs typeface="+mn-cs"/>
        </a:defRPr>
      </a:lvl2pPr>
      <a:lvl3pPr marL="903091" algn="l" defTabSz="903091" rtl="0" eaLnBrk="1" latinLnBrk="0" hangingPunct="1">
        <a:defRPr sz="1814" kern="1200">
          <a:solidFill>
            <a:schemeClr val="tx1"/>
          </a:solidFill>
          <a:latin typeface="+mn-lt"/>
          <a:ea typeface="+mn-ea"/>
          <a:cs typeface="+mn-cs"/>
        </a:defRPr>
      </a:lvl3pPr>
      <a:lvl4pPr marL="1354636" algn="l" defTabSz="903091" rtl="0" eaLnBrk="1" latinLnBrk="0" hangingPunct="1">
        <a:defRPr sz="1814" kern="1200">
          <a:solidFill>
            <a:schemeClr val="tx1"/>
          </a:solidFill>
          <a:latin typeface="+mn-lt"/>
          <a:ea typeface="+mn-ea"/>
          <a:cs typeface="+mn-cs"/>
        </a:defRPr>
      </a:lvl4pPr>
      <a:lvl5pPr marL="1806182" algn="l" defTabSz="903091" rtl="0" eaLnBrk="1" latinLnBrk="0" hangingPunct="1">
        <a:defRPr sz="1814" kern="1200">
          <a:solidFill>
            <a:schemeClr val="tx1"/>
          </a:solidFill>
          <a:latin typeface="+mn-lt"/>
          <a:ea typeface="+mn-ea"/>
          <a:cs typeface="+mn-cs"/>
        </a:defRPr>
      </a:lvl5pPr>
      <a:lvl6pPr marL="2257727" algn="l" defTabSz="903091" rtl="0" eaLnBrk="1" latinLnBrk="0" hangingPunct="1">
        <a:defRPr sz="1814" kern="1200">
          <a:solidFill>
            <a:schemeClr val="tx1"/>
          </a:solidFill>
          <a:latin typeface="+mn-lt"/>
          <a:ea typeface="+mn-ea"/>
          <a:cs typeface="+mn-cs"/>
        </a:defRPr>
      </a:lvl6pPr>
      <a:lvl7pPr marL="2709272" algn="l" defTabSz="903091" rtl="0" eaLnBrk="1" latinLnBrk="0" hangingPunct="1">
        <a:defRPr sz="1814" kern="1200">
          <a:solidFill>
            <a:schemeClr val="tx1"/>
          </a:solidFill>
          <a:latin typeface="+mn-lt"/>
          <a:ea typeface="+mn-ea"/>
          <a:cs typeface="+mn-cs"/>
        </a:defRPr>
      </a:lvl7pPr>
      <a:lvl8pPr marL="3160819" algn="l" defTabSz="903091" rtl="0" eaLnBrk="1" latinLnBrk="0" hangingPunct="1">
        <a:defRPr sz="1814" kern="1200">
          <a:solidFill>
            <a:schemeClr val="tx1"/>
          </a:solidFill>
          <a:latin typeface="+mn-lt"/>
          <a:ea typeface="+mn-ea"/>
          <a:cs typeface="+mn-cs"/>
        </a:defRPr>
      </a:lvl8pPr>
      <a:lvl9pPr marL="3612364" algn="l" defTabSz="903091" rtl="0" eaLnBrk="1" latinLnBrk="0" hangingPunct="1">
        <a:defRPr sz="181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B05B6A4-BE64-4CD6-9A1C-02691074CA5B}" type="datetime5">
              <a:rPr lang="en-US" smtClean="0"/>
              <a:t>16-Nov-22</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E50DEB3-00C6-4B15-95D3-20297EEC9831}" type="slidenum">
              <a:rPr lang="en-US" smtClean="0"/>
              <a:pPr/>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spTree>
    <p:extLst>
      <p:ext uri="{BB962C8B-B14F-4D97-AF65-F5344CB8AC3E}">
        <p14:creationId xmlns:p14="http://schemas.microsoft.com/office/powerpoint/2010/main" val="305626334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hd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28.pn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81F87-0C2C-43AC-819E-85069A3BA728}"/>
              </a:ext>
            </a:extLst>
          </p:cNvPr>
          <p:cNvSpPr>
            <a:spLocks noGrp="1"/>
          </p:cNvSpPr>
          <p:nvPr>
            <p:ph type="ctrTitle"/>
          </p:nvPr>
        </p:nvSpPr>
        <p:spPr>
          <a:xfrm>
            <a:off x="936275" y="1988597"/>
            <a:ext cx="5577294" cy="972517"/>
          </a:xfrm>
          <a:solidFill>
            <a:schemeClr val="bg1"/>
          </a:solidFill>
        </p:spPr>
        <p:txBody>
          <a:bodyPr>
            <a:normAutofit fontScale="90000"/>
          </a:bodyPr>
          <a:lstStyle/>
          <a:p>
            <a:pPr algn="ctr"/>
            <a:r>
              <a:rPr lang="en-CA" dirty="0"/>
              <a:t>2022 SCRS Report </a:t>
            </a:r>
          </a:p>
        </p:txBody>
      </p:sp>
      <p:sp>
        <p:nvSpPr>
          <p:cNvPr id="3" name="Subtitle 2">
            <a:extLst>
              <a:ext uri="{FF2B5EF4-FFF2-40B4-BE49-F238E27FC236}">
                <a16:creationId xmlns:a16="http://schemas.microsoft.com/office/drawing/2014/main" id="{DE73C79F-F6A3-4101-AB52-DF81AFF9E96C}"/>
              </a:ext>
            </a:extLst>
          </p:cNvPr>
          <p:cNvSpPr>
            <a:spLocks noGrp="1"/>
          </p:cNvSpPr>
          <p:nvPr>
            <p:ph type="subTitle" idx="1"/>
          </p:nvPr>
        </p:nvSpPr>
        <p:spPr>
          <a:xfrm>
            <a:off x="258417" y="4077534"/>
            <a:ext cx="3866322" cy="2039181"/>
          </a:xfrm>
        </p:spPr>
        <p:txBody>
          <a:bodyPr>
            <a:normAutofit fontScale="40000" lnSpcReduction="20000"/>
          </a:bodyPr>
          <a:lstStyle/>
          <a:p>
            <a:pPr algn="ctr"/>
            <a:r>
              <a:rPr lang="en-CA" sz="5800" b="1" dirty="0">
                <a:solidFill>
                  <a:schemeClr val="tx1"/>
                </a:solidFill>
              </a:rPr>
              <a:t>Panel 1-  Tropical Tunas</a:t>
            </a:r>
          </a:p>
          <a:p>
            <a:pPr algn="ctr"/>
            <a:endParaRPr lang="en-CA" sz="4000" b="1" dirty="0">
              <a:solidFill>
                <a:schemeClr val="tx1"/>
              </a:solidFill>
            </a:endParaRPr>
          </a:p>
          <a:p>
            <a:pPr algn="ctr"/>
            <a:r>
              <a:rPr lang="en-CA" sz="5900" b="1" dirty="0">
                <a:solidFill>
                  <a:schemeClr val="tx1"/>
                </a:solidFill>
              </a:rPr>
              <a:t>ICCAT Commission</a:t>
            </a:r>
          </a:p>
          <a:p>
            <a:pPr algn="ctr"/>
            <a:r>
              <a:rPr lang="en-CA" sz="5900" b="1" dirty="0">
                <a:solidFill>
                  <a:schemeClr val="tx1"/>
                </a:solidFill>
              </a:rPr>
              <a:t>Meeting  </a:t>
            </a:r>
          </a:p>
          <a:p>
            <a:pPr algn="ctr"/>
            <a:r>
              <a:rPr lang="en-CA" sz="5900" b="1" dirty="0">
                <a:solidFill>
                  <a:schemeClr val="tx1"/>
                </a:solidFill>
              </a:rPr>
              <a:t>2022</a:t>
            </a:r>
          </a:p>
        </p:txBody>
      </p:sp>
      <p:pic>
        <p:nvPicPr>
          <p:cNvPr id="4" name="Picture 2" descr="img03">
            <a:extLst>
              <a:ext uri="{FF2B5EF4-FFF2-40B4-BE49-F238E27FC236}">
                <a16:creationId xmlns:a16="http://schemas.microsoft.com/office/drawing/2014/main" id="{7D757682-C0A7-4638-B4E0-1352B5D03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1" y="0"/>
            <a:ext cx="12218811" cy="140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7A274D0-F489-44D2-A299-04D14DACE54F}"/>
              </a:ext>
            </a:extLst>
          </p:cNvPr>
          <p:cNvPicPr>
            <a:picLocks noChangeAspect="1"/>
          </p:cNvPicPr>
          <p:nvPr/>
        </p:nvPicPr>
        <p:blipFill>
          <a:blip r:embed="rId3"/>
          <a:stretch>
            <a:fillRect/>
          </a:stretch>
        </p:blipFill>
        <p:spPr>
          <a:xfrm>
            <a:off x="7920831" y="1350719"/>
            <a:ext cx="4271169" cy="2887249"/>
          </a:xfrm>
          <a:prstGeom prst="rect">
            <a:avLst/>
          </a:prstGeom>
        </p:spPr>
      </p:pic>
      <p:pic>
        <p:nvPicPr>
          <p:cNvPr id="6" name="Picture 5">
            <a:extLst>
              <a:ext uri="{FF2B5EF4-FFF2-40B4-BE49-F238E27FC236}">
                <a16:creationId xmlns:a16="http://schemas.microsoft.com/office/drawing/2014/main" id="{53908FBF-61F4-47AB-B6E1-609BF88ACDF3}"/>
              </a:ext>
            </a:extLst>
          </p:cNvPr>
          <p:cNvPicPr>
            <a:picLocks noChangeAspect="1"/>
          </p:cNvPicPr>
          <p:nvPr/>
        </p:nvPicPr>
        <p:blipFill>
          <a:blip r:embed="rId4"/>
          <a:stretch>
            <a:fillRect/>
          </a:stretch>
        </p:blipFill>
        <p:spPr>
          <a:xfrm>
            <a:off x="4258872" y="3958225"/>
            <a:ext cx="4196196" cy="2899775"/>
          </a:xfrm>
          <a:prstGeom prst="rect">
            <a:avLst/>
          </a:prstGeom>
        </p:spPr>
      </p:pic>
      <p:pic>
        <p:nvPicPr>
          <p:cNvPr id="7" name="Picture 6">
            <a:extLst>
              <a:ext uri="{FF2B5EF4-FFF2-40B4-BE49-F238E27FC236}">
                <a16:creationId xmlns:a16="http://schemas.microsoft.com/office/drawing/2014/main" id="{D429A5D4-48F3-4F88-BF5C-1A25A6BB93E6}"/>
              </a:ext>
            </a:extLst>
          </p:cNvPr>
          <p:cNvPicPr>
            <a:picLocks noChangeAspect="1"/>
          </p:cNvPicPr>
          <p:nvPr/>
        </p:nvPicPr>
        <p:blipFill>
          <a:blip r:embed="rId5"/>
          <a:stretch>
            <a:fillRect/>
          </a:stretch>
        </p:blipFill>
        <p:spPr>
          <a:xfrm>
            <a:off x="8401050" y="3957637"/>
            <a:ext cx="3790950" cy="2900363"/>
          </a:xfrm>
          <a:prstGeom prst="rect">
            <a:avLst/>
          </a:prstGeom>
        </p:spPr>
      </p:pic>
      <p:sp>
        <p:nvSpPr>
          <p:cNvPr id="8" name="TextBox 7">
            <a:extLst>
              <a:ext uri="{FF2B5EF4-FFF2-40B4-BE49-F238E27FC236}">
                <a16:creationId xmlns:a16="http://schemas.microsoft.com/office/drawing/2014/main" id="{48FD122B-BB78-47E1-9AA5-42C108BF7401}"/>
              </a:ext>
            </a:extLst>
          </p:cNvPr>
          <p:cNvSpPr txBox="1"/>
          <p:nvPr/>
        </p:nvSpPr>
        <p:spPr>
          <a:xfrm>
            <a:off x="7979210" y="3503960"/>
            <a:ext cx="1891430" cy="369332"/>
          </a:xfrm>
          <a:prstGeom prst="rect">
            <a:avLst/>
          </a:prstGeom>
          <a:noFill/>
        </p:spPr>
        <p:txBody>
          <a:bodyPr wrap="square" rtlCol="0">
            <a:spAutoFit/>
          </a:bodyPr>
          <a:lstStyle/>
          <a:p>
            <a:r>
              <a:rPr lang="en-CA" dirty="0">
                <a:solidFill>
                  <a:schemeClr val="bg1"/>
                </a:solidFill>
              </a:rPr>
              <a:t>Bigeye</a:t>
            </a:r>
          </a:p>
        </p:txBody>
      </p:sp>
      <p:sp>
        <p:nvSpPr>
          <p:cNvPr id="9" name="TextBox 8">
            <a:extLst>
              <a:ext uri="{FF2B5EF4-FFF2-40B4-BE49-F238E27FC236}">
                <a16:creationId xmlns:a16="http://schemas.microsoft.com/office/drawing/2014/main" id="{34A248CD-201E-4258-B3D9-47127F4D4E6D}"/>
              </a:ext>
            </a:extLst>
          </p:cNvPr>
          <p:cNvSpPr txBox="1"/>
          <p:nvPr/>
        </p:nvSpPr>
        <p:spPr>
          <a:xfrm>
            <a:off x="4362450" y="6372225"/>
            <a:ext cx="1543050" cy="369332"/>
          </a:xfrm>
          <a:prstGeom prst="rect">
            <a:avLst/>
          </a:prstGeom>
          <a:noFill/>
        </p:spPr>
        <p:txBody>
          <a:bodyPr wrap="square" rtlCol="0">
            <a:spAutoFit/>
          </a:bodyPr>
          <a:lstStyle/>
          <a:p>
            <a:r>
              <a:rPr lang="en-CA" dirty="0">
                <a:solidFill>
                  <a:schemeClr val="bg1"/>
                </a:solidFill>
              </a:rPr>
              <a:t>Yellowfin</a:t>
            </a:r>
          </a:p>
        </p:txBody>
      </p:sp>
      <p:sp>
        <p:nvSpPr>
          <p:cNvPr id="10" name="TextBox 9">
            <a:extLst>
              <a:ext uri="{FF2B5EF4-FFF2-40B4-BE49-F238E27FC236}">
                <a16:creationId xmlns:a16="http://schemas.microsoft.com/office/drawing/2014/main" id="{B1B6C90E-3496-499F-862C-DD4E7E93CB98}"/>
              </a:ext>
            </a:extLst>
          </p:cNvPr>
          <p:cNvSpPr txBox="1"/>
          <p:nvPr/>
        </p:nvSpPr>
        <p:spPr>
          <a:xfrm>
            <a:off x="8477250" y="6343650"/>
            <a:ext cx="1343025" cy="369332"/>
          </a:xfrm>
          <a:prstGeom prst="rect">
            <a:avLst/>
          </a:prstGeom>
          <a:noFill/>
        </p:spPr>
        <p:txBody>
          <a:bodyPr wrap="square" rtlCol="0">
            <a:spAutoFit/>
          </a:bodyPr>
          <a:lstStyle/>
          <a:p>
            <a:r>
              <a:rPr lang="en-CA" dirty="0">
                <a:solidFill>
                  <a:schemeClr val="bg1"/>
                </a:solidFill>
              </a:rPr>
              <a:t>Skipjack</a:t>
            </a:r>
          </a:p>
        </p:txBody>
      </p:sp>
    </p:spTree>
    <p:extLst>
      <p:ext uri="{BB962C8B-B14F-4D97-AF65-F5344CB8AC3E}">
        <p14:creationId xmlns:p14="http://schemas.microsoft.com/office/powerpoint/2010/main" val="3561287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5283663" y="563726"/>
            <a:ext cx="474341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Stock Status  -  Bigeye Tuna (BET)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22FB1D91-84A2-4DC9-BC15-A148CE58CF95}"/>
              </a:ext>
            </a:extLst>
          </p:cNvPr>
          <p:cNvSpPr/>
          <p:nvPr/>
        </p:nvSpPr>
        <p:spPr>
          <a:xfrm>
            <a:off x="0" y="1925832"/>
            <a:ext cx="4242148" cy="3108543"/>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Nominal catches exceeded TAC (65,000 t) between 2016 and 2019 by 13-21%. In 2020 the catch was approximately 9% (59,033) below the TAC. And, in 2021 16% below the TAC.</a:t>
            </a:r>
            <a:endParaRPr kumimoji="0" lang="en-CA" sz="2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7" name="Graphic 6">
            <a:extLst>
              <a:ext uri="{FF2B5EF4-FFF2-40B4-BE49-F238E27FC236}">
                <a16:creationId xmlns:a16="http://schemas.microsoft.com/office/drawing/2014/main" id="{B123A24D-D621-A952-AAC8-4AB02A3484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2328" y="1399822"/>
            <a:ext cx="7706783" cy="4415279"/>
          </a:xfrm>
          <a:prstGeom prst="rect">
            <a:avLst/>
          </a:prstGeom>
        </p:spPr>
      </p:pic>
      <p:sp>
        <p:nvSpPr>
          <p:cNvPr id="3" name="Rectangle 2">
            <a:extLst>
              <a:ext uri="{FF2B5EF4-FFF2-40B4-BE49-F238E27FC236}">
                <a16:creationId xmlns:a16="http://schemas.microsoft.com/office/drawing/2014/main" id="{7F43F0F3-A137-4834-9A28-14A7DE8A1B00}"/>
              </a:ext>
            </a:extLst>
          </p:cNvPr>
          <p:cNvSpPr/>
          <p:nvPr/>
        </p:nvSpPr>
        <p:spPr>
          <a:xfrm>
            <a:off x="7967767" y="1917704"/>
            <a:ext cx="3905250"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1"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2021	TAC		61,500 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2019 Catch    		75 563 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2020 Catch               59 033 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2021 Catch     		45,959 t</a:t>
            </a:r>
            <a:endParaRPr kumimoji="0" lang="en-CA"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801139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5283663" y="563726"/>
            <a:ext cx="474341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Stock Status  -  Bigeye Tuna (BET)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B5F26646-845E-442A-9EFE-595B90D193E9}"/>
              </a:ext>
            </a:extLst>
          </p:cNvPr>
          <p:cNvSpPr/>
          <p:nvPr/>
        </p:nvSpPr>
        <p:spPr>
          <a:xfrm>
            <a:off x="285750" y="1602545"/>
            <a:ext cx="11387137" cy="40011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rPr>
              <a:t>Geographical distribution of the bigeye tuna catch by major gears 2000-09 and 2010-2019.</a:t>
            </a:r>
            <a:endParaRPr kumimoji="0" lang="en-CA"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2" name="Picture 1">
            <a:extLst>
              <a:ext uri="{FF2B5EF4-FFF2-40B4-BE49-F238E27FC236}">
                <a16:creationId xmlns:a16="http://schemas.microsoft.com/office/drawing/2014/main" id="{FB6B2041-1212-4CBE-AF79-9E97D67144E3}"/>
              </a:ext>
            </a:extLst>
          </p:cNvPr>
          <p:cNvPicPr>
            <a:picLocks noChangeAspect="1"/>
          </p:cNvPicPr>
          <p:nvPr/>
        </p:nvPicPr>
        <p:blipFill>
          <a:blip r:embed="rId3"/>
          <a:stretch>
            <a:fillRect/>
          </a:stretch>
        </p:blipFill>
        <p:spPr>
          <a:xfrm>
            <a:off x="688744" y="2215210"/>
            <a:ext cx="10513560" cy="4071289"/>
          </a:xfrm>
          <a:prstGeom prst="rect">
            <a:avLst/>
          </a:prstGeom>
        </p:spPr>
      </p:pic>
    </p:spTree>
    <p:extLst>
      <p:ext uri="{BB962C8B-B14F-4D97-AF65-F5344CB8AC3E}">
        <p14:creationId xmlns:p14="http://schemas.microsoft.com/office/powerpoint/2010/main" val="554979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4579373" y="795968"/>
            <a:ext cx="5846472"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BET Fishery indicators and Recruitment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1A988464-DFA1-4AB9-9A32-28B844258BB7}"/>
              </a:ext>
            </a:extLst>
          </p:cNvPr>
          <p:cNvSpPr/>
          <p:nvPr/>
        </p:nvSpPr>
        <p:spPr>
          <a:xfrm>
            <a:off x="280988" y="5153323"/>
            <a:ext cx="5781675"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Joint Longline index (1959-1978 without vessel identification and 1979-2017 with vessel identification included in the standardization.</a:t>
            </a:r>
            <a:endParaRPr kumimoji="0" lang="en-CA"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Rectangle 6">
            <a:extLst>
              <a:ext uri="{FF2B5EF4-FFF2-40B4-BE49-F238E27FC236}">
                <a16:creationId xmlns:a16="http://schemas.microsoft.com/office/drawing/2014/main" id="{059BF189-392E-47E2-B4D4-5E8C09AD7500}"/>
              </a:ext>
            </a:extLst>
          </p:cNvPr>
          <p:cNvSpPr/>
          <p:nvPr/>
        </p:nvSpPr>
        <p:spPr>
          <a:xfrm>
            <a:off x="10129838" y="1581448"/>
            <a:ext cx="1914525"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Quarterly Buoy acoustic index. (2010-2019).</a:t>
            </a:r>
            <a:endParaRPr kumimoji="0" lang="en-CA"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8" name="Picture 7">
            <a:extLst>
              <a:ext uri="{FF2B5EF4-FFF2-40B4-BE49-F238E27FC236}">
                <a16:creationId xmlns:a16="http://schemas.microsoft.com/office/drawing/2014/main" id="{39200E30-3B17-4C42-BC04-03CA5102304C}"/>
              </a:ext>
            </a:extLst>
          </p:cNvPr>
          <p:cNvPicPr>
            <a:picLocks noChangeAspect="1"/>
          </p:cNvPicPr>
          <p:nvPr/>
        </p:nvPicPr>
        <p:blipFill>
          <a:blip r:embed="rId3"/>
          <a:stretch>
            <a:fillRect/>
          </a:stretch>
        </p:blipFill>
        <p:spPr>
          <a:xfrm>
            <a:off x="572302" y="1921102"/>
            <a:ext cx="4799799" cy="2708048"/>
          </a:xfrm>
          <a:prstGeom prst="rect">
            <a:avLst/>
          </a:prstGeom>
        </p:spPr>
      </p:pic>
      <p:pic>
        <p:nvPicPr>
          <p:cNvPr id="9" name="Picture 8">
            <a:extLst>
              <a:ext uri="{FF2B5EF4-FFF2-40B4-BE49-F238E27FC236}">
                <a16:creationId xmlns:a16="http://schemas.microsoft.com/office/drawing/2014/main" id="{BDF11D36-2A00-4B8E-8FDB-8470BEAA79C6}"/>
              </a:ext>
            </a:extLst>
          </p:cNvPr>
          <p:cNvPicPr>
            <a:picLocks noChangeAspect="1"/>
          </p:cNvPicPr>
          <p:nvPr/>
        </p:nvPicPr>
        <p:blipFill>
          <a:blip r:embed="rId4"/>
          <a:stretch>
            <a:fillRect/>
          </a:stretch>
        </p:blipFill>
        <p:spPr>
          <a:xfrm>
            <a:off x="6497071" y="1375316"/>
            <a:ext cx="3561330" cy="2754406"/>
          </a:xfrm>
          <a:prstGeom prst="rect">
            <a:avLst/>
          </a:prstGeom>
        </p:spPr>
      </p:pic>
      <p:pic>
        <p:nvPicPr>
          <p:cNvPr id="10" name="Picture 9">
            <a:extLst>
              <a:ext uri="{FF2B5EF4-FFF2-40B4-BE49-F238E27FC236}">
                <a16:creationId xmlns:a16="http://schemas.microsoft.com/office/drawing/2014/main" id="{A8F7BEBD-A32B-4834-9B9E-11CCC673C3AC}"/>
              </a:ext>
            </a:extLst>
          </p:cNvPr>
          <p:cNvPicPr>
            <a:picLocks noChangeAspect="1"/>
          </p:cNvPicPr>
          <p:nvPr/>
        </p:nvPicPr>
        <p:blipFill rotWithShape="1">
          <a:blip r:embed="rId5"/>
          <a:srcRect b="9092"/>
          <a:stretch/>
        </p:blipFill>
        <p:spPr>
          <a:xfrm>
            <a:off x="6472237" y="4312847"/>
            <a:ext cx="3629025" cy="2545153"/>
          </a:xfrm>
          <a:prstGeom prst="rect">
            <a:avLst/>
          </a:prstGeom>
        </p:spPr>
      </p:pic>
      <p:cxnSp>
        <p:nvCxnSpPr>
          <p:cNvPr id="12" name="Straight Connector 11">
            <a:extLst>
              <a:ext uri="{FF2B5EF4-FFF2-40B4-BE49-F238E27FC236}">
                <a16:creationId xmlns:a16="http://schemas.microsoft.com/office/drawing/2014/main" id="{6EA62994-8AE9-4F24-928F-4CC3A3A37A0C}"/>
              </a:ext>
            </a:extLst>
          </p:cNvPr>
          <p:cNvCxnSpPr/>
          <p:nvPr/>
        </p:nvCxnSpPr>
        <p:spPr>
          <a:xfrm>
            <a:off x="5929313" y="1585913"/>
            <a:ext cx="0" cy="508635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D6CE1B8-30CA-48A6-B41D-EA0F560570B2}"/>
              </a:ext>
            </a:extLst>
          </p:cNvPr>
          <p:cNvCxnSpPr>
            <a:cxnSpLocks/>
          </p:cNvCxnSpPr>
          <p:nvPr/>
        </p:nvCxnSpPr>
        <p:spPr>
          <a:xfrm>
            <a:off x="6215063" y="4200525"/>
            <a:ext cx="568642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09FCBBC-C0EF-4A20-B627-BA606B0A342A}"/>
              </a:ext>
            </a:extLst>
          </p:cNvPr>
          <p:cNvSpPr txBox="1"/>
          <p:nvPr/>
        </p:nvSpPr>
        <p:spPr>
          <a:xfrm>
            <a:off x="10329863" y="5000625"/>
            <a:ext cx="174307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entury Gothic" panose="020B0502020202020204"/>
                <a:ea typeface="+mn-ea"/>
                <a:cs typeface="+mn-cs"/>
              </a:rPr>
              <a:t>Recruitment Deviations.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entury Gothic" panose="020B0502020202020204"/>
                <a:ea typeface="+mn-ea"/>
                <a:cs typeface="+mn-cs"/>
              </a:rPr>
              <a:t>(1974-2018)</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62230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4579373" y="795968"/>
            <a:ext cx="300595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BET SS Stock Trends</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1A988464-DFA1-4AB9-9A32-28B844258BB7}"/>
              </a:ext>
            </a:extLst>
          </p:cNvPr>
          <p:cNvSpPr/>
          <p:nvPr/>
        </p:nvSpPr>
        <p:spPr>
          <a:xfrm>
            <a:off x="466726" y="1309986"/>
            <a:ext cx="5781675"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a:ea typeface="+mn-ea"/>
                <a:cs typeface="+mn-cs"/>
              </a:rPr>
              <a:t>Outputs:</a:t>
            </a:r>
          </a:p>
        </p:txBody>
      </p:sp>
      <p:sp>
        <p:nvSpPr>
          <p:cNvPr id="8" name="TextBox 7">
            <a:extLst>
              <a:ext uri="{FF2B5EF4-FFF2-40B4-BE49-F238E27FC236}">
                <a16:creationId xmlns:a16="http://schemas.microsoft.com/office/drawing/2014/main" id="{5E05530C-EAE2-4626-BC37-02C6F1D6FE21}"/>
              </a:ext>
            </a:extLst>
          </p:cNvPr>
          <p:cNvSpPr txBox="1"/>
          <p:nvPr/>
        </p:nvSpPr>
        <p:spPr>
          <a:xfrm>
            <a:off x="218676" y="1835464"/>
            <a:ext cx="4486489" cy="34163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BET-Figure 7. stock status trends across the 27 Stock Synthesis models of the uncertainty grid. Panels in each row represent the different assumptions of maximum age and thus natural mortality. Upper panels represent SSB/SSBMSY trends and lower panels F/FMSY trends. Individual lines represent different combinations of steepness and Sigma 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9" name="Picture 8">
            <a:extLst>
              <a:ext uri="{FF2B5EF4-FFF2-40B4-BE49-F238E27FC236}">
                <a16:creationId xmlns:a16="http://schemas.microsoft.com/office/drawing/2014/main" id="{15518006-8BDB-4E39-AF33-732E772FA90B}"/>
              </a:ext>
            </a:extLst>
          </p:cNvPr>
          <p:cNvPicPr>
            <a:picLocks noChangeAspect="1"/>
          </p:cNvPicPr>
          <p:nvPr/>
        </p:nvPicPr>
        <p:blipFill>
          <a:blip r:embed="rId3"/>
          <a:stretch>
            <a:fillRect/>
          </a:stretch>
        </p:blipFill>
        <p:spPr>
          <a:xfrm>
            <a:off x="4832411" y="1286026"/>
            <a:ext cx="7359589" cy="4274547"/>
          </a:xfrm>
          <a:prstGeom prst="rect">
            <a:avLst/>
          </a:prstGeom>
        </p:spPr>
      </p:pic>
      <p:sp>
        <p:nvSpPr>
          <p:cNvPr id="10" name="TextBox 9">
            <a:extLst>
              <a:ext uri="{FF2B5EF4-FFF2-40B4-BE49-F238E27FC236}">
                <a16:creationId xmlns:a16="http://schemas.microsoft.com/office/drawing/2014/main" id="{0AF93724-D760-4FEA-8A04-4423D7EFFAB3}"/>
              </a:ext>
            </a:extLst>
          </p:cNvPr>
          <p:cNvSpPr txBox="1"/>
          <p:nvPr/>
        </p:nvSpPr>
        <p:spPr>
          <a:xfrm>
            <a:off x="488272" y="5739361"/>
            <a:ext cx="1134566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All model configurations show increasing F and decreasing biomass trajectories from 1950-2019. However, the trends slowed from 1998 with a slight upward trend in SSB/</a:t>
            </a:r>
            <a:r>
              <a:rPr kumimoji="0" lang="en-US" sz="1800" b="0" i="0" u="none" strike="noStrike" kern="1200" cap="none" spc="0" normalizeH="0" baseline="0" noProof="0" dirty="0" err="1">
                <a:ln>
                  <a:noFill/>
                </a:ln>
                <a:solidFill>
                  <a:prstClr val="black"/>
                </a:solidFill>
                <a:effectLst/>
                <a:uLnTx/>
                <a:uFillTx/>
                <a:latin typeface="Century Gothic" panose="020B0502020202020204"/>
                <a:ea typeface="+mn-ea"/>
                <a:cs typeface="+mn-cs"/>
              </a:rPr>
              <a:t>SSBmsy</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and decrease in F/</a:t>
            </a:r>
            <a:r>
              <a:rPr kumimoji="0" lang="en-US" sz="1800" b="0" i="0" u="none" strike="noStrike" kern="1200" cap="none" spc="0" normalizeH="0" baseline="0" noProof="0" dirty="0" err="1">
                <a:ln>
                  <a:noFill/>
                </a:ln>
                <a:solidFill>
                  <a:prstClr val="black"/>
                </a:solidFill>
                <a:effectLst/>
                <a:uLnTx/>
                <a:uFillTx/>
                <a:latin typeface="Century Gothic" panose="020B0502020202020204"/>
                <a:ea typeface="+mn-ea"/>
                <a:cs typeface="+mn-cs"/>
              </a:rPr>
              <a:t>Fmsy</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in the last few years. </a:t>
            </a:r>
          </a:p>
        </p:txBody>
      </p:sp>
    </p:spTree>
    <p:extLst>
      <p:ext uri="{BB962C8B-B14F-4D97-AF65-F5344CB8AC3E}">
        <p14:creationId xmlns:p14="http://schemas.microsoft.com/office/powerpoint/2010/main" val="2428887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2520242"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BET Stock Status</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2E589864-A7A4-43A3-97C3-4F14846371CA}"/>
              </a:ext>
            </a:extLst>
          </p:cNvPr>
          <p:cNvPicPr>
            <a:picLocks noChangeAspect="1"/>
          </p:cNvPicPr>
          <p:nvPr/>
        </p:nvPicPr>
        <p:blipFill>
          <a:blip r:embed="rId3"/>
          <a:stretch>
            <a:fillRect/>
          </a:stretch>
        </p:blipFill>
        <p:spPr>
          <a:xfrm>
            <a:off x="6062860" y="1328353"/>
            <a:ext cx="5913117" cy="5529647"/>
          </a:xfrm>
          <a:prstGeom prst="rect">
            <a:avLst/>
          </a:prstGeom>
        </p:spPr>
      </p:pic>
      <p:pic>
        <p:nvPicPr>
          <p:cNvPr id="11" name="Picture 10">
            <a:extLst>
              <a:ext uri="{FF2B5EF4-FFF2-40B4-BE49-F238E27FC236}">
                <a16:creationId xmlns:a16="http://schemas.microsoft.com/office/drawing/2014/main" id="{6D645410-55FE-4C4D-8E06-D42CB87342C3}"/>
              </a:ext>
            </a:extLst>
          </p:cNvPr>
          <p:cNvPicPr>
            <a:picLocks noChangeAspect="1"/>
          </p:cNvPicPr>
          <p:nvPr/>
        </p:nvPicPr>
        <p:blipFill>
          <a:blip r:embed="rId4"/>
          <a:stretch>
            <a:fillRect/>
          </a:stretch>
        </p:blipFill>
        <p:spPr>
          <a:xfrm>
            <a:off x="407202" y="1503832"/>
            <a:ext cx="5145470" cy="3761558"/>
          </a:xfrm>
          <a:prstGeom prst="rect">
            <a:avLst/>
          </a:prstGeom>
        </p:spPr>
      </p:pic>
      <p:sp>
        <p:nvSpPr>
          <p:cNvPr id="12" name="TextBox 11">
            <a:extLst>
              <a:ext uri="{FF2B5EF4-FFF2-40B4-BE49-F238E27FC236}">
                <a16:creationId xmlns:a16="http://schemas.microsoft.com/office/drawing/2014/main" id="{302D0394-CE7B-4F7D-8789-A98C49B00D43}"/>
              </a:ext>
            </a:extLst>
          </p:cNvPr>
          <p:cNvSpPr txBox="1"/>
          <p:nvPr/>
        </p:nvSpPr>
        <p:spPr>
          <a:xfrm>
            <a:off x="408373" y="5282214"/>
            <a:ext cx="5406501"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Sensitivity runs showing time series of stock status trends (left 1950-2017, right 1998-2017, for SSB/SSBMSY and F/FMSY) demonstrating the effects of changes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in stock status resulting from the incorporation of the 2021 joint longline index and the new assumptions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about natural mortality.</a:t>
            </a:r>
          </a:p>
        </p:txBody>
      </p:sp>
    </p:spTree>
    <p:extLst>
      <p:ext uri="{BB962C8B-B14F-4D97-AF65-F5344CB8AC3E}">
        <p14:creationId xmlns:p14="http://schemas.microsoft.com/office/powerpoint/2010/main" val="873567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2520242"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BET Stock Status</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2E2E7B66-E2D0-4E92-8802-0952C91F81D4}"/>
              </a:ext>
            </a:extLst>
          </p:cNvPr>
          <p:cNvSpPr/>
          <p:nvPr/>
        </p:nvSpPr>
        <p:spPr>
          <a:xfrm>
            <a:off x="1731433" y="1676399"/>
            <a:ext cx="8836959" cy="4344779"/>
          </a:xfrm>
          <a:prstGeom prst="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716280" algn="l"/>
                <a:tab pos="-457200" algn="l"/>
                <a:tab pos="0" algn="l"/>
                <a:tab pos="228600" algn="l"/>
                <a:tab pos="417195"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defRPr/>
            </a:pP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ATLANTIC BIGEYE TUNA SUMMARY</a:t>
            </a:r>
          </a:p>
          <a:p>
            <a:pPr marL="0" marR="0" lvl="0" indent="0" algn="ctr" defTabSz="914400" rtl="0" eaLnBrk="1" fontAlgn="auto" latinLnBrk="0" hangingPunct="1">
              <a:lnSpc>
                <a:spcPct val="100000"/>
              </a:lnSpc>
              <a:spcBef>
                <a:spcPts val="500"/>
              </a:spcBef>
              <a:spcAft>
                <a:spcPts val="5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Maximum Sustainable Yield 			86,833 t (72,210-106440 t)</a:t>
            </a:r>
            <a:r>
              <a:rPr kumimoji="0" lang="en-US" sz="2000" b="0" i="0" u="none" strike="noStrike" kern="1200" cap="none" spc="0" normalizeH="0" baseline="30000" noProof="0" dirty="0">
                <a:ln>
                  <a:noFill/>
                </a:ln>
                <a:solidFill>
                  <a:prstClr val="black"/>
                </a:solidFill>
                <a:effectLst/>
                <a:uLnTx/>
                <a:uFillTx/>
                <a:latin typeface="Cambria" panose="02040503050406030204" pitchFamily="18" charset="0"/>
                <a:ea typeface="Times New Roman" panose="02020603050405020304" pitchFamily="18" charset="0"/>
                <a:cs typeface="+mn-cs"/>
              </a:rPr>
              <a:t>1</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Current (2020) Yield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57,486</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t</a:t>
            </a:r>
            <a:r>
              <a:rPr kumimoji="0" lang="en-US" sz="2000" b="0" i="0" u="none" strike="noStrike" kern="1200" cap="none" spc="0" normalizeH="0" baseline="30000" noProof="0" dirty="0">
                <a:ln>
                  <a:noFill/>
                </a:ln>
                <a:solidFill>
                  <a:prstClr val="black"/>
                </a:solidFill>
                <a:effectLst/>
                <a:uLnTx/>
                <a:uFillTx/>
                <a:latin typeface="Cambria" panose="02040503050406030204" pitchFamily="18" charset="0"/>
                <a:ea typeface="Times New Roman" panose="02020603050405020304" pitchFamily="18" charset="0"/>
                <a:cs typeface="+mn-cs"/>
              </a:rPr>
              <a:t>2</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Relative Spawning Biomass (SSB</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Times New Roman" panose="02020603050405020304" pitchFamily="18" charset="0"/>
                <a:cs typeface="+mn-cs"/>
              </a:rPr>
              <a:t>2019</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/SSB</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Times New Roman" panose="02020603050405020304" pitchFamily="18" charset="0"/>
                <a:cs typeface="+mn-cs"/>
              </a:rPr>
              <a:t>MSY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0.94</a:t>
            </a:r>
            <a:r>
              <a:rPr kumimoji="0" lang="en-US" sz="2000" b="0" i="0" u="none" strike="noStrike" kern="1200" cap="none" spc="0" normalizeH="0" baseline="3000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(0.71-1.37)</a:t>
            </a:r>
            <a:r>
              <a:rPr kumimoji="0" lang="en-US" sz="2000" b="0" i="0" u="none" strike="noStrike" kern="1200" cap="none" spc="0" normalizeH="0" baseline="30000" noProof="0" dirty="0">
                <a:ln>
                  <a:noFill/>
                </a:ln>
                <a:solidFill>
                  <a:prstClr val="black"/>
                </a:solidFill>
                <a:effectLst/>
                <a:uLnTx/>
                <a:uFillTx/>
                <a:latin typeface="Cambria" panose="02040503050406030204" pitchFamily="18" charset="0"/>
                <a:ea typeface="Times New Roman" panose="02020603050405020304" pitchFamily="18" charset="0"/>
                <a:cs typeface="+mn-cs"/>
              </a:rPr>
              <a:t>1</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Relative Fishing Mortality (F</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Times New Roman" panose="02020603050405020304" pitchFamily="18" charset="0"/>
                <a:cs typeface="+mn-cs"/>
              </a:rPr>
              <a:t>2019</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/F</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Times New Roman" panose="02020603050405020304" pitchFamily="18" charset="0"/>
                <a:cs typeface="+mn-cs"/>
              </a:rPr>
              <a:t>MSY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1.00 (0.63-1.35)</a:t>
            </a:r>
            <a:r>
              <a:rPr kumimoji="0" lang="en-US" sz="2000" b="0" i="0" u="none" strike="noStrike" kern="1200" cap="none" spc="0" normalizeH="0" baseline="30000" noProof="0" dirty="0">
                <a:ln>
                  <a:noFill/>
                </a:ln>
                <a:solidFill>
                  <a:prstClr val="black"/>
                </a:solidFill>
                <a:effectLst/>
                <a:uLnTx/>
                <a:uFillTx/>
                <a:latin typeface="Cambria" panose="02040503050406030204" pitchFamily="18" charset="0"/>
                <a:ea typeface="Times New Roman" panose="02020603050405020304" pitchFamily="18" charset="0"/>
                <a:cs typeface="+mn-cs"/>
              </a:rPr>
              <a:t>1</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Stock Status (2019)                                                          Overfished:   Yes</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Overfishing: No</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721750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4995278"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BET Probability of being in Green</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FA0A8C98-31EF-4223-932D-0EA7DDFFCF18}"/>
              </a:ext>
            </a:extLst>
          </p:cNvPr>
          <p:cNvSpPr txBox="1"/>
          <p:nvPr/>
        </p:nvSpPr>
        <p:spPr>
          <a:xfrm>
            <a:off x="203374" y="1322675"/>
            <a:ext cx="118491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006DE"/>
                </a:solidFill>
                <a:effectLst/>
                <a:uLnTx/>
                <a:uFillTx/>
                <a:latin typeface="Calibri" panose="020F0502020204030204"/>
                <a:ea typeface="+mn-ea"/>
                <a:cs typeface="+mn-cs"/>
              </a:rPr>
              <a:t>Probability of Not Overfished (SSB &gt;= </a:t>
            </a:r>
            <a:r>
              <a:rPr kumimoji="0" lang="en-US" sz="2400" b="1" i="0" u="none" strike="noStrike" kern="1200" cap="none" spc="0" normalizeH="0" baseline="0" noProof="0" dirty="0" err="1">
                <a:ln>
                  <a:noFill/>
                </a:ln>
                <a:solidFill>
                  <a:srgbClr val="2006DE"/>
                </a:solidFill>
                <a:effectLst/>
                <a:uLnTx/>
                <a:uFillTx/>
                <a:latin typeface="Calibri" panose="020F0502020204030204"/>
                <a:ea typeface="+mn-ea"/>
                <a:cs typeface="+mn-cs"/>
              </a:rPr>
              <a:t>SSBmsy</a:t>
            </a:r>
            <a:r>
              <a:rPr kumimoji="0" lang="en-US" sz="2400" b="1" i="0" u="none" strike="noStrike" kern="1200" cap="none" spc="0" normalizeH="0" baseline="0" noProof="0" dirty="0">
                <a:ln>
                  <a:noFill/>
                </a:ln>
                <a:solidFill>
                  <a:srgbClr val="2006DE"/>
                </a:solidFill>
                <a:effectLst/>
                <a:uLnTx/>
                <a:uFillTx/>
                <a:latin typeface="Calibri" panose="020F0502020204030204"/>
                <a:ea typeface="+mn-ea"/>
                <a:cs typeface="+mn-cs"/>
              </a:rPr>
              <a:t>) and Overfishing not occurring (F &lt;= F</a:t>
            </a:r>
            <a:r>
              <a:rPr kumimoji="0" lang="en-US" sz="2400" b="1" i="0" u="none" strike="noStrike" kern="1200" cap="none" spc="0" normalizeH="0" baseline="-25000" noProof="0" dirty="0">
                <a:ln>
                  <a:noFill/>
                </a:ln>
                <a:solidFill>
                  <a:srgbClr val="2006DE"/>
                </a:solidFill>
                <a:effectLst/>
                <a:uLnTx/>
                <a:uFillTx/>
                <a:latin typeface="Calibri" panose="020F0502020204030204"/>
                <a:ea typeface="+mn-ea"/>
                <a:cs typeface="+mn-cs"/>
              </a:rPr>
              <a:t>MSY</a:t>
            </a:r>
            <a:r>
              <a:rPr kumimoji="0" lang="en-US" sz="2400" b="1" i="0" u="none" strike="noStrike" kern="1200" cap="none" spc="0" normalizeH="0" baseline="0" noProof="0" dirty="0">
                <a:ln>
                  <a:noFill/>
                </a:ln>
                <a:solidFill>
                  <a:srgbClr val="2006DE"/>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srgbClr val="2006D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006D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70AB6D8-BAB2-4C2E-9BB4-6EA192258482}"/>
              </a:ext>
            </a:extLst>
          </p:cNvPr>
          <p:cNvSpPr txBox="1"/>
          <p:nvPr/>
        </p:nvSpPr>
        <p:spPr>
          <a:xfrm>
            <a:off x="300038" y="4067175"/>
            <a:ext cx="714375" cy="369332"/>
          </a:xfrm>
          <a:prstGeom prst="rect">
            <a:avLst/>
          </a:prstGeom>
          <a:solidFill>
            <a:schemeClr val="accent4">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entury Gothic" panose="020B0502020202020204"/>
                <a:ea typeface="+mn-ea"/>
                <a:cs typeface="+mn-cs"/>
              </a:rPr>
              <a:t>TAC</a:t>
            </a:r>
          </a:p>
        </p:txBody>
      </p:sp>
      <p:pic>
        <p:nvPicPr>
          <p:cNvPr id="10" name="Picture 9" descr="Graphical user interface, text, application&#10;&#10;Description automatically generated">
            <a:extLst>
              <a:ext uri="{FF2B5EF4-FFF2-40B4-BE49-F238E27FC236}">
                <a16:creationId xmlns:a16="http://schemas.microsoft.com/office/drawing/2014/main" id="{EC3A86E3-0F75-430A-B1C7-8153643F186E}"/>
              </a:ext>
            </a:extLst>
          </p:cNvPr>
          <p:cNvPicPr>
            <a:picLocks noChangeAspect="1"/>
          </p:cNvPicPr>
          <p:nvPr/>
        </p:nvPicPr>
        <p:blipFill rotWithShape="1">
          <a:blip r:embed="rId3"/>
          <a:srcRect l="21026" t="45576" r="34102" b="8224"/>
          <a:stretch/>
        </p:blipFill>
        <p:spPr bwMode="auto">
          <a:xfrm>
            <a:off x="2286000" y="1781883"/>
            <a:ext cx="9190635" cy="5076117"/>
          </a:xfrm>
          <a:prstGeom prst="rect">
            <a:avLst/>
          </a:prstGeom>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7B12AADA-E2E4-44DF-9C85-923D49B1A56C}"/>
              </a:ext>
            </a:extLst>
          </p:cNvPr>
          <p:cNvSpPr/>
          <p:nvPr/>
        </p:nvSpPr>
        <p:spPr>
          <a:xfrm>
            <a:off x="1195388" y="4157663"/>
            <a:ext cx="9972675" cy="228600"/>
          </a:xfrm>
          <a:prstGeom prst="rect">
            <a:avLst/>
          </a:prstGeom>
          <a:solidFill>
            <a:schemeClr val="accent6">
              <a:lumMod val="60000"/>
              <a:lumOff val="40000"/>
              <a:alpha val="42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22215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3836423" y="738817"/>
            <a:ext cx="7173759"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Tropical Tuna Management Recommendations</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id="{7829D8E1-D983-47DC-BFFA-9446CB2ACB27}"/>
              </a:ext>
            </a:extLst>
          </p:cNvPr>
          <p:cNvSpPr txBox="1">
            <a:spLocks/>
          </p:cNvSpPr>
          <p:nvPr/>
        </p:nvSpPr>
        <p:spPr>
          <a:xfrm>
            <a:off x="1462087" y="1117600"/>
            <a:ext cx="9296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mj-cs"/>
              </a:rPr>
              <a:t>BET - Management Recommendations</a:t>
            </a:r>
          </a:p>
        </p:txBody>
      </p:sp>
      <p:sp>
        <p:nvSpPr>
          <p:cNvPr id="7" name="Content Placeholder 2">
            <a:extLst>
              <a:ext uri="{FF2B5EF4-FFF2-40B4-BE49-F238E27FC236}">
                <a16:creationId xmlns:a16="http://schemas.microsoft.com/office/drawing/2014/main" id="{10CB41CE-2CB5-4E30-A1E9-8DFFBDD585DE}"/>
              </a:ext>
            </a:extLst>
          </p:cNvPr>
          <p:cNvSpPr txBox="1">
            <a:spLocks/>
          </p:cNvSpPr>
          <p:nvPr/>
        </p:nvSpPr>
        <p:spPr>
          <a:xfrm>
            <a:off x="1028700" y="2119313"/>
            <a:ext cx="10186988" cy="4525963"/>
          </a:xfrm>
          <a:prstGeom prst="rect">
            <a:avLst/>
          </a:prstGeom>
          <a:solidFill>
            <a:sysClr val="window" lastClr="FFFFFF"/>
          </a:solidFill>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400" dirty="0">
                <a:solidFill>
                  <a:prstClr val="black"/>
                </a:solidFill>
                <a:latin typeface="Calibri"/>
              </a:rPr>
              <a:t>S</a:t>
            </a:r>
            <a:r>
              <a:rPr kumimoji="0" lang="en-US" sz="3400" b="0" i="0" u="none" strike="noStrike" kern="1200" cap="none" spc="0" normalizeH="0" baseline="0" noProof="0" dirty="0">
                <a:ln>
                  <a:noFill/>
                </a:ln>
                <a:solidFill>
                  <a:prstClr val="black"/>
                </a:solidFill>
                <a:effectLst/>
                <a:uLnTx/>
                <a:uFillTx/>
                <a:latin typeface="Calibri"/>
                <a:ea typeface="+mn-ea"/>
                <a:cs typeface="+mn-cs"/>
              </a:rPr>
              <a:t>tatus has improved since 2017 and was estimated to be overfished but not undergoing overfishing in 2019</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prstClr val="black"/>
                </a:solidFill>
                <a:effectLst/>
                <a:uLnTx/>
                <a:uFillTx/>
                <a:latin typeface="Calibri"/>
                <a:ea typeface="+mn-ea"/>
                <a:cs typeface="+mn-cs"/>
              </a:rPr>
              <a:t>A future constant catch of 61,500 t, which is the TAC established in Rec. 19-02, will have a high probability (97%) of maintaining the stock in the green quadrant of the Kobe plot by 2034.</a:t>
            </a:r>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prstClr val="black"/>
                </a:solidFill>
                <a:effectLst/>
                <a:uLnTx/>
                <a:uFillTx/>
                <a:latin typeface="Calibri"/>
                <a:ea typeface="+mn-ea"/>
                <a:cs typeface="+mn-cs"/>
              </a:rPr>
              <a:t>However, current stock status and the outlook for the stock are more uncertain than portrayed in the Summary Table and the K2SM. The SCRS advises that Projection probabilities should be interpreted with caution.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prstClr val="black"/>
                </a:solidFill>
                <a:effectLst/>
                <a:uLnTx/>
                <a:uFillTx/>
                <a:latin typeface="Calibri"/>
                <a:ea typeface="+mn-ea"/>
                <a:cs typeface="+mn-cs"/>
              </a:rPr>
              <a:t>2021 optimistic outlook is related to updates to the data and biological parameters, changes in the methodology and data used for the joint longline index, use of the buoy index, changes to the fleet structure (in SS models), and the relatively low catches of BET for 2020 and 2021 (=TAC).</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prstClr val="black"/>
                </a:solidFill>
                <a:effectLst/>
                <a:uLnTx/>
                <a:uFillTx/>
                <a:latin typeface="Calibri"/>
                <a:ea typeface="+mn-ea"/>
                <a:cs typeface="+mn-cs"/>
              </a:rPr>
              <a:t>The Commission should consider adopting a TAC that would shift the stock status of BET towards the green zone of the Kobe plot with a high probability.</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prstClr val="black"/>
                </a:solidFill>
                <a:effectLst/>
                <a:uLnTx/>
                <a:uFillTx/>
                <a:latin typeface="Calibri"/>
                <a:ea typeface="+mn-ea"/>
                <a:cs typeface="+mn-cs"/>
              </a:rPr>
              <a:t>Keep in mind that an increase harvest  of small yellowfin and bigeye tunas will have negative consequences on both long-term sustainable yield and stock status.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329810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D069A2-3EEA-3588-C072-3B50632E38E6}"/>
              </a:ext>
            </a:extLst>
          </p:cNvPr>
          <p:cNvSpPr txBox="1"/>
          <p:nvPr/>
        </p:nvSpPr>
        <p:spPr>
          <a:xfrm>
            <a:off x="2547257" y="2775858"/>
            <a:ext cx="9220199" cy="1200329"/>
          </a:xfrm>
          <a:prstGeom prst="rect">
            <a:avLst/>
          </a:prstGeom>
          <a:noFill/>
        </p:spPr>
        <p:txBody>
          <a:bodyPr wrap="square" rtlCol="0">
            <a:spAutoFit/>
          </a:bodyPr>
          <a:lstStyle/>
          <a:p>
            <a:pPr algn="ctr"/>
            <a:endParaRPr lang="en-CA" sz="3600" b="1" dirty="0"/>
          </a:p>
          <a:p>
            <a:pPr algn="ctr"/>
            <a:r>
              <a:rPr lang="en-CA" sz="3600" b="1" dirty="0"/>
              <a:t>2022 SJK Stock Assessment Overview</a:t>
            </a:r>
            <a:endParaRPr lang="en-US" sz="3600" b="1" dirty="0"/>
          </a:p>
        </p:txBody>
      </p:sp>
    </p:spTree>
    <p:extLst>
      <p:ext uri="{BB962C8B-B14F-4D97-AF65-F5344CB8AC3E}">
        <p14:creationId xmlns:p14="http://schemas.microsoft.com/office/powerpoint/2010/main" val="770338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5484248" y="591180"/>
            <a:ext cx="414568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Stock Status Skipjack (SKJ)</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ECC5D353-ABFC-4424-BC08-78C6410D8A91}"/>
              </a:ext>
            </a:extLst>
          </p:cNvPr>
          <p:cNvSpPr txBox="1"/>
          <p:nvPr/>
        </p:nvSpPr>
        <p:spPr>
          <a:xfrm>
            <a:off x="4201886" y="1363437"/>
            <a:ext cx="7892143" cy="489364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a:ea typeface="+mn-ea"/>
                <a:cs typeface="+mn-cs"/>
              </a:rPr>
              <a:t>Last stock assessment for east and west Skipjack was in 2014.</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a:ea typeface="+mn-ea"/>
                <a:cs typeface="+mn-cs"/>
              </a:rPr>
              <a:t>New stock assessment conducted in 2022.</a:t>
            </a:r>
            <a:endParaRPr kumimoji="0" lang="en-CA" sz="24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CA" sz="2400" b="1" i="0" u="none" strike="noStrike" kern="1200" cap="none" spc="0" normalizeH="0" baseline="0" noProof="0" dirty="0">
                <a:ln>
                  <a:noFill/>
                </a:ln>
                <a:solidFill>
                  <a:prstClr val="black"/>
                </a:solidFill>
                <a:effectLst/>
                <a:uLnTx/>
                <a:uFillTx/>
                <a:latin typeface="Century Gothic" panose="020B0502020202020204"/>
                <a:ea typeface="+mn-ea"/>
                <a:cs typeface="+mn-cs"/>
              </a:rPr>
              <a:t>Two Intersessional meetings in 2022</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Skipjack Data Preparatory Meeting was held online from 21 to 25 February 2022.</a:t>
            </a:r>
          </a:p>
          <a:p>
            <a:pPr marL="742950" lvl="1" indent="-285750">
              <a:buFont typeface="Wingdings" panose="05000000000000000000" pitchFamily="2" charset="2"/>
              <a:buChar char="§"/>
            </a:pPr>
            <a:r>
              <a:rPr lang="en-US" dirty="0"/>
              <a:t> Review the new data on fisheries, biology and tagging.</a:t>
            </a:r>
          </a:p>
          <a:p>
            <a:pPr marL="742950" lvl="1" indent="-285750">
              <a:buFont typeface="Wingdings" panose="05000000000000000000" pitchFamily="2" charset="2"/>
              <a:buChar char="§"/>
            </a:pPr>
            <a:r>
              <a:rPr lang="en-US" dirty="0"/>
              <a:t>Agreed to use 2020 as the last year for the assessment models.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Skipjack Stock Assessment Meeting was held between 23 and 27 May 2022.</a:t>
            </a:r>
          </a:p>
          <a:p>
            <a:pPr marL="742950" lvl="1" indent="-285750">
              <a:buFont typeface="Wingdings" panose="05000000000000000000" pitchFamily="2" charset="2"/>
              <a:buChar char="§"/>
            </a:pPr>
            <a:r>
              <a:rPr lang="en-US" dirty="0"/>
              <a:t>updates on catch statistics, fisheries and biology information, and the new relative indices of abundance. </a:t>
            </a:r>
            <a:endPar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742950" lvl="1" indent="-285750">
              <a:buFont typeface="Wingdings" panose="05000000000000000000" pitchFamily="2" charset="2"/>
              <a:buChar cha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Indices were updated for MSE and the 2022 assessment to 2020.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Overall Catches updated to 2021.</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b="1" dirty="0">
                <a:solidFill>
                  <a:prstClr val="black"/>
                </a:solidFill>
                <a:latin typeface="Century Gothic" panose="020B0502020202020204"/>
              </a:rPr>
              <a:t>Stock assessments finalized at the Species Working Group mtg.</a:t>
            </a:r>
            <a:endPar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4CE9989E-B89E-4A1D-BA83-1088A09477EE}"/>
              </a:ext>
            </a:extLst>
          </p:cNvPr>
          <p:cNvPicPr>
            <a:picLocks noChangeAspect="1"/>
          </p:cNvPicPr>
          <p:nvPr/>
        </p:nvPicPr>
        <p:blipFill>
          <a:blip r:embed="rId3"/>
          <a:stretch>
            <a:fillRect/>
          </a:stretch>
        </p:blipFill>
        <p:spPr>
          <a:xfrm>
            <a:off x="233633" y="1632716"/>
            <a:ext cx="3790950" cy="2900363"/>
          </a:xfrm>
          <a:prstGeom prst="rect">
            <a:avLst/>
          </a:prstGeom>
        </p:spPr>
      </p:pic>
    </p:spTree>
    <p:extLst>
      <p:ext uri="{BB962C8B-B14F-4D97-AF65-F5344CB8AC3E}">
        <p14:creationId xmlns:p14="http://schemas.microsoft.com/office/powerpoint/2010/main" val="279937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F964F-329C-4C16-899C-F37F0D5527B6}"/>
              </a:ext>
            </a:extLst>
          </p:cNvPr>
          <p:cNvSpPr>
            <a:spLocks noGrp="1"/>
          </p:cNvSpPr>
          <p:nvPr>
            <p:ph type="title"/>
          </p:nvPr>
        </p:nvSpPr>
        <p:spPr/>
        <p:txBody>
          <a:bodyPr/>
          <a:lstStyle/>
          <a:p>
            <a:endParaRPr lang="en-CA" dirty="0"/>
          </a:p>
        </p:txBody>
      </p:sp>
      <p:sp>
        <p:nvSpPr>
          <p:cNvPr id="3" name="Content Placeholder 2">
            <a:extLst>
              <a:ext uri="{FF2B5EF4-FFF2-40B4-BE49-F238E27FC236}">
                <a16:creationId xmlns:a16="http://schemas.microsoft.com/office/drawing/2014/main" id="{0C3EF9B7-174F-46A6-95E8-ED11FF909284}"/>
              </a:ext>
            </a:extLst>
          </p:cNvPr>
          <p:cNvSpPr>
            <a:spLocks noGrp="1"/>
          </p:cNvSpPr>
          <p:nvPr>
            <p:ph idx="1"/>
          </p:nvPr>
        </p:nvSpPr>
        <p:spPr>
          <a:xfrm>
            <a:off x="671513" y="2100543"/>
            <a:ext cx="11087099" cy="4457420"/>
          </a:xfrm>
          <a:solidFill>
            <a:schemeClr val="bg1"/>
          </a:solidFill>
        </p:spPr>
        <p:txBody>
          <a:bodyPr>
            <a:normAutofit/>
          </a:bodyPr>
          <a:lstStyle/>
          <a:p>
            <a:pPr marL="0" indent="0">
              <a:buClrTx/>
              <a:buSzPct val="125000"/>
              <a:buNone/>
            </a:pPr>
            <a:r>
              <a:rPr lang="en-CA" sz="2800" b="1" dirty="0"/>
              <a:t>Presentation Summary</a:t>
            </a:r>
          </a:p>
          <a:p>
            <a:pPr lvl="1">
              <a:buClrTx/>
              <a:buSzPct val="125000"/>
              <a:buFont typeface="Wingdings" panose="05000000000000000000" pitchFamily="2" charset="2"/>
              <a:buChar char="§"/>
            </a:pPr>
            <a:r>
              <a:rPr lang="en-US" sz="2400" dirty="0"/>
              <a:t>Brief Review of State of Stocks and Outlook for YFT and BET</a:t>
            </a:r>
          </a:p>
          <a:p>
            <a:pPr lvl="1">
              <a:buClrTx/>
              <a:buSzPct val="125000"/>
              <a:buFont typeface="Wingdings" panose="05000000000000000000" pitchFamily="2" charset="2"/>
              <a:buChar char="§"/>
            </a:pPr>
            <a:r>
              <a:rPr lang="en-US" sz="2400" dirty="0"/>
              <a:t> 2022 SKJ stock assessment and Executive Summary</a:t>
            </a:r>
          </a:p>
          <a:p>
            <a:pPr lvl="2">
              <a:buClrTx/>
              <a:buSzPct val="125000"/>
              <a:buFont typeface="Wingdings" panose="05000000000000000000" pitchFamily="2" charset="2"/>
              <a:buChar char="§"/>
            </a:pPr>
            <a:r>
              <a:rPr lang="en-US" sz="2200" dirty="0"/>
              <a:t>Effects of Current regulations </a:t>
            </a:r>
          </a:p>
          <a:p>
            <a:pPr lvl="2">
              <a:buClrTx/>
              <a:buSzPct val="125000"/>
              <a:buFont typeface="Wingdings" panose="05000000000000000000" pitchFamily="2" charset="2"/>
              <a:buChar char="§"/>
            </a:pPr>
            <a:r>
              <a:rPr lang="en-US" sz="2200" dirty="0"/>
              <a:t>Management recommendations</a:t>
            </a:r>
            <a:endParaRPr lang="en-CA" sz="2200" dirty="0"/>
          </a:p>
          <a:p>
            <a:pPr lvl="1">
              <a:buClrTx/>
              <a:buSzPct val="125000"/>
              <a:buFont typeface="Wingdings" panose="05000000000000000000" pitchFamily="2" charset="2"/>
              <a:buChar char="§"/>
            </a:pPr>
            <a:r>
              <a:rPr lang="en-CA" sz="2400" dirty="0"/>
              <a:t>Responses to the Commission</a:t>
            </a:r>
          </a:p>
          <a:p>
            <a:pPr lvl="1">
              <a:buClrTx/>
              <a:buSzPct val="125000"/>
              <a:buFont typeface="Wingdings" panose="05000000000000000000" pitchFamily="2" charset="2"/>
              <a:buChar char="§"/>
            </a:pPr>
            <a:r>
              <a:rPr lang="en-CA" sz="2400" dirty="0"/>
              <a:t>Work Plan</a:t>
            </a:r>
          </a:p>
          <a:p>
            <a:pPr lvl="1">
              <a:buClrTx/>
              <a:buSzPct val="125000"/>
              <a:buFont typeface="Wingdings" panose="05000000000000000000" pitchFamily="2" charset="2"/>
              <a:buChar char="§"/>
            </a:pPr>
            <a:r>
              <a:rPr lang="en-CA" sz="2400" dirty="0"/>
              <a:t>MSE Progress</a:t>
            </a:r>
          </a:p>
          <a:p>
            <a:pPr lvl="1"/>
            <a:endParaRPr lang="en-US" sz="2400" dirty="0"/>
          </a:p>
          <a:p>
            <a:pPr lvl="1"/>
            <a:endParaRPr lang="en-US" sz="2400" dirty="0"/>
          </a:p>
          <a:p>
            <a:pPr marL="0" indent="0">
              <a:buNone/>
            </a:pPr>
            <a:endParaRPr lang="en-CA" dirty="0"/>
          </a:p>
        </p:txBody>
      </p:sp>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638550" y="975903"/>
            <a:ext cx="6667500"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Tropical Tuna Presentation Summary</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96675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5484248" y="591180"/>
            <a:ext cx="414568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Stock Status Skipjack (SKJ)</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ECC5D353-ABFC-4424-BC08-78C6410D8A91}"/>
              </a:ext>
            </a:extLst>
          </p:cNvPr>
          <p:cNvSpPr txBox="1"/>
          <p:nvPr/>
        </p:nvSpPr>
        <p:spPr>
          <a:xfrm>
            <a:off x="815221" y="2277029"/>
            <a:ext cx="10417224" cy="3170099"/>
          </a:xfrm>
          <a:prstGeom prst="rect">
            <a:avLst/>
          </a:prstGeom>
          <a:solidFill>
            <a:schemeClr val="bg1"/>
          </a:solidFill>
        </p:spPr>
        <p:txBody>
          <a:bodyPr wrap="square" rtlCol="0">
            <a:spAutoFit/>
          </a:bodyPr>
          <a:lstStyle/>
          <a:p>
            <a:r>
              <a:rPr lang="en-US" sz="2800" b="1" dirty="0"/>
              <a:t>The 2022 East and West Skipjack stock assessment:</a:t>
            </a:r>
          </a:p>
          <a:p>
            <a:endParaRPr lang="en-US" sz="2800" b="1" dirty="0"/>
          </a:p>
          <a:p>
            <a:pPr marL="285750" indent="-285750">
              <a:buFont typeface="Wingdings" panose="05000000000000000000" pitchFamily="2" charset="2"/>
              <a:buChar char="§"/>
            </a:pPr>
            <a:r>
              <a:rPr lang="en-US" sz="2400" dirty="0">
                <a:solidFill>
                  <a:prstClr val="black"/>
                </a:solidFill>
                <a:cs typeface="Times New Roman" panose="02020603050405020304" pitchFamily="18" charset="0"/>
              </a:rPr>
              <a:t>First time a full assessment was conducted for both stocks. </a:t>
            </a:r>
            <a:endParaRPr lang="en-US" sz="2400" dirty="0"/>
          </a:p>
          <a:p>
            <a:pPr marL="285750" indent="-285750">
              <a:buFont typeface="Wingdings" panose="05000000000000000000" pitchFamily="2" charset="2"/>
              <a:buChar char="§"/>
            </a:pPr>
            <a:r>
              <a:rPr lang="en-US" sz="2400" dirty="0"/>
              <a:t>The new assessments used fishery data from 1950-2020 and 1952-2020, respectively,</a:t>
            </a:r>
          </a:p>
          <a:p>
            <a:pPr marL="285750" indent="-285750">
              <a:buFont typeface="Wingdings" panose="05000000000000000000" pitchFamily="2" charset="2"/>
              <a:buChar char="§"/>
            </a:pPr>
            <a:r>
              <a:rPr lang="en-US" sz="2400" dirty="0"/>
              <a:t>Indices of relative abundance were calculated through 2020.</a:t>
            </a:r>
          </a:p>
          <a:p>
            <a:pPr marL="285750" indent="-285750">
              <a:buFont typeface="Wingdings" panose="05000000000000000000" pitchFamily="2" charset="2"/>
              <a:buChar char="§"/>
            </a:pPr>
            <a:r>
              <a:rPr lang="en-US" sz="2400" dirty="0"/>
              <a:t>Both stocks were evaluated using Surplus Production (JABBA) and Statistically Integrated (SS3) models.</a:t>
            </a:r>
            <a:endParaRPr lang="en-CA" sz="2400" dirty="0"/>
          </a:p>
        </p:txBody>
      </p:sp>
    </p:spTree>
    <p:extLst>
      <p:ext uri="{BB962C8B-B14F-4D97-AF65-F5344CB8AC3E}">
        <p14:creationId xmlns:p14="http://schemas.microsoft.com/office/powerpoint/2010/main" val="3979872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CustomShape 1"/>
          <p:cNvSpPr/>
          <p:nvPr/>
        </p:nvSpPr>
        <p:spPr>
          <a:xfrm>
            <a:off x="1246590" y="6705376"/>
            <a:ext cx="9697382" cy="142545"/>
          </a:xfrm>
          <a:prstGeom prst="rect">
            <a:avLst/>
          </a:prstGeom>
          <a:gradFill>
            <a:gsLst>
              <a:gs pos="0">
                <a:srgbClr val="008890"/>
              </a:gs>
              <a:gs pos="100000">
                <a:srgbClr val="B0F3F8"/>
              </a:gs>
            </a:gsLst>
            <a:lin ang="0"/>
          </a:gradFill>
          <a:ln>
            <a:noFill/>
          </a:ln>
          <a:effectLst>
            <a:outerShdw dist="38160" dir="5400000">
              <a:srgbClr val="FFFFFF">
                <a:alpha val="48000"/>
              </a:srgbClr>
            </a:outerShdw>
          </a:effectLst>
        </p:spPr>
        <p:style>
          <a:lnRef idx="0">
            <a:scrgbClr r="0" g="0" b="0"/>
          </a:lnRef>
          <a:fillRef idx="0">
            <a:scrgbClr r="0" g="0" b="0"/>
          </a:fillRef>
          <a:effectRef idx="0">
            <a:scrgbClr r="0" g="0" b="0"/>
          </a:effectRef>
          <a:fontRef idx="minor"/>
        </p:style>
        <p:txBody>
          <a:bodyPr lIns="0" tIns="0" rIns="0" bIns="0" anchor="ctr"/>
          <a:lstStyle/>
          <a:p>
            <a:pPr marL="0" marR="0" lvl="0" indent="0" algn="ctr" defTabSz="829361" rtl="0" eaLnBrk="1" fontAlgn="base" latinLnBrk="0" hangingPunct="1">
              <a:lnSpc>
                <a:spcPct val="100000"/>
              </a:lnSpc>
              <a:spcBef>
                <a:spcPct val="0"/>
              </a:spcBef>
              <a:spcAft>
                <a:spcPct val="0"/>
              </a:spcAft>
              <a:buClrTx/>
              <a:buSzTx/>
              <a:buFontTx/>
              <a:buNone/>
              <a:tabLst/>
              <a:defRPr/>
            </a:pPr>
            <a:r>
              <a:rPr kumimoji="0" lang="en-GB" sz="998" b="0" i="0" u="none" strike="noStrike" kern="1200" cap="none" spc="-1" normalizeH="0" baseline="0" noProof="0" dirty="0">
                <a:ln>
                  <a:noFill/>
                </a:ln>
                <a:solidFill>
                  <a:srgbClr val="DBF5F9"/>
                </a:solidFill>
                <a:effectLst/>
                <a:uLnTx/>
                <a:uFillTx/>
                <a:latin typeface="Constantia"/>
                <a:ea typeface="DejaVu Sans"/>
                <a:cs typeface="+mn-cs"/>
              </a:rPr>
              <a:t>SKJ  EXECUTIVE SUMMARY</a:t>
            </a:r>
            <a:endParaRPr kumimoji="0" lang="en-GB" sz="998" b="0" i="0" u="none" strike="noStrike" kern="1200" cap="none" spc="-1" normalizeH="0" baseline="0" noProof="0" dirty="0">
              <a:ln>
                <a:noFill/>
              </a:ln>
              <a:solidFill>
                <a:prstClr val="black"/>
              </a:solidFill>
              <a:effectLst/>
              <a:uLnTx/>
              <a:uFillTx/>
              <a:latin typeface="Arial"/>
              <a:ea typeface="+mn-ea"/>
              <a:cs typeface="+mn-cs"/>
            </a:endParaRPr>
          </a:p>
        </p:txBody>
      </p:sp>
      <p:pic>
        <p:nvPicPr>
          <p:cNvPr id="5123"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b="24002"/>
          <a:stretch>
            <a:fillRect/>
          </a:stretch>
        </p:blipFill>
        <p:spPr bwMode="auto">
          <a:xfrm>
            <a:off x="0" y="164481"/>
            <a:ext cx="12192000" cy="61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CustomShape 4"/>
          <p:cNvSpPr/>
          <p:nvPr/>
        </p:nvSpPr>
        <p:spPr>
          <a:xfrm>
            <a:off x="1436650" y="6669381"/>
            <a:ext cx="1144680" cy="18718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marL="0" marR="0" lvl="0" indent="0" algn="l" defTabSz="829361" rtl="0" eaLnBrk="1" fontAlgn="base" latinLnBrk="0" hangingPunct="1">
              <a:lnSpc>
                <a:spcPct val="100000"/>
              </a:lnSpc>
              <a:spcBef>
                <a:spcPct val="0"/>
              </a:spcBef>
              <a:spcAft>
                <a:spcPct val="0"/>
              </a:spcAft>
              <a:buClrTx/>
              <a:buSzTx/>
              <a:buFontTx/>
              <a:buNone/>
              <a:tabLst/>
              <a:defRPr/>
            </a:pPr>
            <a:fld id="{703CA3FD-E78D-49FB-951E-64A880A01E5C}" type="datetime">
              <a:rPr kumimoji="0" lang="en-GB" sz="907" b="0" i="0" u="none" strike="noStrike" kern="1200" cap="none" spc="-1" normalizeH="0" baseline="0" noProof="0">
                <a:ln>
                  <a:noFill/>
                </a:ln>
                <a:solidFill>
                  <a:srgbClr val="002060"/>
                </a:solidFill>
                <a:effectLst/>
                <a:uLnTx/>
                <a:uFillTx/>
                <a:latin typeface="Cambria"/>
                <a:ea typeface="DejaVu Sans"/>
                <a:cs typeface="+mn-cs"/>
              </a:rPr>
              <a:pPr marL="0" marR="0" lvl="0" indent="0" algn="l" defTabSz="829361" rtl="0" eaLnBrk="1" fontAlgn="base" latinLnBrk="0" hangingPunct="1">
                <a:lnSpc>
                  <a:spcPct val="100000"/>
                </a:lnSpc>
                <a:spcBef>
                  <a:spcPct val="0"/>
                </a:spcBef>
                <a:spcAft>
                  <a:spcPct val="0"/>
                </a:spcAft>
                <a:buClrTx/>
                <a:buSzTx/>
                <a:buFontTx/>
                <a:buNone/>
                <a:tabLst/>
                <a:defRPr/>
              </a:pPr>
              <a:t>2022-11-16</a:t>
            </a:fld>
            <a:endParaRPr kumimoji="0" lang="en-GB" sz="907" b="0" i="0" u="none" strike="noStrike" kern="1200" cap="none" spc="-1" normalizeH="0" baseline="0" noProof="0" dirty="0">
              <a:ln>
                <a:noFill/>
              </a:ln>
              <a:solidFill>
                <a:prstClr val="black"/>
              </a:solidFill>
              <a:effectLst/>
              <a:uLnTx/>
              <a:uFillTx/>
              <a:latin typeface="Arial"/>
              <a:ea typeface="+mn-ea"/>
              <a:cs typeface="+mn-cs"/>
            </a:endParaRPr>
          </a:p>
        </p:txBody>
      </p:sp>
      <p:sp>
        <p:nvSpPr>
          <p:cNvPr id="108" name="CustomShape 5"/>
          <p:cNvSpPr/>
          <p:nvPr/>
        </p:nvSpPr>
        <p:spPr>
          <a:xfrm>
            <a:off x="10296040" y="6669380"/>
            <a:ext cx="406037" cy="188621"/>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marL="0" marR="0" lvl="0" indent="0" algn="r" defTabSz="829361" rtl="0" eaLnBrk="1" fontAlgn="base" latinLnBrk="0" hangingPunct="1">
              <a:lnSpc>
                <a:spcPct val="100000"/>
              </a:lnSpc>
              <a:spcBef>
                <a:spcPct val="0"/>
              </a:spcBef>
              <a:spcAft>
                <a:spcPct val="0"/>
              </a:spcAft>
              <a:buClrTx/>
              <a:buSzTx/>
              <a:buFontTx/>
              <a:buNone/>
              <a:tabLst/>
              <a:defRPr/>
            </a:pPr>
            <a:fld id="{4552542A-7F02-4ED0-8B77-FC2D9CB860A2}" type="slidenum">
              <a:rPr kumimoji="0" lang="en-GB" sz="907" b="0" i="0" u="none" strike="noStrike" kern="1200" cap="none" spc="-1" normalizeH="0" baseline="0" noProof="0">
                <a:ln>
                  <a:noFill/>
                </a:ln>
                <a:solidFill>
                  <a:srgbClr val="002060"/>
                </a:solidFill>
                <a:effectLst/>
                <a:uLnTx/>
                <a:uFillTx/>
                <a:latin typeface="Cambria"/>
                <a:ea typeface="DejaVu Sans"/>
                <a:cs typeface="+mn-cs"/>
              </a:rPr>
              <a:pPr marL="0" marR="0" lvl="0" indent="0" algn="r" defTabSz="829361" rtl="0" eaLnBrk="1" fontAlgn="base" latinLnBrk="0" hangingPunct="1">
                <a:lnSpc>
                  <a:spcPct val="100000"/>
                </a:lnSpc>
                <a:spcBef>
                  <a:spcPct val="0"/>
                </a:spcBef>
                <a:spcAft>
                  <a:spcPct val="0"/>
                </a:spcAft>
                <a:buClrTx/>
                <a:buSzTx/>
                <a:buFontTx/>
                <a:buNone/>
                <a:tabLst/>
                <a:defRPr/>
              </a:pPr>
              <a:t>21</a:t>
            </a:fld>
            <a:endParaRPr kumimoji="0" lang="en-GB" sz="907" b="0" i="0" u="none" strike="noStrike" kern="1200" cap="none" spc="-1" normalizeH="0" baseline="0" noProof="0" dirty="0">
              <a:ln>
                <a:noFill/>
              </a:ln>
              <a:solidFill>
                <a:prstClr val="black"/>
              </a:solidFill>
              <a:effectLst/>
              <a:uLnTx/>
              <a:uFillTx/>
              <a:latin typeface="Arial"/>
              <a:ea typeface="+mn-ea"/>
              <a:cs typeface="+mn-cs"/>
            </a:endParaRPr>
          </a:p>
        </p:txBody>
      </p:sp>
      <p:sp>
        <p:nvSpPr>
          <p:cNvPr id="9" name="AutoShape 2"/>
          <p:cNvSpPr>
            <a:spLocks noChangeArrowheads="1"/>
          </p:cNvSpPr>
          <p:nvPr/>
        </p:nvSpPr>
        <p:spPr bwMode="auto">
          <a:xfrm>
            <a:off x="0" y="797728"/>
            <a:ext cx="12192000" cy="367161"/>
          </a:xfrm>
          <a:prstGeom prst="roundRect">
            <a:avLst>
              <a:gd name="adj" fmla="val 366"/>
            </a:avLst>
          </a:prstGeom>
          <a:solidFill>
            <a:schemeClr val="tx2">
              <a:lumMod val="75000"/>
            </a:schemeClr>
          </a:solidFill>
          <a:ln>
            <a:noFill/>
            <a:headEnd/>
            <a:tailEnd/>
          </a:ln>
          <a:effectLst/>
        </p:spPr>
        <p:style>
          <a:lnRef idx="3">
            <a:schemeClr val="lt1"/>
          </a:lnRef>
          <a:fillRef idx="1">
            <a:schemeClr val="accent5"/>
          </a:fillRef>
          <a:effectRef idx="1">
            <a:schemeClr val="accent5"/>
          </a:effectRef>
          <a:fontRef idx="minor">
            <a:schemeClr val="lt1"/>
          </a:fontRef>
        </p:style>
        <p:txBody>
          <a:bodyPr lIns="81629" tIns="55181" rIns="81629" bIns="40815"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fr-FR" sz="2721" b="1" i="0" u="none" strike="noStrike" kern="1200" cap="none" spc="0" normalizeH="0" baseline="0" noProof="0" dirty="0">
                <a:ln>
                  <a:noFill/>
                </a:ln>
                <a:solidFill>
                  <a:srgbClr val="FFFF00"/>
                </a:solidFill>
                <a:effectLst/>
                <a:uLnTx/>
                <a:uFillTx/>
                <a:latin typeface="Aparajita" panose="020B0604020202020204" pitchFamily="34" charset="0"/>
                <a:ea typeface="+mn-ea"/>
                <a:cs typeface="Aparajita" panose="020B0604020202020204" pitchFamily="34" charset="0"/>
              </a:rPr>
              <a:t>Catches – </a:t>
            </a:r>
            <a:r>
              <a:rPr kumimoji="0" lang="fr-FR" sz="2721" b="1" i="0" u="none" strike="noStrike" kern="1200" cap="none" spc="0" normalizeH="0" baseline="0" noProof="0" dirty="0" err="1">
                <a:ln>
                  <a:noFill/>
                </a:ln>
                <a:solidFill>
                  <a:srgbClr val="FFFF00"/>
                </a:solidFill>
                <a:effectLst/>
                <a:uLnTx/>
                <a:uFillTx/>
                <a:latin typeface="Aparajita" panose="020B0604020202020204" pitchFamily="34" charset="0"/>
                <a:ea typeface="+mn-ea"/>
                <a:cs typeface="Aparajita" panose="020B0604020202020204" pitchFamily="34" charset="0"/>
              </a:rPr>
              <a:t>Tasks</a:t>
            </a:r>
            <a:r>
              <a:rPr kumimoji="0" lang="fr-FR" sz="2721" b="1" i="0" u="none" strike="noStrike" kern="1200" cap="none" spc="0" normalizeH="0" baseline="0" noProof="0" dirty="0">
                <a:ln>
                  <a:noFill/>
                </a:ln>
                <a:solidFill>
                  <a:srgbClr val="FFFF00"/>
                </a:solidFill>
                <a:effectLst/>
                <a:uLnTx/>
                <a:uFillTx/>
                <a:latin typeface="Aparajita" panose="020B0604020202020204" pitchFamily="34" charset="0"/>
                <a:ea typeface="+mn-ea"/>
                <a:cs typeface="Aparajita" panose="020B0604020202020204" pitchFamily="34" charset="0"/>
              </a:rPr>
              <a:t> I </a:t>
            </a:r>
            <a:r>
              <a:rPr kumimoji="0" lang="fr-FR" sz="2721" b="1" i="0" u="none" strike="noStrike" kern="1200" cap="none" spc="0" normalizeH="0" baseline="0" noProof="0" dirty="0" err="1">
                <a:ln>
                  <a:noFill/>
                </a:ln>
                <a:solidFill>
                  <a:srgbClr val="FFFF00"/>
                </a:solidFill>
                <a:effectLst/>
                <a:uLnTx/>
                <a:uFillTx/>
                <a:latin typeface="Aparajita" panose="020B0604020202020204" pitchFamily="34" charset="0"/>
                <a:ea typeface="+mn-ea"/>
                <a:cs typeface="Aparajita" panose="020B0604020202020204" pitchFamily="34" charset="0"/>
              </a:rPr>
              <a:t>Updated</a:t>
            </a:r>
            <a:r>
              <a:rPr kumimoji="0" lang="fr-FR" sz="2721" b="1" i="0" u="none" strike="noStrike" kern="1200" cap="none" spc="0" normalizeH="0" baseline="0" noProof="0" dirty="0">
                <a:ln>
                  <a:noFill/>
                </a:ln>
                <a:solidFill>
                  <a:srgbClr val="FFFF00"/>
                </a:solidFill>
                <a:effectLst/>
                <a:uLnTx/>
                <a:uFillTx/>
                <a:latin typeface="Aparajita" panose="020B0604020202020204" pitchFamily="34" charset="0"/>
                <a:ea typeface="+mn-ea"/>
                <a:cs typeface="Aparajita" panose="020B0604020202020204" pitchFamily="34" charset="0"/>
              </a:rPr>
              <a:t> to 2021</a:t>
            </a:r>
          </a:p>
        </p:txBody>
      </p:sp>
      <p:sp>
        <p:nvSpPr>
          <p:cNvPr id="8" name="AutoShape 2"/>
          <p:cNvSpPr>
            <a:spLocks noChangeArrowheads="1"/>
          </p:cNvSpPr>
          <p:nvPr/>
        </p:nvSpPr>
        <p:spPr bwMode="auto">
          <a:xfrm>
            <a:off x="0" y="-607144"/>
            <a:ext cx="12192000" cy="430515"/>
          </a:xfrm>
          <a:prstGeom prst="roundRect">
            <a:avLst>
              <a:gd name="adj" fmla="val 366"/>
            </a:avLst>
          </a:prstGeom>
          <a:solidFill>
            <a:schemeClr val="tx2">
              <a:lumMod val="40000"/>
              <a:lumOff val="60000"/>
            </a:schemeClr>
          </a:solidFill>
          <a:ln>
            <a:noFill/>
            <a:headEnd/>
            <a:tailEnd/>
          </a:ln>
          <a:effectLst/>
        </p:spPr>
        <p:style>
          <a:lnRef idx="3">
            <a:schemeClr val="lt1"/>
          </a:lnRef>
          <a:fillRef idx="1">
            <a:schemeClr val="accent5"/>
          </a:fillRef>
          <a:effectRef idx="1">
            <a:schemeClr val="accent5"/>
          </a:effectRef>
          <a:fontRef idx="minor">
            <a:schemeClr val="lt1"/>
          </a:fontRef>
        </p:style>
        <p:txBody>
          <a:bodyPr lIns="81629" tIns="55181" rIns="81629" bIns="40815"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fr-FR" sz="2721" b="1" i="0" u="none" strike="noStrike" kern="1200" cap="none" spc="0" normalizeH="0" baseline="0" noProof="0" dirty="0" err="1">
                <a:ln>
                  <a:noFill/>
                </a:ln>
                <a:solidFill>
                  <a:prstClr val="white"/>
                </a:solidFill>
                <a:effectLst/>
                <a:uLnTx/>
                <a:uFillTx/>
                <a:latin typeface="Aparajita" panose="020B0604020202020204" pitchFamily="34" charset="0"/>
                <a:ea typeface="+mn-ea"/>
                <a:cs typeface="Aparajita" panose="020B0604020202020204" pitchFamily="34" charset="0"/>
              </a:rPr>
              <a:t>Fisheries</a:t>
            </a:r>
            <a:r>
              <a:rPr kumimoji="0" lang="fr-FR" sz="2721" b="1" i="0" u="none" strike="noStrike" kern="1200" cap="none" spc="0" normalizeH="0" baseline="0" noProof="0" dirty="0">
                <a:ln>
                  <a:noFill/>
                </a:ln>
                <a:solidFill>
                  <a:prstClr val="white"/>
                </a:solidFill>
                <a:effectLst/>
                <a:uLnTx/>
                <a:uFillTx/>
                <a:latin typeface="Aparajita" panose="020B0604020202020204" pitchFamily="34" charset="0"/>
                <a:ea typeface="+mn-ea"/>
                <a:cs typeface="Aparajita" panose="020B0604020202020204" pitchFamily="34" charset="0"/>
              </a:rPr>
              <a:t> </a:t>
            </a:r>
            <a:r>
              <a:rPr kumimoji="0" lang="fr-FR" sz="2721" b="1" i="0" u="none" strike="noStrike" kern="1200" cap="none" spc="0" normalizeH="0" baseline="0" noProof="0" dirty="0" err="1">
                <a:ln>
                  <a:noFill/>
                </a:ln>
                <a:solidFill>
                  <a:prstClr val="white"/>
                </a:solidFill>
                <a:effectLst/>
                <a:uLnTx/>
                <a:uFillTx/>
                <a:latin typeface="Aparajita" panose="020B0604020202020204" pitchFamily="34" charset="0"/>
                <a:ea typeface="+mn-ea"/>
                <a:cs typeface="Aparajita" panose="020B0604020202020204" pitchFamily="34" charset="0"/>
              </a:rPr>
              <a:t>indicators</a:t>
            </a:r>
            <a:endParaRPr kumimoji="0" lang="fr-FR" sz="2721" b="1" i="0" u="none" strike="noStrike" kern="1200" cap="none" spc="0" normalizeH="0" baseline="0" noProof="0" dirty="0">
              <a:ln>
                <a:noFill/>
              </a:ln>
              <a:solidFill>
                <a:prstClr val="white"/>
              </a:solidFill>
              <a:effectLst/>
              <a:uLnTx/>
              <a:uFillTx/>
              <a:latin typeface="Aparajita" panose="020B0604020202020204" pitchFamily="34" charset="0"/>
              <a:ea typeface="+mn-ea"/>
              <a:cs typeface="Aparajita" panose="020B0604020202020204" pitchFamily="34" charset="0"/>
            </a:endParaRPr>
          </a:p>
        </p:txBody>
      </p:sp>
      <p:sp>
        <p:nvSpPr>
          <p:cNvPr id="5129" name="Espace réservé du contenu 2"/>
          <p:cNvSpPr txBox="1">
            <a:spLocks/>
          </p:cNvSpPr>
          <p:nvPr/>
        </p:nvSpPr>
        <p:spPr bwMode="auto">
          <a:xfrm>
            <a:off x="6688105" y="1366077"/>
            <a:ext cx="5091305" cy="248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73063" indent="-373063" eaLnBrk="0" hangingPunct="0">
              <a:spcBef>
                <a:spcPct val="20000"/>
              </a:spcBef>
              <a:buFont typeface="Arial" pitchFamily="34" charset="0"/>
              <a:buChar char="•"/>
              <a:defRPr sz="3500">
                <a:solidFill>
                  <a:schemeClr val="tx1"/>
                </a:solidFill>
                <a:latin typeface="Calibri" pitchFamily="34" charset="0"/>
              </a:defRPr>
            </a:lvl1pPr>
            <a:lvl2pPr marL="808038" indent="-311150" eaLnBrk="0" hangingPunct="0">
              <a:spcBef>
                <a:spcPct val="20000"/>
              </a:spcBef>
              <a:buFont typeface="Arial" pitchFamily="34" charset="0"/>
              <a:buChar char="–"/>
              <a:defRPr sz="3000">
                <a:solidFill>
                  <a:schemeClr val="tx1"/>
                </a:solidFill>
                <a:latin typeface="Calibri" pitchFamily="34" charset="0"/>
              </a:defRPr>
            </a:lvl2pPr>
            <a:lvl3pPr marL="1244600" indent="-247650" eaLnBrk="0" hangingPunct="0">
              <a:spcBef>
                <a:spcPct val="20000"/>
              </a:spcBef>
              <a:buFont typeface="Arial" pitchFamily="34" charset="0"/>
              <a:buChar char="•"/>
              <a:defRPr sz="2600">
                <a:solidFill>
                  <a:schemeClr val="tx1"/>
                </a:solidFill>
                <a:latin typeface="Calibri" pitchFamily="34" charset="0"/>
              </a:defRPr>
            </a:lvl3pPr>
            <a:lvl4pPr marL="1741488" indent="-247650" eaLnBrk="0" hangingPunct="0">
              <a:spcBef>
                <a:spcPct val="20000"/>
              </a:spcBef>
              <a:buFont typeface="Arial" pitchFamily="34" charset="0"/>
              <a:buChar char="–"/>
              <a:defRPr sz="2200">
                <a:solidFill>
                  <a:schemeClr val="tx1"/>
                </a:solidFill>
                <a:latin typeface="Calibri" pitchFamily="34" charset="0"/>
              </a:defRPr>
            </a:lvl4pPr>
            <a:lvl5pPr marL="2239963" indent="-247650" eaLnBrk="0" hangingPunct="0">
              <a:spcBef>
                <a:spcPct val="20000"/>
              </a:spcBef>
              <a:buFont typeface="Arial" pitchFamily="34" charset="0"/>
              <a:buChar char="»"/>
              <a:defRPr sz="2200">
                <a:solidFill>
                  <a:schemeClr val="tx1"/>
                </a:solidFill>
                <a:latin typeface="Calibri" pitchFamily="34" charset="0"/>
              </a:defRPr>
            </a:lvl5pPr>
            <a:lvl6pPr marL="2697163" indent="-247650" eaLnBrk="0" fontAlgn="base" hangingPunct="0">
              <a:spcBef>
                <a:spcPct val="20000"/>
              </a:spcBef>
              <a:spcAft>
                <a:spcPct val="0"/>
              </a:spcAft>
              <a:buFont typeface="Arial" pitchFamily="34" charset="0"/>
              <a:buChar char="»"/>
              <a:defRPr sz="2200">
                <a:solidFill>
                  <a:schemeClr val="tx1"/>
                </a:solidFill>
                <a:latin typeface="Calibri" pitchFamily="34" charset="0"/>
              </a:defRPr>
            </a:lvl6pPr>
            <a:lvl7pPr marL="3154363" indent="-247650" eaLnBrk="0" fontAlgn="base" hangingPunct="0">
              <a:spcBef>
                <a:spcPct val="20000"/>
              </a:spcBef>
              <a:spcAft>
                <a:spcPct val="0"/>
              </a:spcAft>
              <a:buFont typeface="Arial" pitchFamily="34" charset="0"/>
              <a:buChar char="»"/>
              <a:defRPr sz="2200">
                <a:solidFill>
                  <a:schemeClr val="tx1"/>
                </a:solidFill>
                <a:latin typeface="Calibri" pitchFamily="34" charset="0"/>
              </a:defRPr>
            </a:lvl7pPr>
            <a:lvl8pPr marL="3611563" indent="-247650" eaLnBrk="0" fontAlgn="base" hangingPunct="0">
              <a:spcBef>
                <a:spcPct val="20000"/>
              </a:spcBef>
              <a:spcAft>
                <a:spcPct val="0"/>
              </a:spcAft>
              <a:buFont typeface="Arial" pitchFamily="34" charset="0"/>
              <a:buChar char="»"/>
              <a:defRPr sz="2200">
                <a:solidFill>
                  <a:schemeClr val="tx1"/>
                </a:solidFill>
                <a:latin typeface="Calibri" pitchFamily="34" charset="0"/>
              </a:defRPr>
            </a:lvl8pPr>
            <a:lvl9pPr marL="4068763" indent="-247650" eaLnBrk="0" fontAlgn="base" hangingPunct="0">
              <a:spcBef>
                <a:spcPct val="20000"/>
              </a:spcBef>
              <a:spcAft>
                <a:spcPct val="0"/>
              </a:spcAft>
              <a:buFont typeface="Arial" pitchFamily="34" charset="0"/>
              <a:buChar char="»"/>
              <a:defRPr sz="2200">
                <a:solidFill>
                  <a:schemeClr val="tx1"/>
                </a:solidFill>
                <a:latin typeface="Calibri" pitchFamily="34" charset="0"/>
              </a:defRPr>
            </a:lvl9pPr>
          </a:lstStyle>
          <a:p>
            <a:pPr marL="338368" marR="0" lvl="0" indent="-338368" algn="just" defTabSz="829361" rtl="0" eaLnBrk="0" fontAlgn="base" latinLnBrk="0" hangingPunct="0">
              <a:lnSpc>
                <a:spcPct val="100000"/>
              </a:lnSpc>
              <a:spcBef>
                <a:spcPct val="20000"/>
              </a:spcBef>
              <a:spcAft>
                <a:spcPct val="0"/>
              </a:spcAft>
              <a:buClrTx/>
              <a:buSzTx/>
              <a:buFontTx/>
              <a:buChar char="-"/>
              <a:tabLst/>
              <a:defRPr/>
            </a:pPr>
            <a:r>
              <a:rPr kumimoji="0" lang="en-US" altLang="fr-FR" sz="2000" b="0" i="0" u="none" strike="noStrike" kern="1200" cap="none" spc="0" normalizeH="0" baseline="0" noProof="0" dirty="0">
                <a:ln>
                  <a:noFill/>
                </a:ln>
                <a:solidFill>
                  <a:prstClr val="black"/>
                </a:solidFill>
                <a:effectLst/>
                <a:uLnTx/>
                <a:uFillTx/>
                <a:latin typeface="Aparajita" pitchFamily="34" charset="0"/>
                <a:ea typeface="Aparajita" pitchFamily="34" charset="0"/>
                <a:cs typeface="Aparajita" pitchFamily="34" charset="0"/>
              </a:rPr>
              <a:t> General decline in the total SJK catch in the last 3 years. There was 9.6% decline from 2020 to 2021 assuming the preliminary catches don’t change.</a:t>
            </a:r>
          </a:p>
          <a:p>
            <a:pPr marL="338368" marR="0" lvl="0" indent="-338368" algn="just" defTabSz="829361" rtl="0" eaLnBrk="0" fontAlgn="base" latinLnBrk="0" hangingPunct="0">
              <a:lnSpc>
                <a:spcPct val="100000"/>
              </a:lnSpc>
              <a:spcBef>
                <a:spcPct val="20000"/>
              </a:spcBef>
              <a:spcAft>
                <a:spcPct val="0"/>
              </a:spcAft>
              <a:buClrTx/>
              <a:buSzTx/>
              <a:buFontTx/>
              <a:buChar char="-"/>
              <a:tabLst/>
              <a:defRPr/>
            </a:pPr>
            <a:r>
              <a:rPr kumimoji="0" lang="en-US" altLang="fr-FR" sz="2000" b="0" i="0" u="none" strike="noStrike" kern="1200" cap="none" spc="0" normalizeH="0" baseline="0" noProof="0" dirty="0">
                <a:ln>
                  <a:noFill/>
                </a:ln>
                <a:solidFill>
                  <a:prstClr val="black"/>
                </a:solidFill>
                <a:effectLst/>
                <a:uLnTx/>
                <a:uFillTx/>
                <a:latin typeface="Aparajita" pitchFamily="34" charset="0"/>
                <a:ea typeface="Aparajita" pitchFamily="34" charset="0"/>
                <a:cs typeface="Aparajita" pitchFamily="34" charset="0"/>
              </a:rPr>
              <a:t>Most of the decline occurred in the east stock purse seine fleet.</a:t>
            </a:r>
          </a:p>
          <a:p>
            <a:pPr marL="338368" marR="0" lvl="0" indent="-338368" algn="just" defTabSz="829361" rtl="0" eaLnBrk="0" fontAlgn="base" latinLnBrk="0" hangingPunct="0">
              <a:lnSpc>
                <a:spcPct val="100000"/>
              </a:lnSpc>
              <a:spcBef>
                <a:spcPct val="20000"/>
              </a:spcBef>
              <a:spcAft>
                <a:spcPct val="0"/>
              </a:spcAft>
              <a:buClrTx/>
              <a:buSzTx/>
              <a:buFontTx/>
              <a:buChar char="-"/>
              <a:tabLst/>
              <a:defRPr/>
            </a:pPr>
            <a:r>
              <a:rPr lang="en-US" altLang="fr-FR" sz="2000" dirty="0">
                <a:solidFill>
                  <a:prstClr val="black"/>
                </a:solidFill>
                <a:latin typeface="Aparajita" pitchFamily="34" charset="0"/>
                <a:ea typeface="Aparajita" pitchFamily="34" charset="0"/>
                <a:cs typeface="Aparajita" pitchFamily="34" charset="0"/>
              </a:rPr>
              <a:t>Slight increase in catches in the west in 2021.</a:t>
            </a:r>
            <a:endParaRPr kumimoji="0" lang="en-US" altLang="fr-FR" sz="2000" b="0" i="0" u="none" strike="noStrike" kern="1200" cap="none" spc="0" normalizeH="0" baseline="0" noProof="0" dirty="0">
              <a:ln>
                <a:noFill/>
              </a:ln>
              <a:solidFill>
                <a:prstClr val="black"/>
              </a:solidFill>
              <a:effectLst/>
              <a:uLnTx/>
              <a:uFillTx/>
              <a:latin typeface="Aparajita" pitchFamily="34" charset="0"/>
              <a:ea typeface="Aparajita" pitchFamily="34" charset="0"/>
              <a:cs typeface="Aparajita" pitchFamily="34" charset="0"/>
            </a:endParaRPr>
          </a:p>
        </p:txBody>
      </p:sp>
      <p:pic>
        <p:nvPicPr>
          <p:cNvPr id="6" name="Picture 5">
            <a:extLst>
              <a:ext uri="{FF2B5EF4-FFF2-40B4-BE49-F238E27FC236}">
                <a16:creationId xmlns:a16="http://schemas.microsoft.com/office/drawing/2014/main" id="{7E7EFD74-A5AA-B773-D0D4-06EE104D288D}"/>
              </a:ext>
            </a:extLst>
          </p:cNvPr>
          <p:cNvPicPr>
            <a:picLocks noChangeAspect="1"/>
          </p:cNvPicPr>
          <p:nvPr/>
        </p:nvPicPr>
        <p:blipFill rotWithShape="1">
          <a:blip r:embed="rId4"/>
          <a:srcRect l="22500" t="26508" r="17143" b="28412"/>
          <a:stretch/>
        </p:blipFill>
        <p:spPr>
          <a:xfrm>
            <a:off x="185059" y="1328057"/>
            <a:ext cx="6270478" cy="2634343"/>
          </a:xfrm>
          <a:prstGeom prst="rect">
            <a:avLst/>
          </a:prstGeom>
        </p:spPr>
      </p:pic>
      <p:sp>
        <p:nvSpPr>
          <p:cNvPr id="7" name="TextBox 6">
            <a:extLst>
              <a:ext uri="{FF2B5EF4-FFF2-40B4-BE49-F238E27FC236}">
                <a16:creationId xmlns:a16="http://schemas.microsoft.com/office/drawing/2014/main" id="{75D0158D-AB88-7A54-C69D-62D599C4AD92}"/>
              </a:ext>
            </a:extLst>
          </p:cNvPr>
          <p:cNvSpPr txBox="1"/>
          <p:nvPr/>
        </p:nvSpPr>
        <p:spPr>
          <a:xfrm>
            <a:off x="4463143" y="1611085"/>
            <a:ext cx="1981200" cy="369332"/>
          </a:xfrm>
          <a:prstGeom prst="rect">
            <a:avLst/>
          </a:prstGeom>
          <a:noFill/>
        </p:spPr>
        <p:txBody>
          <a:bodyPr wrap="square" rtlCol="0">
            <a:spAutoFit/>
          </a:bodyPr>
          <a:lstStyle/>
          <a:p>
            <a:r>
              <a:rPr lang="en-CA" dirty="0"/>
              <a:t>2021 - 216,939 t </a:t>
            </a:r>
            <a:endParaRPr lang="en-US" dirty="0"/>
          </a:p>
        </p:txBody>
      </p:sp>
      <p:pic>
        <p:nvPicPr>
          <p:cNvPr id="11" name="Picture 10">
            <a:extLst>
              <a:ext uri="{FF2B5EF4-FFF2-40B4-BE49-F238E27FC236}">
                <a16:creationId xmlns:a16="http://schemas.microsoft.com/office/drawing/2014/main" id="{AED44648-189C-B9B7-BD78-998FA03230B3}"/>
              </a:ext>
            </a:extLst>
          </p:cNvPr>
          <p:cNvPicPr>
            <a:picLocks noChangeAspect="1"/>
          </p:cNvPicPr>
          <p:nvPr/>
        </p:nvPicPr>
        <p:blipFill rotWithShape="1">
          <a:blip r:embed="rId5"/>
          <a:srcRect l="25357" t="39047" r="24018" b="18572"/>
          <a:stretch/>
        </p:blipFill>
        <p:spPr>
          <a:xfrm>
            <a:off x="6096000" y="3951515"/>
            <a:ext cx="6172200" cy="2906485"/>
          </a:xfrm>
          <a:prstGeom prst="rect">
            <a:avLst/>
          </a:prstGeom>
        </p:spPr>
      </p:pic>
      <p:pic>
        <p:nvPicPr>
          <p:cNvPr id="5126" name="Image 2" descr="Katsuwonus pelamis1Marec.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559211" y="197047"/>
            <a:ext cx="1632789" cy="62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DF5C9D5E-3848-D876-76E8-71B3E69731D2}"/>
              </a:ext>
            </a:extLst>
          </p:cNvPr>
          <p:cNvPicPr>
            <a:picLocks noChangeAspect="1"/>
          </p:cNvPicPr>
          <p:nvPr/>
        </p:nvPicPr>
        <p:blipFill rotWithShape="1">
          <a:blip r:embed="rId7"/>
          <a:srcRect l="26072" t="32698" r="24821" b="25238"/>
          <a:stretch/>
        </p:blipFill>
        <p:spPr>
          <a:xfrm>
            <a:off x="141514" y="3973285"/>
            <a:ext cx="5987143" cy="2884715"/>
          </a:xfrm>
          <a:prstGeom prst="rect">
            <a:avLst/>
          </a:prstGeom>
        </p:spPr>
      </p:pic>
      <p:sp>
        <p:nvSpPr>
          <p:cNvPr id="17" name="TextBox 16">
            <a:extLst>
              <a:ext uri="{FF2B5EF4-FFF2-40B4-BE49-F238E27FC236}">
                <a16:creationId xmlns:a16="http://schemas.microsoft.com/office/drawing/2014/main" id="{35C26C5F-F41E-9AFE-E7F0-4A725FE956E9}"/>
              </a:ext>
            </a:extLst>
          </p:cNvPr>
          <p:cNvSpPr txBox="1"/>
          <p:nvPr/>
        </p:nvSpPr>
        <p:spPr>
          <a:xfrm>
            <a:off x="4430486" y="4060372"/>
            <a:ext cx="1676400" cy="646331"/>
          </a:xfrm>
          <a:prstGeom prst="rect">
            <a:avLst/>
          </a:prstGeom>
          <a:noFill/>
        </p:spPr>
        <p:txBody>
          <a:bodyPr wrap="square" rtlCol="0">
            <a:spAutoFit/>
          </a:bodyPr>
          <a:lstStyle/>
          <a:p>
            <a:r>
              <a:rPr lang="en-CA" dirty="0"/>
              <a:t>2021 – 19,951 t</a:t>
            </a:r>
          </a:p>
          <a:p>
            <a:r>
              <a:rPr lang="en-CA" dirty="0"/>
              <a:t>2020 - 18,859 t</a:t>
            </a:r>
            <a:endParaRPr lang="en-US" dirty="0"/>
          </a:p>
        </p:txBody>
      </p:sp>
      <p:sp>
        <p:nvSpPr>
          <p:cNvPr id="18" name="TextBox 17">
            <a:extLst>
              <a:ext uri="{FF2B5EF4-FFF2-40B4-BE49-F238E27FC236}">
                <a16:creationId xmlns:a16="http://schemas.microsoft.com/office/drawing/2014/main" id="{45E84D40-8136-C5CB-2DED-BD1F043CF470}"/>
              </a:ext>
            </a:extLst>
          </p:cNvPr>
          <p:cNvSpPr txBox="1"/>
          <p:nvPr/>
        </p:nvSpPr>
        <p:spPr>
          <a:xfrm>
            <a:off x="9622971" y="4114800"/>
            <a:ext cx="1839686" cy="646331"/>
          </a:xfrm>
          <a:prstGeom prst="rect">
            <a:avLst/>
          </a:prstGeom>
          <a:noFill/>
        </p:spPr>
        <p:txBody>
          <a:bodyPr wrap="square" rtlCol="0">
            <a:spAutoFit/>
          </a:bodyPr>
          <a:lstStyle/>
          <a:p>
            <a:r>
              <a:rPr lang="en-CA" dirty="0"/>
              <a:t>2021 – 196,987 t</a:t>
            </a:r>
          </a:p>
          <a:p>
            <a:r>
              <a:rPr lang="en-CA" dirty="0"/>
              <a:t>2020 – 222,231 t</a:t>
            </a:r>
            <a:endParaRPr lang="en-US" dirty="0"/>
          </a:p>
        </p:txBody>
      </p:sp>
    </p:spTree>
    <p:extLst>
      <p:ext uri="{BB962C8B-B14F-4D97-AF65-F5344CB8AC3E}">
        <p14:creationId xmlns:p14="http://schemas.microsoft.com/office/powerpoint/2010/main" val="156668790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b="24002"/>
          <a:stretch>
            <a:fillRect/>
          </a:stretch>
        </p:blipFill>
        <p:spPr bwMode="auto">
          <a:xfrm>
            <a:off x="0" y="393080"/>
            <a:ext cx="12192000" cy="61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CustomShape 4"/>
          <p:cNvSpPr/>
          <p:nvPr/>
        </p:nvSpPr>
        <p:spPr>
          <a:xfrm>
            <a:off x="1436650" y="6669381"/>
            <a:ext cx="1144680" cy="18718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defTabSz="829361" fontAlgn="base">
              <a:spcBef>
                <a:spcPct val="0"/>
              </a:spcBef>
              <a:spcAft>
                <a:spcPct val="0"/>
              </a:spcAft>
              <a:defRPr/>
            </a:pPr>
            <a:fld id="{703CA3FD-E78D-49FB-951E-64A880A01E5C}" type="datetime">
              <a:rPr lang="en-GB" sz="907" spc="-1">
                <a:solidFill>
                  <a:srgbClr val="002060"/>
                </a:solidFill>
                <a:latin typeface="Cambria"/>
                <a:ea typeface="DejaVu Sans"/>
              </a:rPr>
              <a:pPr defTabSz="829361" fontAlgn="base">
                <a:spcBef>
                  <a:spcPct val="0"/>
                </a:spcBef>
                <a:spcAft>
                  <a:spcPct val="0"/>
                </a:spcAft>
                <a:defRPr/>
              </a:pPr>
              <a:t>2022-11-16</a:t>
            </a:fld>
            <a:endParaRPr lang="en-GB" sz="907" spc="-1" dirty="0">
              <a:solidFill>
                <a:prstClr val="black"/>
              </a:solidFill>
              <a:latin typeface="Arial"/>
            </a:endParaRPr>
          </a:p>
        </p:txBody>
      </p:sp>
      <p:sp>
        <p:nvSpPr>
          <p:cNvPr id="108" name="CustomShape 5"/>
          <p:cNvSpPr/>
          <p:nvPr/>
        </p:nvSpPr>
        <p:spPr>
          <a:xfrm>
            <a:off x="10296040" y="6669380"/>
            <a:ext cx="406037" cy="188621"/>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defTabSz="829361" fontAlgn="base">
              <a:spcBef>
                <a:spcPct val="0"/>
              </a:spcBef>
              <a:spcAft>
                <a:spcPct val="0"/>
              </a:spcAft>
              <a:defRPr/>
            </a:pPr>
            <a:fld id="{5E8597A1-0C09-4E10-9B59-8F396C345889}" type="slidenum">
              <a:rPr lang="en-GB" sz="907" spc="-1">
                <a:solidFill>
                  <a:srgbClr val="002060"/>
                </a:solidFill>
                <a:latin typeface="Cambria"/>
                <a:ea typeface="DejaVu Sans"/>
              </a:rPr>
              <a:pPr algn="r" defTabSz="829361" fontAlgn="base">
                <a:spcBef>
                  <a:spcPct val="0"/>
                </a:spcBef>
                <a:spcAft>
                  <a:spcPct val="0"/>
                </a:spcAft>
                <a:defRPr/>
              </a:pPr>
              <a:t>22</a:t>
            </a:fld>
            <a:endParaRPr lang="en-GB" sz="907" spc="-1">
              <a:solidFill>
                <a:prstClr val="black"/>
              </a:solidFill>
              <a:latin typeface="Arial"/>
            </a:endParaRPr>
          </a:p>
        </p:txBody>
      </p:sp>
      <p:pic>
        <p:nvPicPr>
          <p:cNvPr id="7174" name="Image 2" descr="Katsuwonus pelamis1Mare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96785" y="351324"/>
            <a:ext cx="1632789" cy="62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2"/>
          <p:cNvSpPr>
            <a:spLocks noChangeArrowheads="1"/>
          </p:cNvSpPr>
          <p:nvPr/>
        </p:nvSpPr>
        <p:spPr bwMode="auto">
          <a:xfrm>
            <a:off x="0" y="971899"/>
            <a:ext cx="12191999" cy="367161"/>
          </a:xfrm>
          <a:prstGeom prst="roundRect">
            <a:avLst>
              <a:gd name="adj" fmla="val 366"/>
            </a:avLst>
          </a:prstGeom>
          <a:solidFill>
            <a:schemeClr val="tx2">
              <a:lumMod val="75000"/>
            </a:schemeClr>
          </a:solidFill>
          <a:ln>
            <a:noFill/>
            <a:headEnd/>
            <a:tailEnd/>
          </a:ln>
          <a:effectLst/>
        </p:spPr>
        <p:style>
          <a:lnRef idx="3">
            <a:schemeClr val="lt1"/>
          </a:lnRef>
          <a:fillRef idx="1">
            <a:schemeClr val="accent5"/>
          </a:fillRef>
          <a:effectRef idx="1">
            <a:schemeClr val="accent5"/>
          </a:effectRef>
          <a:fontRef idx="minor">
            <a:schemeClr val="lt1"/>
          </a:fontRef>
        </p:style>
        <p:txBody>
          <a:bodyPr lIns="81629" tIns="55181" rIns="81629" bIns="40815" anchor="ctr"/>
          <a:lstStyle/>
          <a:p>
            <a:pPr algn="ctr" defTabSz="829361">
              <a:defRPr/>
            </a:pPr>
            <a:r>
              <a:rPr lang="fr-FR" sz="2721" b="1" dirty="0">
                <a:solidFill>
                  <a:srgbClr val="FFFF00"/>
                </a:solidFill>
                <a:latin typeface="Aparajita" panose="020B0604020202020204" pitchFamily="34" charset="0"/>
                <a:cs typeface="Aparajita" panose="020B0604020202020204" pitchFamily="34" charset="0"/>
              </a:rPr>
              <a:t>Spatial distribution of SKJ for the PS </a:t>
            </a:r>
            <a:r>
              <a:rPr lang="fr-FR" sz="2721" b="1" dirty="0" err="1">
                <a:solidFill>
                  <a:srgbClr val="FFFF00"/>
                </a:solidFill>
                <a:latin typeface="Aparajita" panose="020B0604020202020204" pitchFamily="34" charset="0"/>
                <a:cs typeface="Aparajita" panose="020B0604020202020204" pitchFamily="34" charset="0"/>
              </a:rPr>
              <a:t>fisheries</a:t>
            </a:r>
            <a:endParaRPr lang="fr-FR" sz="2721" b="1" dirty="0">
              <a:solidFill>
                <a:srgbClr val="FFFF00"/>
              </a:solidFill>
              <a:latin typeface="Aparajita" panose="020B0604020202020204" pitchFamily="34" charset="0"/>
              <a:cs typeface="Aparajita" panose="020B0604020202020204" pitchFamily="34" charset="0"/>
            </a:endParaRPr>
          </a:p>
        </p:txBody>
      </p:sp>
      <p:sp>
        <p:nvSpPr>
          <p:cNvPr id="8" name="AutoShape 2"/>
          <p:cNvSpPr>
            <a:spLocks noChangeArrowheads="1"/>
          </p:cNvSpPr>
          <p:nvPr/>
        </p:nvSpPr>
        <p:spPr bwMode="auto">
          <a:xfrm>
            <a:off x="0" y="-5759"/>
            <a:ext cx="12192000" cy="430515"/>
          </a:xfrm>
          <a:prstGeom prst="roundRect">
            <a:avLst>
              <a:gd name="adj" fmla="val 366"/>
            </a:avLst>
          </a:prstGeom>
          <a:solidFill>
            <a:schemeClr val="tx2">
              <a:lumMod val="40000"/>
              <a:lumOff val="60000"/>
            </a:schemeClr>
          </a:solidFill>
          <a:ln>
            <a:noFill/>
            <a:headEnd/>
            <a:tailEnd/>
          </a:ln>
          <a:effectLst/>
        </p:spPr>
        <p:style>
          <a:lnRef idx="3">
            <a:schemeClr val="lt1"/>
          </a:lnRef>
          <a:fillRef idx="1">
            <a:schemeClr val="accent5"/>
          </a:fillRef>
          <a:effectRef idx="1">
            <a:schemeClr val="accent5"/>
          </a:effectRef>
          <a:fontRef idx="minor">
            <a:schemeClr val="lt1"/>
          </a:fontRef>
        </p:style>
        <p:txBody>
          <a:bodyPr lIns="81629" tIns="55181" rIns="81629" bIns="40815" anchor="ctr"/>
          <a:lstStyle/>
          <a:p>
            <a:pPr algn="ctr" defTabSz="829361">
              <a:defRPr/>
            </a:pPr>
            <a:r>
              <a:rPr lang="fr-FR" sz="2721" b="1" dirty="0" err="1">
                <a:solidFill>
                  <a:prstClr val="white"/>
                </a:solidFill>
                <a:latin typeface="Aparajita" panose="020B0604020202020204" pitchFamily="34" charset="0"/>
                <a:cs typeface="Aparajita" panose="020B0604020202020204" pitchFamily="34" charset="0"/>
              </a:rPr>
              <a:t>Fisheries</a:t>
            </a:r>
            <a:r>
              <a:rPr lang="fr-FR" sz="2721" b="1" dirty="0">
                <a:solidFill>
                  <a:prstClr val="white"/>
                </a:solidFill>
                <a:latin typeface="Aparajita" panose="020B0604020202020204" pitchFamily="34" charset="0"/>
                <a:cs typeface="Aparajita" panose="020B0604020202020204" pitchFamily="34" charset="0"/>
              </a:rPr>
              <a:t> </a:t>
            </a:r>
            <a:r>
              <a:rPr lang="fr-FR" sz="2721" b="1" dirty="0" err="1">
                <a:solidFill>
                  <a:prstClr val="white"/>
                </a:solidFill>
                <a:latin typeface="Aparajita" panose="020B0604020202020204" pitchFamily="34" charset="0"/>
                <a:cs typeface="Aparajita" panose="020B0604020202020204" pitchFamily="34" charset="0"/>
              </a:rPr>
              <a:t>indicators</a:t>
            </a:r>
            <a:endParaRPr lang="fr-FR" sz="2721" b="1" dirty="0">
              <a:solidFill>
                <a:prstClr val="white"/>
              </a:solidFill>
              <a:latin typeface="Aparajita" panose="020B0604020202020204" pitchFamily="34" charset="0"/>
              <a:cs typeface="Aparajita" panose="020B0604020202020204" pitchFamily="34" charset="0"/>
            </a:endParaRPr>
          </a:p>
        </p:txBody>
      </p:sp>
      <p:sp>
        <p:nvSpPr>
          <p:cNvPr id="7179" name="ZoneTexte 29"/>
          <p:cNvSpPr txBox="1">
            <a:spLocks noChangeArrowheads="1"/>
          </p:cNvSpPr>
          <p:nvPr/>
        </p:nvSpPr>
        <p:spPr bwMode="auto">
          <a:xfrm>
            <a:off x="8548064" y="5688844"/>
            <a:ext cx="1747976"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500">
                <a:solidFill>
                  <a:schemeClr val="tx1"/>
                </a:solidFill>
                <a:latin typeface="Calibri" pitchFamily="34" charset="0"/>
              </a:defRPr>
            </a:lvl1pPr>
            <a:lvl2pPr marL="742950" indent="-285750" eaLnBrk="0" hangingPunct="0">
              <a:spcBef>
                <a:spcPct val="20000"/>
              </a:spcBef>
              <a:buFont typeface="Arial" pitchFamily="34" charset="0"/>
              <a:buChar char="–"/>
              <a:defRPr sz="3000">
                <a:solidFill>
                  <a:schemeClr val="tx1"/>
                </a:solidFill>
                <a:latin typeface="Calibri" pitchFamily="34" charset="0"/>
              </a:defRPr>
            </a:lvl2pPr>
            <a:lvl3pPr marL="1143000" indent="-228600" eaLnBrk="0" hangingPunct="0">
              <a:spcBef>
                <a:spcPct val="20000"/>
              </a:spcBef>
              <a:buFont typeface="Arial" pitchFamily="34" charset="0"/>
              <a:buChar char="•"/>
              <a:defRPr sz="2600">
                <a:solidFill>
                  <a:schemeClr val="tx1"/>
                </a:solidFill>
                <a:latin typeface="Calibri" pitchFamily="34" charset="0"/>
              </a:defRPr>
            </a:lvl3pPr>
            <a:lvl4pPr marL="1600200" indent="-228600" eaLnBrk="0" hangingPunct="0">
              <a:spcBef>
                <a:spcPct val="20000"/>
              </a:spcBef>
              <a:buFont typeface="Arial" pitchFamily="34" charset="0"/>
              <a:buChar char="–"/>
              <a:defRPr sz="2200">
                <a:solidFill>
                  <a:schemeClr val="tx1"/>
                </a:solidFill>
                <a:latin typeface="Calibri" pitchFamily="34" charset="0"/>
              </a:defRPr>
            </a:lvl4pPr>
            <a:lvl5pPr marL="2057400" indent="-228600" eaLnBrk="0" hangingPunct="0">
              <a:spcBef>
                <a:spcPct val="20000"/>
              </a:spcBef>
              <a:buFont typeface="Arial" pitchFamily="34" charset="0"/>
              <a:buChar char="»"/>
              <a:defRPr sz="22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2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2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2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200">
                <a:solidFill>
                  <a:schemeClr val="tx1"/>
                </a:solidFill>
                <a:latin typeface="Calibri" pitchFamily="34" charset="0"/>
              </a:defRPr>
            </a:lvl9pPr>
          </a:lstStyle>
          <a:p>
            <a:pPr algn="ctr" defTabSz="829361" eaLnBrk="1" fontAlgn="base" hangingPunct="1">
              <a:spcBef>
                <a:spcPct val="0"/>
              </a:spcBef>
              <a:spcAft>
                <a:spcPct val="0"/>
              </a:spcAft>
              <a:buNone/>
            </a:pPr>
            <a:r>
              <a:rPr lang="fr-FR" altLang="fr-FR" sz="2177" b="1" dirty="0">
                <a:solidFill>
                  <a:prstClr val="black"/>
                </a:solidFill>
                <a:latin typeface="Aparajita" pitchFamily="34" charset="0"/>
                <a:ea typeface="Aparajita" pitchFamily="34" charset="0"/>
                <a:cs typeface="Aparajita" pitchFamily="34" charset="0"/>
              </a:rPr>
              <a:t>(2000-2018)</a:t>
            </a:r>
          </a:p>
        </p:txBody>
      </p:sp>
      <p:pic>
        <p:nvPicPr>
          <p:cNvPr id="2" name="Picture 1">
            <a:extLst>
              <a:ext uri="{FF2B5EF4-FFF2-40B4-BE49-F238E27FC236}">
                <a16:creationId xmlns:a16="http://schemas.microsoft.com/office/drawing/2014/main" id="{DA0265BA-B6E1-126C-E5E7-5C0A7DFBA08C}"/>
              </a:ext>
            </a:extLst>
          </p:cNvPr>
          <p:cNvPicPr>
            <a:picLocks noChangeAspect="1"/>
          </p:cNvPicPr>
          <p:nvPr/>
        </p:nvPicPr>
        <p:blipFill>
          <a:blip r:embed="rId5"/>
          <a:stretch>
            <a:fillRect/>
          </a:stretch>
        </p:blipFill>
        <p:spPr>
          <a:xfrm>
            <a:off x="4419600" y="1357445"/>
            <a:ext cx="6571330" cy="5500555"/>
          </a:xfrm>
          <a:prstGeom prst="rect">
            <a:avLst/>
          </a:prstGeom>
        </p:spPr>
      </p:pic>
      <p:sp>
        <p:nvSpPr>
          <p:cNvPr id="3" name="TextBox 2">
            <a:extLst>
              <a:ext uri="{FF2B5EF4-FFF2-40B4-BE49-F238E27FC236}">
                <a16:creationId xmlns:a16="http://schemas.microsoft.com/office/drawing/2014/main" id="{8E42AB96-1E20-7588-8BB6-406DC6D6EF63}"/>
              </a:ext>
            </a:extLst>
          </p:cNvPr>
          <p:cNvSpPr txBox="1"/>
          <p:nvPr/>
        </p:nvSpPr>
        <p:spPr>
          <a:xfrm>
            <a:off x="948267" y="2048933"/>
            <a:ext cx="3005666" cy="646331"/>
          </a:xfrm>
          <a:prstGeom prst="rect">
            <a:avLst/>
          </a:prstGeom>
          <a:noFill/>
        </p:spPr>
        <p:txBody>
          <a:bodyPr wrap="square" rtlCol="0">
            <a:spAutoFit/>
          </a:bodyPr>
          <a:lstStyle/>
          <a:p>
            <a:r>
              <a:rPr lang="en-CA" b="1" dirty="0"/>
              <a:t>Annual Purse Catches of SJK 2015-2020.</a:t>
            </a:r>
            <a:endParaRPr lang="en-US" b="1"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3504486"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Indices of Abundance</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80C94D-D001-4C21-9A85-07F9B5379D12}"/>
              </a:ext>
            </a:extLst>
          </p:cNvPr>
          <p:cNvSpPr txBox="1"/>
          <p:nvPr/>
        </p:nvSpPr>
        <p:spPr>
          <a:xfrm>
            <a:off x="751115" y="1545771"/>
            <a:ext cx="986449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prstClr val="black"/>
                </a:solidFill>
                <a:effectLst/>
                <a:uLnTx/>
                <a:uFillTx/>
                <a:latin typeface="Century Gothic" panose="020B0502020202020204"/>
                <a:ea typeface="+mn-ea"/>
                <a:cs typeface="+mn-cs"/>
              </a:rPr>
              <a:t>Skipjack Tuna – Indices of Abundance (West – East)</a:t>
            </a:r>
          </a:p>
        </p:txBody>
      </p:sp>
      <p:pic>
        <p:nvPicPr>
          <p:cNvPr id="3" name="Picture 2">
            <a:extLst>
              <a:ext uri="{FF2B5EF4-FFF2-40B4-BE49-F238E27FC236}">
                <a16:creationId xmlns:a16="http://schemas.microsoft.com/office/drawing/2014/main" id="{B76484EF-8D5C-EA3E-027F-C313587C903E}"/>
              </a:ext>
            </a:extLst>
          </p:cNvPr>
          <p:cNvPicPr>
            <a:picLocks noChangeAspect="1"/>
          </p:cNvPicPr>
          <p:nvPr/>
        </p:nvPicPr>
        <p:blipFill rotWithShape="1">
          <a:blip r:embed="rId3"/>
          <a:srcRect l="20714" t="30318" r="30535" b="12698"/>
          <a:stretch/>
        </p:blipFill>
        <p:spPr>
          <a:xfrm>
            <a:off x="5910944" y="2394855"/>
            <a:ext cx="6193972" cy="3907973"/>
          </a:xfrm>
          <a:prstGeom prst="rect">
            <a:avLst/>
          </a:prstGeom>
        </p:spPr>
      </p:pic>
      <p:pic>
        <p:nvPicPr>
          <p:cNvPr id="9" name="Picture 8">
            <a:extLst>
              <a:ext uri="{FF2B5EF4-FFF2-40B4-BE49-F238E27FC236}">
                <a16:creationId xmlns:a16="http://schemas.microsoft.com/office/drawing/2014/main" id="{5A2C8044-E2B8-2495-0F5E-B9CE1AD9FE06}"/>
              </a:ext>
            </a:extLst>
          </p:cNvPr>
          <p:cNvPicPr>
            <a:picLocks noChangeAspect="1"/>
          </p:cNvPicPr>
          <p:nvPr/>
        </p:nvPicPr>
        <p:blipFill rotWithShape="1">
          <a:blip r:embed="rId4"/>
          <a:srcRect l="21339" t="26032" r="30714" b="17619"/>
          <a:stretch/>
        </p:blipFill>
        <p:spPr>
          <a:xfrm>
            <a:off x="0" y="2438399"/>
            <a:ext cx="5747657" cy="3864430"/>
          </a:xfrm>
          <a:prstGeom prst="rect">
            <a:avLst/>
          </a:prstGeom>
        </p:spPr>
      </p:pic>
      <p:sp>
        <p:nvSpPr>
          <p:cNvPr id="2" name="TextBox 1">
            <a:extLst>
              <a:ext uri="{FF2B5EF4-FFF2-40B4-BE49-F238E27FC236}">
                <a16:creationId xmlns:a16="http://schemas.microsoft.com/office/drawing/2014/main" id="{CCF8C2EE-23C3-D9EF-9D2C-CE7214F9A6A5}"/>
              </a:ext>
            </a:extLst>
          </p:cNvPr>
          <p:cNvSpPr txBox="1"/>
          <p:nvPr/>
        </p:nvSpPr>
        <p:spPr>
          <a:xfrm>
            <a:off x="587022" y="2630311"/>
            <a:ext cx="1603022" cy="369332"/>
          </a:xfrm>
          <a:prstGeom prst="rect">
            <a:avLst/>
          </a:prstGeom>
          <a:noFill/>
        </p:spPr>
        <p:txBody>
          <a:bodyPr wrap="square" rtlCol="0">
            <a:spAutoFit/>
          </a:bodyPr>
          <a:lstStyle/>
          <a:p>
            <a:r>
              <a:rPr lang="en-CA" dirty="0"/>
              <a:t>West</a:t>
            </a:r>
            <a:endParaRPr lang="en-US" dirty="0"/>
          </a:p>
        </p:txBody>
      </p:sp>
      <p:sp>
        <p:nvSpPr>
          <p:cNvPr id="6" name="TextBox 5">
            <a:extLst>
              <a:ext uri="{FF2B5EF4-FFF2-40B4-BE49-F238E27FC236}">
                <a16:creationId xmlns:a16="http://schemas.microsoft.com/office/drawing/2014/main" id="{6E7634A5-6589-BEB3-DC9C-1DED04EC62D0}"/>
              </a:ext>
            </a:extLst>
          </p:cNvPr>
          <p:cNvSpPr txBox="1"/>
          <p:nvPr/>
        </p:nvSpPr>
        <p:spPr>
          <a:xfrm>
            <a:off x="6728178" y="2562578"/>
            <a:ext cx="1106311" cy="369332"/>
          </a:xfrm>
          <a:prstGeom prst="rect">
            <a:avLst/>
          </a:prstGeom>
          <a:noFill/>
        </p:spPr>
        <p:txBody>
          <a:bodyPr wrap="square" rtlCol="0">
            <a:spAutoFit/>
          </a:bodyPr>
          <a:lstStyle/>
          <a:p>
            <a:r>
              <a:rPr lang="en-CA" dirty="0"/>
              <a:t>East</a:t>
            </a:r>
            <a:endParaRPr lang="en-US" dirty="0"/>
          </a:p>
        </p:txBody>
      </p:sp>
    </p:spTree>
    <p:extLst>
      <p:ext uri="{BB962C8B-B14F-4D97-AF65-F5344CB8AC3E}">
        <p14:creationId xmlns:p14="http://schemas.microsoft.com/office/powerpoint/2010/main" val="2432786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2509020"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The Assessment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80C94D-D001-4C21-9A85-07F9B5379D12}"/>
              </a:ext>
            </a:extLst>
          </p:cNvPr>
          <p:cNvSpPr txBox="1"/>
          <p:nvPr/>
        </p:nvSpPr>
        <p:spPr>
          <a:xfrm>
            <a:off x="522515" y="1491342"/>
            <a:ext cx="986449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prstClr val="black"/>
                </a:solidFill>
                <a:effectLst/>
                <a:uLnTx/>
                <a:uFillTx/>
                <a:latin typeface="Century Gothic" panose="020B0502020202020204"/>
                <a:ea typeface="+mn-ea"/>
                <a:cs typeface="+mn-cs"/>
              </a:rPr>
              <a:t>2022- Skipjack Tuna – East and West assessment</a:t>
            </a:r>
          </a:p>
        </p:txBody>
      </p:sp>
      <p:sp>
        <p:nvSpPr>
          <p:cNvPr id="8" name="Content Placeholder 2">
            <a:extLst>
              <a:ext uri="{FF2B5EF4-FFF2-40B4-BE49-F238E27FC236}">
                <a16:creationId xmlns:a16="http://schemas.microsoft.com/office/drawing/2014/main" id="{BE97C41A-6080-41AC-9FC2-25DF77CD438B}"/>
              </a:ext>
            </a:extLst>
          </p:cNvPr>
          <p:cNvSpPr txBox="1">
            <a:spLocks/>
          </p:cNvSpPr>
          <p:nvPr/>
        </p:nvSpPr>
        <p:spPr>
          <a:xfrm>
            <a:off x="762000" y="2275115"/>
            <a:ext cx="11027229" cy="4103913"/>
          </a:xfrm>
          <a:prstGeom prst="rect">
            <a:avLst/>
          </a:prstGeom>
          <a:solidFill>
            <a:schemeClr val="bg1"/>
          </a:solidFill>
        </p:spPr>
        <p:txBody>
          <a:bodyPr>
            <a:normAutofit fontScale="3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0" indent="0">
              <a:buClr>
                <a:srgbClr val="A53010"/>
              </a:buClr>
              <a:buNone/>
            </a:pPr>
            <a:r>
              <a:rPr lang="en-US" sz="7200" u="sng" dirty="0"/>
              <a:t>Eastern Stock Assessment:</a:t>
            </a:r>
          </a:p>
          <a:p>
            <a:pPr marL="0" lvl="0" indent="0">
              <a:buClr>
                <a:srgbClr val="A53010"/>
              </a:buClr>
              <a:buNone/>
            </a:pPr>
            <a:r>
              <a:rPr lang="en-US" sz="7200" dirty="0"/>
              <a:t> The stock assessment was conducted applying production models (JABBA) and one integrated statistical assessment model (Stock Synthesis). The Group decided to combine the results of JABBA and Stock Synthesis, with equal weighting, to estimate stock status and develop management advice to capture all major uncertainties in the population dynamics.</a:t>
            </a:r>
          </a:p>
          <a:p>
            <a:pPr marL="0" lvl="0" indent="0">
              <a:buClr>
                <a:srgbClr val="A53010"/>
              </a:buClr>
              <a:buNone/>
            </a:pPr>
            <a:r>
              <a:rPr lang="en-US" sz="7200" u="sng" dirty="0"/>
              <a:t>West Stock Assessment: </a:t>
            </a:r>
          </a:p>
          <a:p>
            <a:pPr marL="0" lvl="0" indent="0">
              <a:buClr>
                <a:srgbClr val="A53010"/>
              </a:buClr>
              <a:buNone/>
            </a:pPr>
            <a:r>
              <a:rPr lang="en-US" sz="7200" dirty="0"/>
              <a:t>The stock assessment was conducted using a Bayesian state-space production model (JABBA) and an integrated statistical assessment model (Stock Synthesis), however, given that both models agreed, the final stock status and management advice is based on the combined results from the 9 distinct Stock Synthesis runs derived from the uncertainty grid proposed for the western skipjack stock. </a:t>
            </a: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16944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EEBB3F-C03E-8429-29D8-EB268780DBB4}"/>
              </a:ext>
            </a:extLst>
          </p:cNvPr>
          <p:cNvPicPr>
            <a:picLocks noChangeAspect="1"/>
          </p:cNvPicPr>
          <p:nvPr/>
        </p:nvPicPr>
        <p:blipFill rotWithShape="1">
          <a:blip r:embed="rId2"/>
          <a:srcRect l="10649" t="16461" r="14814" b="12758"/>
          <a:stretch/>
        </p:blipFill>
        <p:spPr>
          <a:xfrm>
            <a:off x="0" y="0"/>
            <a:ext cx="12161020" cy="6858000"/>
          </a:xfrm>
          <a:prstGeom prst="rect">
            <a:avLst/>
          </a:prstGeom>
        </p:spPr>
      </p:pic>
    </p:spTree>
    <p:extLst>
      <p:ext uri="{BB962C8B-B14F-4D97-AF65-F5344CB8AC3E}">
        <p14:creationId xmlns:p14="http://schemas.microsoft.com/office/powerpoint/2010/main" val="1437837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3905236"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Stock Assessment Results</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0FE7EAD4-4F50-9719-38B2-26FCCEB6EA04}"/>
              </a:ext>
            </a:extLst>
          </p:cNvPr>
          <p:cNvPicPr>
            <a:picLocks noChangeAspect="1"/>
          </p:cNvPicPr>
          <p:nvPr/>
        </p:nvPicPr>
        <p:blipFill rotWithShape="1">
          <a:blip r:embed="rId3"/>
          <a:srcRect l="19107" t="27142" r="30714" b="30318"/>
          <a:stretch/>
        </p:blipFill>
        <p:spPr>
          <a:xfrm>
            <a:off x="576943" y="1435790"/>
            <a:ext cx="11203183" cy="5342446"/>
          </a:xfrm>
          <a:prstGeom prst="rect">
            <a:avLst/>
          </a:prstGeom>
        </p:spPr>
      </p:pic>
    </p:spTree>
    <p:extLst>
      <p:ext uri="{BB962C8B-B14F-4D97-AF65-F5344CB8AC3E}">
        <p14:creationId xmlns:p14="http://schemas.microsoft.com/office/powerpoint/2010/main" val="1181403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 name="CustomShape 4"/>
          <p:cNvSpPr/>
          <p:nvPr/>
        </p:nvSpPr>
        <p:spPr>
          <a:xfrm>
            <a:off x="1436650" y="6669381"/>
            <a:ext cx="1144680" cy="18718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defTabSz="829361" fontAlgn="base">
              <a:spcBef>
                <a:spcPct val="0"/>
              </a:spcBef>
              <a:spcAft>
                <a:spcPct val="0"/>
              </a:spcAft>
              <a:defRPr/>
            </a:pPr>
            <a:fld id="{703CA3FD-E78D-49FB-951E-64A880A01E5C}" type="datetime">
              <a:rPr lang="en-GB" sz="907" spc="-1">
                <a:solidFill>
                  <a:srgbClr val="002060"/>
                </a:solidFill>
                <a:latin typeface="Cambria"/>
                <a:ea typeface="DejaVu Sans"/>
              </a:rPr>
              <a:pPr defTabSz="829361" fontAlgn="base">
                <a:spcBef>
                  <a:spcPct val="0"/>
                </a:spcBef>
                <a:spcAft>
                  <a:spcPct val="0"/>
                </a:spcAft>
                <a:defRPr/>
              </a:pPr>
              <a:t>2022-11-16</a:t>
            </a:fld>
            <a:endParaRPr lang="en-GB" sz="907" spc="-1" dirty="0">
              <a:solidFill>
                <a:prstClr val="black"/>
              </a:solidFill>
              <a:latin typeface="Arial"/>
            </a:endParaRPr>
          </a:p>
        </p:txBody>
      </p:sp>
      <p:sp>
        <p:nvSpPr>
          <p:cNvPr id="108" name="CustomShape 5"/>
          <p:cNvSpPr/>
          <p:nvPr/>
        </p:nvSpPr>
        <p:spPr>
          <a:xfrm>
            <a:off x="10296040" y="6669380"/>
            <a:ext cx="406037" cy="188621"/>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defTabSz="829361" fontAlgn="base">
              <a:spcBef>
                <a:spcPct val="0"/>
              </a:spcBef>
              <a:spcAft>
                <a:spcPct val="0"/>
              </a:spcAft>
              <a:defRPr/>
            </a:pPr>
            <a:fld id="{10AEF582-CD9E-44BA-AB3F-E410100B291F}" type="slidenum">
              <a:rPr lang="en-GB" sz="907" spc="-1">
                <a:solidFill>
                  <a:srgbClr val="002060"/>
                </a:solidFill>
                <a:latin typeface="Cambria"/>
                <a:ea typeface="DejaVu Sans"/>
              </a:rPr>
              <a:pPr algn="r" defTabSz="829361" fontAlgn="base">
                <a:spcBef>
                  <a:spcPct val="0"/>
                </a:spcBef>
                <a:spcAft>
                  <a:spcPct val="0"/>
                </a:spcAft>
                <a:defRPr/>
              </a:pPr>
              <a:t>27</a:t>
            </a:fld>
            <a:endParaRPr lang="en-GB" sz="907" spc="-1">
              <a:solidFill>
                <a:prstClr val="black"/>
              </a:solidFill>
              <a:latin typeface="Arial"/>
            </a:endParaRPr>
          </a:p>
        </p:txBody>
      </p:sp>
      <p:sp>
        <p:nvSpPr>
          <p:cNvPr id="9" name="AutoShape 2"/>
          <p:cNvSpPr>
            <a:spLocks noChangeArrowheads="1"/>
          </p:cNvSpPr>
          <p:nvPr/>
        </p:nvSpPr>
        <p:spPr bwMode="auto">
          <a:xfrm>
            <a:off x="1" y="1029049"/>
            <a:ext cx="12192000" cy="356839"/>
          </a:xfrm>
          <a:prstGeom prst="roundRect">
            <a:avLst>
              <a:gd name="adj" fmla="val 366"/>
            </a:avLst>
          </a:prstGeom>
          <a:solidFill>
            <a:schemeClr val="tx2">
              <a:lumMod val="75000"/>
            </a:schemeClr>
          </a:solidFill>
          <a:ln>
            <a:noFill/>
            <a:headEnd/>
            <a:tailEnd/>
          </a:ln>
          <a:effectLst/>
        </p:spPr>
        <p:style>
          <a:lnRef idx="3">
            <a:schemeClr val="lt1"/>
          </a:lnRef>
          <a:fillRef idx="1">
            <a:schemeClr val="accent5"/>
          </a:fillRef>
          <a:effectRef idx="1">
            <a:schemeClr val="accent5"/>
          </a:effectRef>
          <a:fontRef idx="minor">
            <a:schemeClr val="lt1"/>
          </a:fontRef>
        </p:style>
        <p:txBody>
          <a:bodyPr lIns="81629" tIns="55181" rIns="81629" bIns="40815" anchor="ctr"/>
          <a:lstStyle/>
          <a:p>
            <a:pPr algn="ctr" defTabSz="829361">
              <a:defRPr/>
            </a:pPr>
            <a:r>
              <a:rPr lang="fr-FR" sz="2721" b="1" dirty="0">
                <a:solidFill>
                  <a:srgbClr val="FFFF00"/>
                </a:solidFill>
                <a:latin typeface="Aparajita" panose="020B0604020202020204" pitchFamily="34" charset="0"/>
                <a:cs typeface="Aparajita" panose="020B0604020202020204" pitchFamily="34" charset="0"/>
              </a:rPr>
              <a:t>Kobe Phase Plots as of 2020</a:t>
            </a:r>
          </a:p>
        </p:txBody>
      </p:sp>
      <p:sp>
        <p:nvSpPr>
          <p:cNvPr id="8" name="AutoShape 2"/>
          <p:cNvSpPr>
            <a:spLocks noChangeArrowheads="1"/>
          </p:cNvSpPr>
          <p:nvPr/>
        </p:nvSpPr>
        <p:spPr bwMode="auto">
          <a:xfrm>
            <a:off x="0" y="-5759"/>
            <a:ext cx="12192000" cy="362947"/>
          </a:xfrm>
          <a:prstGeom prst="roundRect">
            <a:avLst>
              <a:gd name="adj" fmla="val 366"/>
            </a:avLst>
          </a:prstGeom>
          <a:solidFill>
            <a:schemeClr val="tx2">
              <a:lumMod val="40000"/>
              <a:lumOff val="60000"/>
            </a:schemeClr>
          </a:solidFill>
          <a:ln>
            <a:noFill/>
            <a:headEnd/>
            <a:tailEnd/>
          </a:ln>
          <a:effectLst/>
        </p:spPr>
        <p:style>
          <a:lnRef idx="3">
            <a:schemeClr val="lt1"/>
          </a:lnRef>
          <a:fillRef idx="1">
            <a:schemeClr val="accent5"/>
          </a:fillRef>
          <a:effectRef idx="1">
            <a:schemeClr val="accent5"/>
          </a:effectRef>
          <a:fontRef idx="minor">
            <a:schemeClr val="lt1"/>
          </a:fontRef>
        </p:style>
        <p:txBody>
          <a:bodyPr lIns="81629" tIns="55181" rIns="81629" bIns="40815" anchor="ctr"/>
          <a:lstStyle/>
          <a:p>
            <a:pPr algn="ctr" defTabSz="829361">
              <a:defRPr/>
            </a:pPr>
            <a:r>
              <a:rPr lang="fr-FR" sz="2721" b="1" dirty="0">
                <a:solidFill>
                  <a:prstClr val="white"/>
                </a:solidFill>
                <a:latin typeface="Aparajita" panose="020B0604020202020204" pitchFamily="34" charset="0"/>
                <a:cs typeface="Aparajita" panose="020B0604020202020204" pitchFamily="34" charset="0"/>
              </a:rPr>
              <a:t>STATE OF THE STOCKS</a:t>
            </a:r>
          </a:p>
        </p:txBody>
      </p:sp>
      <p:sp>
        <p:nvSpPr>
          <p:cNvPr id="2" name="TextBox 1">
            <a:extLst>
              <a:ext uri="{FF2B5EF4-FFF2-40B4-BE49-F238E27FC236}">
                <a16:creationId xmlns:a16="http://schemas.microsoft.com/office/drawing/2014/main" id="{B68A69FC-0F74-4472-98E5-395ABE6EE34C}"/>
              </a:ext>
            </a:extLst>
          </p:cNvPr>
          <p:cNvSpPr txBox="1"/>
          <p:nvPr/>
        </p:nvSpPr>
        <p:spPr>
          <a:xfrm>
            <a:off x="1352550" y="1562100"/>
            <a:ext cx="3267075" cy="400110"/>
          </a:xfrm>
          <a:prstGeom prst="rect">
            <a:avLst/>
          </a:prstGeom>
          <a:noFill/>
        </p:spPr>
        <p:txBody>
          <a:bodyPr wrap="square" rtlCol="0">
            <a:spAutoFit/>
          </a:bodyPr>
          <a:lstStyle/>
          <a:p>
            <a:r>
              <a:rPr lang="en-CA" sz="2000" b="1" dirty="0"/>
              <a:t>Western Skipjack</a:t>
            </a:r>
          </a:p>
        </p:txBody>
      </p:sp>
      <p:pic>
        <p:nvPicPr>
          <p:cNvPr id="9219"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b="24002"/>
          <a:stretch>
            <a:fillRect/>
          </a:stretch>
        </p:blipFill>
        <p:spPr bwMode="auto">
          <a:xfrm>
            <a:off x="0" y="0"/>
            <a:ext cx="12192000" cy="109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Image 2" descr="Katsuwonus pelamis1Mare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85175" y="0"/>
            <a:ext cx="2706602"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FFEDA11-4ECB-4DB3-B5BE-77B3B29F463F}"/>
              </a:ext>
            </a:extLst>
          </p:cNvPr>
          <p:cNvSpPr txBox="1"/>
          <p:nvPr/>
        </p:nvSpPr>
        <p:spPr>
          <a:xfrm>
            <a:off x="6026557" y="1619344"/>
            <a:ext cx="3367815" cy="400110"/>
          </a:xfrm>
          <a:prstGeom prst="rect">
            <a:avLst/>
          </a:prstGeom>
          <a:noFill/>
        </p:spPr>
        <p:txBody>
          <a:bodyPr wrap="square" rtlCol="0">
            <a:spAutoFit/>
          </a:bodyPr>
          <a:lstStyle/>
          <a:p>
            <a:r>
              <a:rPr lang="en-CA" sz="2000" b="1" dirty="0"/>
              <a:t>Eastern Skipjack</a:t>
            </a:r>
            <a:r>
              <a:rPr lang="en-CA" dirty="0"/>
              <a:t>. </a:t>
            </a:r>
            <a:endParaRPr lang="en-US" dirty="0"/>
          </a:p>
        </p:txBody>
      </p:sp>
      <p:pic>
        <p:nvPicPr>
          <p:cNvPr id="5" name="Picture 4">
            <a:extLst>
              <a:ext uri="{FF2B5EF4-FFF2-40B4-BE49-F238E27FC236}">
                <a16:creationId xmlns:a16="http://schemas.microsoft.com/office/drawing/2014/main" id="{4316C83B-9080-19F4-AC47-DE3DAF3A119B}"/>
              </a:ext>
            </a:extLst>
          </p:cNvPr>
          <p:cNvPicPr>
            <a:picLocks noChangeAspect="1"/>
          </p:cNvPicPr>
          <p:nvPr/>
        </p:nvPicPr>
        <p:blipFill rotWithShape="1">
          <a:blip r:embed="rId5"/>
          <a:srcRect l="27321" t="20952" r="36339" b="19524"/>
          <a:stretch/>
        </p:blipFill>
        <p:spPr>
          <a:xfrm>
            <a:off x="370113" y="2013857"/>
            <a:ext cx="4942115" cy="4082143"/>
          </a:xfrm>
          <a:prstGeom prst="rect">
            <a:avLst/>
          </a:prstGeom>
        </p:spPr>
      </p:pic>
      <p:pic>
        <p:nvPicPr>
          <p:cNvPr id="7" name="Picture 6">
            <a:extLst>
              <a:ext uri="{FF2B5EF4-FFF2-40B4-BE49-F238E27FC236}">
                <a16:creationId xmlns:a16="http://schemas.microsoft.com/office/drawing/2014/main" id="{CE792C14-2C1E-4268-BEB2-196064C437AB}"/>
              </a:ext>
            </a:extLst>
          </p:cNvPr>
          <p:cNvPicPr>
            <a:picLocks noChangeAspect="1"/>
          </p:cNvPicPr>
          <p:nvPr/>
        </p:nvPicPr>
        <p:blipFill rotWithShape="1">
          <a:blip r:embed="rId6"/>
          <a:srcRect l="24643" t="26349" r="34464" b="16984"/>
          <a:stretch/>
        </p:blipFill>
        <p:spPr>
          <a:xfrm>
            <a:off x="6074229" y="2090056"/>
            <a:ext cx="4985658" cy="3886201"/>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stomShape 4"/>
          <p:cNvSpPr/>
          <p:nvPr/>
        </p:nvSpPr>
        <p:spPr>
          <a:xfrm>
            <a:off x="1436650" y="6669381"/>
            <a:ext cx="1144680" cy="18718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defTabSz="829361" fontAlgn="base">
              <a:spcBef>
                <a:spcPct val="0"/>
              </a:spcBef>
              <a:spcAft>
                <a:spcPct val="0"/>
              </a:spcAft>
              <a:defRPr/>
            </a:pPr>
            <a:fld id="{703CA3FD-E78D-49FB-951E-64A880A01E5C}" type="datetime">
              <a:rPr lang="en-GB" sz="907" spc="-1">
                <a:solidFill>
                  <a:srgbClr val="002060"/>
                </a:solidFill>
                <a:latin typeface="Cambria"/>
                <a:ea typeface="DejaVu Sans"/>
              </a:rPr>
              <a:pPr defTabSz="829361" fontAlgn="base">
                <a:spcBef>
                  <a:spcPct val="0"/>
                </a:spcBef>
                <a:spcAft>
                  <a:spcPct val="0"/>
                </a:spcAft>
                <a:defRPr/>
              </a:pPr>
              <a:t>2022-11-16</a:t>
            </a:fld>
            <a:endParaRPr lang="en-GB" sz="907" spc="-1" dirty="0">
              <a:solidFill>
                <a:prstClr val="black"/>
              </a:solidFill>
              <a:latin typeface="Arial"/>
            </a:endParaRPr>
          </a:p>
        </p:txBody>
      </p:sp>
      <p:sp>
        <p:nvSpPr>
          <p:cNvPr id="108" name="CustomShape 5"/>
          <p:cNvSpPr/>
          <p:nvPr/>
        </p:nvSpPr>
        <p:spPr>
          <a:xfrm>
            <a:off x="10296040" y="6669380"/>
            <a:ext cx="406037" cy="188621"/>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defTabSz="829361" fontAlgn="base">
              <a:spcBef>
                <a:spcPct val="0"/>
              </a:spcBef>
              <a:spcAft>
                <a:spcPct val="0"/>
              </a:spcAft>
              <a:defRPr/>
            </a:pPr>
            <a:fld id="{10AEF582-CD9E-44BA-AB3F-E410100B291F}" type="slidenum">
              <a:rPr lang="en-GB" sz="907" spc="-1">
                <a:solidFill>
                  <a:srgbClr val="002060"/>
                </a:solidFill>
                <a:latin typeface="Cambria"/>
                <a:ea typeface="DejaVu Sans"/>
              </a:rPr>
              <a:pPr algn="r" defTabSz="829361" fontAlgn="base">
                <a:spcBef>
                  <a:spcPct val="0"/>
                </a:spcBef>
                <a:spcAft>
                  <a:spcPct val="0"/>
                </a:spcAft>
                <a:defRPr/>
              </a:pPr>
              <a:t>28</a:t>
            </a:fld>
            <a:endParaRPr lang="en-GB" sz="907" spc="-1">
              <a:solidFill>
                <a:prstClr val="black"/>
              </a:solidFill>
              <a:latin typeface="Arial"/>
            </a:endParaRPr>
          </a:p>
        </p:txBody>
      </p:sp>
      <p:sp>
        <p:nvSpPr>
          <p:cNvPr id="9" name="AutoShape 2"/>
          <p:cNvSpPr>
            <a:spLocks noChangeArrowheads="1"/>
          </p:cNvSpPr>
          <p:nvPr/>
        </p:nvSpPr>
        <p:spPr bwMode="auto">
          <a:xfrm>
            <a:off x="1" y="1029049"/>
            <a:ext cx="12192000" cy="356839"/>
          </a:xfrm>
          <a:prstGeom prst="roundRect">
            <a:avLst>
              <a:gd name="adj" fmla="val 366"/>
            </a:avLst>
          </a:prstGeom>
          <a:solidFill>
            <a:schemeClr val="tx2">
              <a:lumMod val="75000"/>
            </a:schemeClr>
          </a:solidFill>
          <a:ln>
            <a:noFill/>
            <a:headEnd/>
            <a:tailEnd/>
          </a:ln>
          <a:effectLst/>
        </p:spPr>
        <p:style>
          <a:lnRef idx="3">
            <a:schemeClr val="lt1"/>
          </a:lnRef>
          <a:fillRef idx="1">
            <a:schemeClr val="accent5"/>
          </a:fillRef>
          <a:effectRef idx="1">
            <a:schemeClr val="accent5"/>
          </a:effectRef>
          <a:fontRef idx="minor">
            <a:schemeClr val="lt1"/>
          </a:fontRef>
        </p:style>
        <p:txBody>
          <a:bodyPr lIns="81629" tIns="55181" rIns="81629" bIns="40815" anchor="ctr"/>
          <a:lstStyle/>
          <a:p>
            <a:pPr algn="ctr" defTabSz="829361">
              <a:defRPr/>
            </a:pPr>
            <a:r>
              <a:rPr lang="fr-FR" sz="2721" b="1" dirty="0">
                <a:solidFill>
                  <a:srgbClr val="FFFF00"/>
                </a:solidFill>
                <a:latin typeface="Aparajita" panose="020B0604020202020204" pitchFamily="34" charset="0"/>
                <a:cs typeface="Aparajita" panose="020B0604020202020204" pitchFamily="34" charset="0"/>
              </a:rPr>
              <a:t>TAC </a:t>
            </a:r>
            <a:r>
              <a:rPr lang="fr-FR" sz="2721" b="1" dirty="0" err="1">
                <a:solidFill>
                  <a:srgbClr val="FFFF00"/>
                </a:solidFill>
                <a:latin typeface="Aparajita" panose="020B0604020202020204" pitchFamily="34" charset="0"/>
                <a:cs typeface="Aparajita" panose="020B0604020202020204" pitchFamily="34" charset="0"/>
              </a:rPr>
              <a:t>Probability</a:t>
            </a:r>
            <a:r>
              <a:rPr lang="fr-FR" sz="2721" b="1" dirty="0">
                <a:solidFill>
                  <a:srgbClr val="FFFF00"/>
                </a:solidFill>
                <a:latin typeface="Aparajita" panose="020B0604020202020204" pitchFamily="34" charset="0"/>
                <a:cs typeface="Aparajita" panose="020B0604020202020204" pitchFamily="34" charset="0"/>
              </a:rPr>
              <a:t> </a:t>
            </a:r>
            <a:r>
              <a:rPr lang="fr-FR" sz="2721" b="1" dirty="0" err="1">
                <a:solidFill>
                  <a:srgbClr val="FFFF00"/>
                </a:solidFill>
                <a:latin typeface="Aparajita" panose="020B0604020202020204" pitchFamily="34" charset="0"/>
                <a:cs typeface="Aparajita" panose="020B0604020202020204" pitchFamily="34" charset="0"/>
              </a:rPr>
              <a:t>combined</a:t>
            </a:r>
            <a:r>
              <a:rPr lang="fr-FR" sz="2721" b="1" dirty="0">
                <a:solidFill>
                  <a:srgbClr val="FFFF00"/>
                </a:solidFill>
                <a:latin typeface="Aparajita" panose="020B0604020202020204" pitchFamily="34" charset="0"/>
                <a:cs typeface="Aparajita" panose="020B0604020202020204" pitchFamily="34" charset="0"/>
              </a:rPr>
              <a:t> F&lt;</a:t>
            </a:r>
            <a:r>
              <a:rPr lang="fr-FR" sz="2721" b="1" dirty="0" err="1">
                <a:solidFill>
                  <a:srgbClr val="FFFF00"/>
                </a:solidFill>
                <a:latin typeface="Aparajita" panose="020B0604020202020204" pitchFamily="34" charset="0"/>
                <a:cs typeface="Aparajita" panose="020B0604020202020204" pitchFamily="34" charset="0"/>
              </a:rPr>
              <a:t>Fmsy</a:t>
            </a:r>
            <a:r>
              <a:rPr lang="fr-FR" sz="2721" b="1" dirty="0">
                <a:solidFill>
                  <a:srgbClr val="FFFF00"/>
                </a:solidFill>
                <a:latin typeface="Aparajita" panose="020B0604020202020204" pitchFamily="34" charset="0"/>
                <a:cs typeface="Aparajita" panose="020B0604020202020204" pitchFamily="34" charset="0"/>
              </a:rPr>
              <a:t> and B&gt;</a:t>
            </a:r>
            <a:r>
              <a:rPr lang="fr-FR" sz="2721" b="1" dirty="0" err="1">
                <a:solidFill>
                  <a:srgbClr val="FFFF00"/>
                </a:solidFill>
                <a:latin typeface="Aparajita" panose="020B0604020202020204" pitchFamily="34" charset="0"/>
                <a:cs typeface="Aparajita" panose="020B0604020202020204" pitchFamily="34" charset="0"/>
              </a:rPr>
              <a:t>Bmsy</a:t>
            </a:r>
            <a:endParaRPr lang="fr-FR" sz="2721" b="1" dirty="0">
              <a:solidFill>
                <a:srgbClr val="FFFF00"/>
              </a:solidFill>
              <a:latin typeface="Aparajita" panose="020B0604020202020204" pitchFamily="34" charset="0"/>
              <a:cs typeface="Aparajita" panose="020B0604020202020204" pitchFamily="34" charset="0"/>
            </a:endParaRPr>
          </a:p>
        </p:txBody>
      </p:sp>
      <p:sp>
        <p:nvSpPr>
          <p:cNvPr id="8" name="AutoShape 2"/>
          <p:cNvSpPr>
            <a:spLocks noChangeArrowheads="1"/>
          </p:cNvSpPr>
          <p:nvPr/>
        </p:nvSpPr>
        <p:spPr bwMode="auto">
          <a:xfrm>
            <a:off x="0" y="-5759"/>
            <a:ext cx="12192000" cy="362947"/>
          </a:xfrm>
          <a:prstGeom prst="roundRect">
            <a:avLst>
              <a:gd name="adj" fmla="val 366"/>
            </a:avLst>
          </a:prstGeom>
          <a:solidFill>
            <a:schemeClr val="tx2">
              <a:lumMod val="40000"/>
              <a:lumOff val="60000"/>
            </a:schemeClr>
          </a:solidFill>
          <a:ln>
            <a:noFill/>
            <a:headEnd/>
            <a:tailEnd/>
          </a:ln>
          <a:effectLst/>
        </p:spPr>
        <p:style>
          <a:lnRef idx="3">
            <a:schemeClr val="lt1"/>
          </a:lnRef>
          <a:fillRef idx="1">
            <a:schemeClr val="accent5"/>
          </a:fillRef>
          <a:effectRef idx="1">
            <a:schemeClr val="accent5"/>
          </a:effectRef>
          <a:fontRef idx="minor">
            <a:schemeClr val="lt1"/>
          </a:fontRef>
        </p:style>
        <p:txBody>
          <a:bodyPr lIns="81629" tIns="55181" rIns="81629" bIns="40815" anchor="ctr"/>
          <a:lstStyle/>
          <a:p>
            <a:pPr algn="ctr" defTabSz="829361">
              <a:defRPr/>
            </a:pPr>
            <a:r>
              <a:rPr lang="fr-FR" sz="2721" b="1" dirty="0">
                <a:solidFill>
                  <a:prstClr val="white"/>
                </a:solidFill>
                <a:latin typeface="Aparajita" panose="020B0604020202020204" pitchFamily="34" charset="0"/>
                <a:cs typeface="Aparajita" panose="020B0604020202020204" pitchFamily="34" charset="0"/>
              </a:rPr>
              <a:t>STATE OF THE STOCKS</a:t>
            </a:r>
          </a:p>
        </p:txBody>
      </p:sp>
      <p:sp>
        <p:nvSpPr>
          <p:cNvPr id="2" name="TextBox 1">
            <a:extLst>
              <a:ext uri="{FF2B5EF4-FFF2-40B4-BE49-F238E27FC236}">
                <a16:creationId xmlns:a16="http://schemas.microsoft.com/office/drawing/2014/main" id="{B68A69FC-0F74-4472-98E5-395ABE6EE34C}"/>
              </a:ext>
            </a:extLst>
          </p:cNvPr>
          <p:cNvSpPr txBox="1"/>
          <p:nvPr/>
        </p:nvSpPr>
        <p:spPr>
          <a:xfrm>
            <a:off x="1352550" y="1562100"/>
            <a:ext cx="3267075" cy="400110"/>
          </a:xfrm>
          <a:prstGeom prst="rect">
            <a:avLst/>
          </a:prstGeom>
          <a:noFill/>
        </p:spPr>
        <p:txBody>
          <a:bodyPr wrap="square" rtlCol="0">
            <a:spAutoFit/>
          </a:bodyPr>
          <a:lstStyle/>
          <a:p>
            <a:r>
              <a:rPr lang="en-CA" sz="2000" b="1" dirty="0"/>
              <a:t>Western Skipjack</a:t>
            </a:r>
          </a:p>
        </p:txBody>
      </p:sp>
      <p:pic>
        <p:nvPicPr>
          <p:cNvPr id="9219"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b="24002"/>
          <a:stretch>
            <a:fillRect/>
          </a:stretch>
        </p:blipFill>
        <p:spPr bwMode="auto">
          <a:xfrm>
            <a:off x="0" y="0"/>
            <a:ext cx="12192000" cy="109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Image 2" descr="Katsuwonus pelamis1Mare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85175" y="0"/>
            <a:ext cx="2706602"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FFEDA11-4ECB-4DB3-B5BE-77B3B29F463F}"/>
              </a:ext>
            </a:extLst>
          </p:cNvPr>
          <p:cNvSpPr txBox="1"/>
          <p:nvPr/>
        </p:nvSpPr>
        <p:spPr>
          <a:xfrm>
            <a:off x="6723243" y="1586686"/>
            <a:ext cx="3367815" cy="400110"/>
          </a:xfrm>
          <a:prstGeom prst="rect">
            <a:avLst/>
          </a:prstGeom>
          <a:noFill/>
        </p:spPr>
        <p:txBody>
          <a:bodyPr wrap="square" rtlCol="0">
            <a:spAutoFit/>
          </a:bodyPr>
          <a:lstStyle/>
          <a:p>
            <a:r>
              <a:rPr lang="en-CA" sz="2000" b="1" dirty="0"/>
              <a:t>Eastern Skipjack</a:t>
            </a:r>
            <a:r>
              <a:rPr lang="en-CA" dirty="0"/>
              <a:t>. </a:t>
            </a:r>
            <a:endParaRPr lang="en-US" dirty="0"/>
          </a:p>
        </p:txBody>
      </p:sp>
      <p:pic>
        <p:nvPicPr>
          <p:cNvPr id="6" name="Picture 5">
            <a:extLst>
              <a:ext uri="{FF2B5EF4-FFF2-40B4-BE49-F238E27FC236}">
                <a16:creationId xmlns:a16="http://schemas.microsoft.com/office/drawing/2014/main" id="{F65D1FAA-EA19-FA84-EF0D-378603819581}"/>
              </a:ext>
            </a:extLst>
          </p:cNvPr>
          <p:cNvPicPr>
            <a:picLocks noChangeAspect="1"/>
          </p:cNvPicPr>
          <p:nvPr/>
        </p:nvPicPr>
        <p:blipFill rotWithShape="1">
          <a:blip r:embed="rId5"/>
          <a:srcRect l="37857" t="37937" r="33661" b="12381"/>
          <a:stretch/>
        </p:blipFill>
        <p:spPr>
          <a:xfrm>
            <a:off x="6738256" y="2166257"/>
            <a:ext cx="4238057" cy="4158343"/>
          </a:xfrm>
          <a:prstGeom prst="rect">
            <a:avLst/>
          </a:prstGeom>
        </p:spPr>
      </p:pic>
      <p:pic>
        <p:nvPicPr>
          <p:cNvPr id="11" name="Picture 10">
            <a:extLst>
              <a:ext uri="{FF2B5EF4-FFF2-40B4-BE49-F238E27FC236}">
                <a16:creationId xmlns:a16="http://schemas.microsoft.com/office/drawing/2014/main" id="{86B59868-BF0A-7151-3B37-3968CF53BCFB}"/>
              </a:ext>
            </a:extLst>
          </p:cNvPr>
          <p:cNvPicPr>
            <a:picLocks noChangeAspect="1"/>
          </p:cNvPicPr>
          <p:nvPr/>
        </p:nvPicPr>
        <p:blipFill rotWithShape="1">
          <a:blip r:embed="rId6"/>
          <a:srcRect l="34018" t="24444" r="29374" b="27778"/>
          <a:stretch/>
        </p:blipFill>
        <p:spPr>
          <a:xfrm>
            <a:off x="326570" y="2209800"/>
            <a:ext cx="5115563" cy="3755572"/>
          </a:xfrm>
          <a:prstGeom prst="rect">
            <a:avLst/>
          </a:prstGeom>
        </p:spPr>
      </p:pic>
      <p:sp>
        <p:nvSpPr>
          <p:cNvPr id="4" name="TextBox 3">
            <a:extLst>
              <a:ext uri="{FF2B5EF4-FFF2-40B4-BE49-F238E27FC236}">
                <a16:creationId xmlns:a16="http://schemas.microsoft.com/office/drawing/2014/main" id="{6BFE7FA8-AB0D-8027-9904-34E91CEA4FE2}"/>
              </a:ext>
            </a:extLst>
          </p:cNvPr>
          <p:cNvSpPr txBox="1"/>
          <p:nvPr/>
        </p:nvSpPr>
        <p:spPr>
          <a:xfrm>
            <a:off x="338666" y="5012267"/>
            <a:ext cx="654756" cy="307777"/>
          </a:xfrm>
          <a:prstGeom prst="rect">
            <a:avLst/>
          </a:prstGeom>
          <a:noFill/>
        </p:spPr>
        <p:txBody>
          <a:bodyPr wrap="square" rtlCol="0">
            <a:spAutoFit/>
          </a:bodyPr>
          <a:lstStyle/>
          <a:p>
            <a:r>
              <a:rPr lang="en-CA" sz="1400" dirty="0"/>
              <a:t>MSY</a:t>
            </a:r>
            <a:endParaRPr lang="en-US" sz="1400" dirty="0"/>
          </a:p>
        </p:txBody>
      </p:sp>
      <p:sp>
        <p:nvSpPr>
          <p:cNvPr id="5" name="Arrow: Right 4">
            <a:extLst>
              <a:ext uri="{FF2B5EF4-FFF2-40B4-BE49-F238E27FC236}">
                <a16:creationId xmlns:a16="http://schemas.microsoft.com/office/drawing/2014/main" id="{C1236793-8B47-85E0-CFE4-543AAB2A0024}"/>
              </a:ext>
            </a:extLst>
          </p:cNvPr>
          <p:cNvSpPr/>
          <p:nvPr/>
        </p:nvSpPr>
        <p:spPr>
          <a:xfrm>
            <a:off x="846667" y="5113867"/>
            <a:ext cx="349955" cy="1580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F9F8471-CCFF-D7DD-09E0-A24158EA914A}"/>
              </a:ext>
            </a:extLst>
          </p:cNvPr>
          <p:cNvSpPr txBox="1"/>
          <p:nvPr/>
        </p:nvSpPr>
        <p:spPr>
          <a:xfrm>
            <a:off x="6666088" y="4521201"/>
            <a:ext cx="654756" cy="307777"/>
          </a:xfrm>
          <a:prstGeom prst="rect">
            <a:avLst/>
          </a:prstGeom>
          <a:noFill/>
        </p:spPr>
        <p:txBody>
          <a:bodyPr wrap="square" rtlCol="0">
            <a:spAutoFit/>
          </a:bodyPr>
          <a:lstStyle/>
          <a:p>
            <a:r>
              <a:rPr lang="en-CA" sz="1400" dirty="0"/>
              <a:t>MSY</a:t>
            </a:r>
            <a:endParaRPr lang="en-US" sz="1400" dirty="0"/>
          </a:p>
        </p:txBody>
      </p:sp>
      <p:sp>
        <p:nvSpPr>
          <p:cNvPr id="10" name="Arrow: Right 9">
            <a:extLst>
              <a:ext uri="{FF2B5EF4-FFF2-40B4-BE49-F238E27FC236}">
                <a16:creationId xmlns:a16="http://schemas.microsoft.com/office/drawing/2014/main" id="{F5DA782B-36C5-A3AD-9090-2FE8AAD2BDCF}"/>
              </a:ext>
            </a:extLst>
          </p:cNvPr>
          <p:cNvSpPr/>
          <p:nvPr/>
        </p:nvSpPr>
        <p:spPr>
          <a:xfrm>
            <a:off x="7140222" y="4622800"/>
            <a:ext cx="349955" cy="1580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869713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5263812" y="505455"/>
            <a:ext cx="666400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Management Recommendations/Summary</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Content Placeholder 2">
            <a:extLst>
              <a:ext uri="{FF2B5EF4-FFF2-40B4-BE49-F238E27FC236}">
                <a16:creationId xmlns:a16="http://schemas.microsoft.com/office/drawing/2014/main" id="{BE97C41A-6080-41AC-9FC2-25DF77CD438B}"/>
              </a:ext>
            </a:extLst>
          </p:cNvPr>
          <p:cNvSpPr txBox="1">
            <a:spLocks/>
          </p:cNvSpPr>
          <p:nvPr/>
        </p:nvSpPr>
        <p:spPr>
          <a:xfrm>
            <a:off x="762000" y="1382486"/>
            <a:ext cx="11027229" cy="5246914"/>
          </a:xfrm>
          <a:prstGeom prst="rect">
            <a:avLst/>
          </a:prstGeom>
          <a:solidFill>
            <a:schemeClr val="bg1"/>
          </a:solidFill>
        </p:spPr>
        <p:txBody>
          <a:bodyPr>
            <a:normAutofit fontScale="2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0" indent="0">
              <a:buClr>
                <a:srgbClr val="A53010"/>
              </a:buClr>
              <a:buNone/>
            </a:pPr>
            <a:endParaRPr lang="en-US" sz="8000" b="1" dirty="0">
              <a:solidFill>
                <a:prstClr val="black"/>
              </a:solidFill>
              <a:latin typeface="Times New Roman" panose="02020603050405020304" pitchFamily="18" charset="0"/>
              <a:cs typeface="Times New Roman" panose="02020603050405020304" pitchFamily="18" charset="0"/>
            </a:endParaRPr>
          </a:p>
          <a:p>
            <a:pPr lvl="0">
              <a:buClr>
                <a:srgbClr val="A53010"/>
              </a:buClr>
              <a:buFont typeface="Wingdings" panose="05000000000000000000" pitchFamily="2" charset="2"/>
              <a:buChar char="§"/>
            </a:pPr>
            <a:r>
              <a:rPr lang="en-US" sz="8000" dirty="0">
                <a:latin typeface="Times New Roman" panose="02020603050405020304" pitchFamily="18" charset="0"/>
                <a:cs typeface="Times New Roman" panose="02020603050405020304" pitchFamily="18" charset="0"/>
              </a:rPr>
              <a:t>The stock status of the </a:t>
            </a:r>
            <a:r>
              <a:rPr lang="en-US" sz="8000" b="1" dirty="0">
                <a:latin typeface="Times New Roman" panose="02020603050405020304" pitchFamily="18" charset="0"/>
                <a:cs typeface="Times New Roman" panose="02020603050405020304" pitchFamily="18" charset="0"/>
              </a:rPr>
              <a:t>East Atlantic skipjack tuna </a:t>
            </a:r>
            <a:r>
              <a:rPr lang="en-US" sz="8000" dirty="0">
                <a:latin typeface="Times New Roman" panose="02020603050405020304" pitchFamily="18" charset="0"/>
                <a:cs typeface="Times New Roman" panose="02020603050405020304" pitchFamily="18" charset="0"/>
              </a:rPr>
              <a:t>in 2020 was estimated with a high probability (78%) to be in a sustainable condition. A future constant catch of the median MSY (216,617t) will have about 55% probability of maintaining the stock in the green quadrant of the Kobe plot through 2028. However, given the large uncertainty  the probability of the stock biomass being below 20% of BMSY in 2028 is about 17%, and the probability of stock biomass being below 10% in 2028 was about 14%.</a:t>
            </a:r>
            <a:br>
              <a:rPr lang="en-US" sz="8000" dirty="0">
                <a:latin typeface="Times New Roman" panose="02020603050405020304" pitchFamily="18" charset="0"/>
                <a:cs typeface="Times New Roman" panose="02020603050405020304" pitchFamily="18" charset="0"/>
              </a:rPr>
            </a:br>
            <a:br>
              <a:rPr lang="en-US" sz="8000" dirty="0">
                <a:latin typeface="Times New Roman" panose="02020603050405020304" pitchFamily="18" charset="0"/>
                <a:cs typeface="Times New Roman" panose="02020603050405020304" pitchFamily="18" charset="0"/>
              </a:rPr>
            </a:br>
            <a:r>
              <a:rPr lang="en-US" sz="8000" dirty="0">
                <a:latin typeface="Times New Roman" panose="02020603050405020304" pitchFamily="18" charset="0"/>
                <a:cs typeface="Times New Roman" panose="02020603050405020304" pitchFamily="18" charset="0"/>
              </a:rPr>
              <a:t>The </a:t>
            </a:r>
            <a:r>
              <a:rPr lang="en-US" sz="8000" b="1" dirty="0">
                <a:latin typeface="Times New Roman" panose="02020603050405020304" pitchFamily="18" charset="0"/>
                <a:cs typeface="Times New Roman" panose="02020603050405020304" pitchFamily="18" charset="0"/>
              </a:rPr>
              <a:t>Western Atlantic skipjack stock</a:t>
            </a:r>
            <a:r>
              <a:rPr lang="en-US" sz="8000" dirty="0">
                <a:latin typeface="Times New Roman" panose="02020603050405020304" pitchFamily="18" charset="0"/>
                <a:cs typeface="Times New Roman" panose="02020603050405020304" pitchFamily="18" charset="0"/>
              </a:rPr>
              <a:t> in 2020 was estimated with a high probability (91%) to be in healthy condition. A future constant catch of the median MSY(35,277t) will have about 70% probability of maintaining the stock in the green quadrant of the Kobe plot by 2028. Assuming a constant catch at MSY, the probabilities of the stock biomass being below 20% or 10% of the BMSY until 2028 are less than 1%. </a:t>
            </a:r>
            <a:r>
              <a:rPr lang="en-US" sz="8000" dirty="0">
                <a:solidFill>
                  <a:prstClr val="black"/>
                </a:solidFill>
                <a:latin typeface="Times New Roman" panose="02020603050405020304" pitchFamily="18" charset="0"/>
                <a:cs typeface="Times New Roman" panose="02020603050405020304" pitchFamily="18" charset="0"/>
              </a:rPr>
              <a:t> </a:t>
            </a:r>
          </a:p>
          <a:p>
            <a:pPr lvl="0">
              <a:buClr>
                <a:srgbClr val="A53010"/>
              </a:buClr>
              <a:buFont typeface="Wingdings" panose="05000000000000000000" pitchFamily="2" charset="2"/>
              <a:buChar char="§"/>
            </a:pPr>
            <a:r>
              <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 Committee reminds the Commission that catches of </a:t>
            </a:r>
            <a:r>
              <a:rPr lang="en-US" sz="8000" dirty="0">
                <a:solidFill>
                  <a:prstClr val="black"/>
                </a:solidFill>
                <a:latin typeface="Times New Roman" panose="02020603050405020304" pitchFamily="18" charset="0"/>
                <a:cs typeface="Times New Roman" panose="02020603050405020304" pitchFamily="18" charset="0"/>
              </a:rPr>
              <a:t>SJK will have an impact on juvenile BET and YFT,</a:t>
            </a:r>
            <a:r>
              <a:rPr lang="en-US" sz="8000" dirty="0">
                <a:latin typeface="Times New Roman" panose="02020603050405020304" pitchFamily="18" charset="0"/>
                <a:cs typeface="Times New Roman" panose="02020603050405020304" pitchFamily="18" charset="0"/>
              </a:rPr>
              <a:t> especially in the purse seine FOB fisheries.</a:t>
            </a:r>
            <a:endPar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lvl="0">
              <a:buClr>
                <a:srgbClr val="A53010"/>
              </a:buClr>
              <a:buFont typeface="Wingdings" panose="05000000000000000000" pitchFamily="2" charset="2"/>
              <a:buChar cha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853520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3578031" cy="461665"/>
          </a:xfrm>
          <a:prstGeom prst="rect">
            <a:avLst/>
          </a:prstGeom>
        </p:spPr>
        <p:txBody>
          <a:bodyPr wrap="none">
            <a:spAutoFit/>
          </a:bodyPr>
          <a:lstStyle/>
          <a:p>
            <a:pPr lvl="0"/>
            <a:r>
              <a:rPr lang="en-CA" sz="2400" b="1" i="1" dirty="0">
                <a:solidFill>
                  <a:schemeClr val="bg1"/>
                </a:solidFill>
                <a:latin typeface="Arial" panose="020B0604020202020204" pitchFamily="34" charset="0"/>
              </a:rPr>
              <a:t>YFT Stock Assessment</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56C1A8C-3E30-42F7-B252-86CBB6138011}"/>
              </a:ext>
            </a:extLst>
          </p:cNvPr>
          <p:cNvPicPr>
            <a:picLocks noChangeAspect="1"/>
          </p:cNvPicPr>
          <p:nvPr/>
        </p:nvPicPr>
        <p:blipFill>
          <a:blip r:embed="rId3"/>
          <a:stretch>
            <a:fillRect/>
          </a:stretch>
        </p:blipFill>
        <p:spPr>
          <a:xfrm>
            <a:off x="284044" y="2540001"/>
            <a:ext cx="4194412" cy="2901948"/>
          </a:xfrm>
          <a:prstGeom prst="rect">
            <a:avLst/>
          </a:prstGeom>
        </p:spPr>
      </p:pic>
      <p:sp>
        <p:nvSpPr>
          <p:cNvPr id="3" name="TextBox 2">
            <a:extLst>
              <a:ext uri="{FF2B5EF4-FFF2-40B4-BE49-F238E27FC236}">
                <a16:creationId xmlns:a16="http://schemas.microsoft.com/office/drawing/2014/main" id="{AD3E0D23-30D0-4DF1-ACE4-96072D578B38}"/>
              </a:ext>
            </a:extLst>
          </p:cNvPr>
          <p:cNvSpPr txBox="1"/>
          <p:nvPr/>
        </p:nvSpPr>
        <p:spPr>
          <a:xfrm>
            <a:off x="2781300" y="4905375"/>
            <a:ext cx="1971675" cy="369332"/>
          </a:xfrm>
          <a:prstGeom prst="rect">
            <a:avLst/>
          </a:prstGeom>
          <a:noFill/>
        </p:spPr>
        <p:txBody>
          <a:bodyPr wrap="square" rtlCol="0">
            <a:spAutoFit/>
          </a:bodyPr>
          <a:lstStyle/>
          <a:p>
            <a:r>
              <a:rPr lang="en-CA" dirty="0">
                <a:solidFill>
                  <a:schemeClr val="bg1"/>
                </a:solidFill>
              </a:rPr>
              <a:t>Yellowfin Tuna</a:t>
            </a:r>
          </a:p>
        </p:txBody>
      </p:sp>
      <p:sp>
        <p:nvSpPr>
          <p:cNvPr id="6" name="TextBox 5">
            <a:extLst>
              <a:ext uri="{FF2B5EF4-FFF2-40B4-BE49-F238E27FC236}">
                <a16:creationId xmlns:a16="http://schemas.microsoft.com/office/drawing/2014/main" id="{DF60F160-6744-4633-980B-9FBEA681B543}"/>
              </a:ext>
            </a:extLst>
          </p:cNvPr>
          <p:cNvSpPr txBox="1"/>
          <p:nvPr/>
        </p:nvSpPr>
        <p:spPr>
          <a:xfrm>
            <a:off x="4857750" y="2362200"/>
            <a:ext cx="7334250" cy="3046988"/>
          </a:xfrm>
          <a:prstGeom prst="rect">
            <a:avLst/>
          </a:prstGeom>
          <a:solidFill>
            <a:schemeClr val="bg1"/>
          </a:solidFill>
        </p:spPr>
        <p:txBody>
          <a:bodyPr wrap="square" rtlCol="0">
            <a:spAutoFit/>
          </a:bodyPr>
          <a:lstStyle/>
          <a:p>
            <a:pPr marL="285750" indent="-285750" defTabSz="914400">
              <a:buFont typeface="Arial" panose="020B0604020202020204" pitchFamily="34" charset="0"/>
              <a:buChar char="•"/>
            </a:pPr>
            <a:r>
              <a:rPr lang="en-US" sz="2400" dirty="0">
                <a:latin typeface="Calibri"/>
              </a:rPr>
              <a:t>Ages up to 18 years were observed in otoliths and  validated using 14C bomb radiocarbon. </a:t>
            </a:r>
          </a:p>
          <a:p>
            <a:pPr marL="285750" indent="-285750" defTabSz="914400">
              <a:buFont typeface="Arial" panose="020B0604020202020204" pitchFamily="34" charset="0"/>
              <a:buChar char="•"/>
            </a:pPr>
            <a:r>
              <a:rPr lang="en-US" sz="2400" dirty="0">
                <a:latin typeface="Calibri"/>
              </a:rPr>
              <a:t>Growth of YFT estimated using a Richards function than a von </a:t>
            </a:r>
            <a:r>
              <a:rPr lang="en-US" sz="2400" dirty="0" err="1">
                <a:latin typeface="Calibri"/>
              </a:rPr>
              <a:t>Bertalanffy</a:t>
            </a:r>
            <a:r>
              <a:rPr lang="en-US" sz="2400" dirty="0">
                <a:latin typeface="Calibri"/>
              </a:rPr>
              <a:t> function (AOTTP information)</a:t>
            </a:r>
          </a:p>
          <a:p>
            <a:pPr marL="285750" indent="-285750" defTabSz="914400">
              <a:buFont typeface="Arial" panose="020B0604020202020204" pitchFamily="34" charset="0"/>
              <a:buChar char="•"/>
            </a:pPr>
            <a:r>
              <a:rPr lang="en-US" sz="2400" dirty="0">
                <a:latin typeface="Calibri"/>
              </a:rPr>
              <a:t>Age-specific natural mortality function (e.g. Lorenzen) based on T max of 18 rather than 11 used in previous assessment.</a:t>
            </a:r>
          </a:p>
          <a:p>
            <a:pPr marL="285750" indent="-285750" defTabSz="914400">
              <a:buFont typeface="Arial" panose="020B0604020202020204" pitchFamily="34" charset="0"/>
              <a:buChar char="•"/>
            </a:pPr>
            <a:r>
              <a:rPr lang="en-US" sz="2400" dirty="0">
                <a:latin typeface="Calibri"/>
              </a:rPr>
              <a:t>Several New Indices used in the 2019 assessment.</a:t>
            </a:r>
          </a:p>
        </p:txBody>
      </p:sp>
      <p:sp>
        <p:nvSpPr>
          <p:cNvPr id="7" name="TextBox 6">
            <a:extLst>
              <a:ext uri="{FF2B5EF4-FFF2-40B4-BE49-F238E27FC236}">
                <a16:creationId xmlns:a16="http://schemas.microsoft.com/office/drawing/2014/main" id="{C85827E7-8742-48BE-AD10-B02A74D3BF2D}"/>
              </a:ext>
            </a:extLst>
          </p:cNvPr>
          <p:cNvSpPr txBox="1"/>
          <p:nvPr/>
        </p:nvSpPr>
        <p:spPr>
          <a:xfrm>
            <a:off x="2733675" y="1524000"/>
            <a:ext cx="8629650" cy="461665"/>
          </a:xfrm>
          <a:prstGeom prst="rect">
            <a:avLst/>
          </a:prstGeom>
          <a:noFill/>
        </p:spPr>
        <p:txBody>
          <a:bodyPr wrap="square" rtlCol="0">
            <a:spAutoFit/>
          </a:bodyPr>
          <a:lstStyle/>
          <a:p>
            <a:r>
              <a:rPr lang="en-CA" sz="2400" b="1" dirty="0"/>
              <a:t>Stock Assessment 2019 – Input data up to 1950-2018</a:t>
            </a:r>
          </a:p>
        </p:txBody>
      </p:sp>
    </p:spTree>
    <p:extLst>
      <p:ext uri="{BB962C8B-B14F-4D97-AF65-F5344CB8AC3E}">
        <p14:creationId xmlns:p14="http://schemas.microsoft.com/office/powerpoint/2010/main" val="2486334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4445462" y="588219"/>
            <a:ext cx="584153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Management Strategy Evaluations (MSE)</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14B06F7-F723-49A5-9D6F-1E4309CE0A54}"/>
              </a:ext>
            </a:extLst>
          </p:cNvPr>
          <p:cNvSpPr txBox="1"/>
          <p:nvPr/>
        </p:nvSpPr>
        <p:spPr>
          <a:xfrm>
            <a:off x="226960" y="1141242"/>
            <a:ext cx="815677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Highlights for 2022: Tropical Tunas</a:t>
            </a:r>
            <a:endParaRPr kumimoji="0" lang="en-CA" sz="2800" b="1" i="0" u="none" strike="noStrike" kern="1200" cap="none" spc="0" normalizeH="0" baseline="0" noProof="0" dirty="0">
              <a:ln>
                <a:noFill/>
              </a:ln>
              <a:solidFill>
                <a:prstClr val="black"/>
              </a:solidFill>
              <a:effectLst/>
              <a:uLnTx/>
              <a:uFillTx/>
              <a:latin typeface="Constantia"/>
              <a:ea typeface="+mn-ea"/>
              <a:cs typeface="+mn-cs"/>
            </a:endParaRPr>
          </a:p>
        </p:txBody>
      </p:sp>
      <p:sp>
        <p:nvSpPr>
          <p:cNvPr id="5" name="TextBox 4">
            <a:extLst>
              <a:ext uri="{FF2B5EF4-FFF2-40B4-BE49-F238E27FC236}">
                <a16:creationId xmlns:a16="http://schemas.microsoft.com/office/drawing/2014/main" id="{7A6720AA-F397-F9BA-1946-9BECE004A8D1}"/>
              </a:ext>
            </a:extLst>
          </p:cNvPr>
          <p:cNvSpPr txBox="1"/>
          <p:nvPr/>
        </p:nvSpPr>
        <p:spPr>
          <a:xfrm>
            <a:off x="220007" y="2099224"/>
            <a:ext cx="11766884" cy="3785652"/>
          </a:xfrm>
          <a:prstGeom prst="rect">
            <a:avLst/>
          </a:prstGeom>
          <a:solidFill>
            <a:schemeClr val="bg1"/>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onstantia"/>
                <a:ea typeface="+mn-ea"/>
                <a:cs typeface="+mn-cs"/>
              </a:rPr>
              <a:t>Tropical Tuna: -  Parallel development of two MSE frameworks – western Skipjack and the multispecies (YFT, BET, and SKJ).</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onstantia"/>
                <a:ea typeface="+mn-ea"/>
                <a:cs typeface="+mn-cs"/>
              </a:rPr>
              <a:t>Major focus in 2022 was on the east and west Skipjack stock assessment, while continuing the  development of MSE.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onstantia"/>
                <a:ea typeface="+mn-ea"/>
                <a:cs typeface="+mn-cs"/>
              </a:rPr>
              <a:t>For  WSKJ MSE </a:t>
            </a:r>
            <a:r>
              <a:rPr kumimoji="0" lang="en-US" sz="2400" b="0" i="0" u="none" strike="noStrike" kern="1200" cap="none" spc="0" normalizeH="0" baseline="0" noProof="0" dirty="0">
                <a:ln>
                  <a:noFill/>
                </a:ln>
                <a:solidFill>
                  <a:prstClr val="black"/>
                </a:solidFill>
                <a:effectLst/>
                <a:uLnTx/>
                <a:uFillTx/>
                <a:latin typeface="Constantia"/>
                <a:ea typeface="+mn-ea"/>
                <a:cs typeface="+mn-cs"/>
              </a:rPr>
              <a:t>the initial operating models were conditioned with data for 1952 to 2020 following the 2022 skipjack stock assessment.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onstantia"/>
                <a:ea typeface="+mn-ea"/>
                <a:cs typeface="+mn-cs"/>
              </a:rPr>
              <a:t>Robustness tests were conducted for recruitment variability and different levels of catch overages.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onstantia"/>
                <a:ea typeface="+mn-ea"/>
                <a:cs typeface="+mn-cs"/>
              </a:rPr>
              <a:t>Some technical aspects are still under development and need to be address (Contract TOR) to continue the WSKJ development in 2023.</a:t>
            </a:r>
          </a:p>
        </p:txBody>
      </p:sp>
    </p:spTree>
    <p:extLst>
      <p:ext uri="{BB962C8B-B14F-4D97-AF65-F5344CB8AC3E}">
        <p14:creationId xmlns:p14="http://schemas.microsoft.com/office/powerpoint/2010/main" val="3080846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4445462" y="588219"/>
            <a:ext cx="584153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Management Strategy Evaluations (MSE)</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14B06F7-F723-49A5-9D6F-1E4309CE0A54}"/>
              </a:ext>
            </a:extLst>
          </p:cNvPr>
          <p:cNvSpPr txBox="1"/>
          <p:nvPr/>
        </p:nvSpPr>
        <p:spPr>
          <a:xfrm>
            <a:off x="324932" y="1195671"/>
            <a:ext cx="815677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Highlights for 2022: Tropical Tunas</a:t>
            </a:r>
            <a:endParaRPr kumimoji="0" lang="en-CA" sz="2800" b="1" i="0" u="none" strike="noStrike" kern="1200" cap="none" spc="0" normalizeH="0" baseline="0" noProof="0" dirty="0">
              <a:ln>
                <a:noFill/>
              </a:ln>
              <a:solidFill>
                <a:prstClr val="black"/>
              </a:solidFill>
              <a:effectLst/>
              <a:uLnTx/>
              <a:uFillTx/>
              <a:latin typeface="Constantia"/>
              <a:ea typeface="+mn-ea"/>
              <a:cs typeface="+mn-cs"/>
            </a:endParaRPr>
          </a:p>
        </p:txBody>
      </p:sp>
      <p:sp>
        <p:nvSpPr>
          <p:cNvPr id="5" name="TextBox 4">
            <a:extLst>
              <a:ext uri="{FF2B5EF4-FFF2-40B4-BE49-F238E27FC236}">
                <a16:creationId xmlns:a16="http://schemas.microsoft.com/office/drawing/2014/main" id="{7A6720AA-F397-F9BA-1946-9BECE004A8D1}"/>
              </a:ext>
            </a:extLst>
          </p:cNvPr>
          <p:cNvSpPr txBox="1"/>
          <p:nvPr/>
        </p:nvSpPr>
        <p:spPr>
          <a:xfrm>
            <a:off x="165578" y="1739996"/>
            <a:ext cx="11766884" cy="4524315"/>
          </a:xfrm>
          <a:prstGeom prst="rect">
            <a:avLst/>
          </a:prstGeom>
          <a:solidFill>
            <a:schemeClr val="bg1"/>
          </a:solid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onstantia"/>
                <a:ea typeface="+mn-ea"/>
                <a:cs typeface="+mn-cs"/>
              </a:rPr>
              <a:t>The Multi-stock MSE is not as advanced as the </a:t>
            </a:r>
            <a:r>
              <a:rPr kumimoji="0" lang="en-US" sz="2400" b="0" i="0" u="none" strike="noStrike" kern="1200" cap="none" spc="0" normalizeH="0" baseline="0" noProof="0" dirty="0" err="1">
                <a:ln>
                  <a:noFill/>
                </a:ln>
                <a:solidFill>
                  <a:prstClr val="black"/>
                </a:solidFill>
                <a:effectLst/>
                <a:uLnTx/>
                <a:uFillTx/>
                <a:latin typeface="Constantia"/>
                <a:ea typeface="+mn-ea"/>
                <a:cs typeface="+mn-cs"/>
              </a:rPr>
              <a:t>wSKJ</a:t>
            </a:r>
            <a:r>
              <a:rPr kumimoji="0" lang="en-US" sz="2400" b="0" i="0" u="none" strike="noStrike" kern="1200" cap="none" spc="0" normalizeH="0" baseline="0" noProof="0" dirty="0">
                <a:ln>
                  <a:noFill/>
                </a:ln>
                <a:solidFill>
                  <a:prstClr val="black"/>
                </a:solidFill>
                <a:effectLst/>
                <a:uLnTx/>
                <a:uFillTx/>
                <a:latin typeface="Constantia"/>
                <a:ea typeface="+mn-ea"/>
                <a:cs typeface="+mn-cs"/>
              </a:rPr>
              <a:t> MSE.</a:t>
            </a:r>
          </a:p>
          <a:p>
            <a:pPr marR="0" lvl="0" algn="l" defTabSz="4572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Constantia"/>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onstantia"/>
                <a:ea typeface="+mn-ea"/>
                <a:cs typeface="+mn-cs"/>
              </a:rPr>
              <a:t>At present, yellowfin and bigeye single-species operating models (OM) are available and preliminary conditioning is complete for the OMs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onstantia"/>
                <a:ea typeface="+mn-ea"/>
                <a:cs typeface="+mn-cs"/>
              </a:rPr>
              <a:t>Tasks to be completed include Harmonization of the fleet structure, conditioning the skipjack OM’s following the results of the 2022 E-SKJ stock assessment model, and linking the conditioned OMs of the three stocks. These are not simple tasks.</a:t>
            </a:r>
            <a:br>
              <a:rPr kumimoji="0" lang="en-US" sz="2400" b="0" i="0" u="none" strike="noStrike" kern="1200" cap="none" spc="0" normalizeH="0" baseline="0" noProof="0" dirty="0">
                <a:ln>
                  <a:noFill/>
                </a:ln>
                <a:solidFill>
                  <a:prstClr val="black"/>
                </a:solidFill>
                <a:effectLst/>
                <a:uLnTx/>
                <a:uFillTx/>
                <a:latin typeface="Constantia"/>
                <a:ea typeface="+mn-ea"/>
                <a:cs typeface="+mn-cs"/>
              </a:rPr>
            </a:br>
            <a:endParaRPr kumimoji="0" lang="en-US" sz="2400" b="0" i="0" u="none" strike="noStrike" kern="1200" cap="none" spc="0" normalizeH="0" baseline="0" noProof="0" dirty="0">
              <a:ln>
                <a:noFill/>
              </a:ln>
              <a:solidFill>
                <a:prstClr val="black"/>
              </a:solidFill>
              <a:effectLst/>
              <a:uLnTx/>
              <a:uFillTx/>
              <a:latin typeface="Constantia"/>
              <a:ea typeface="+mn-ea"/>
              <a:cs typeface="+mn-cs"/>
            </a:endParaRPr>
          </a:p>
          <a:p>
            <a:pPr marR="0" lvl="0" algn="l"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onstantia"/>
                <a:ea typeface="+mn-ea"/>
                <a:cs typeface="+mn-cs"/>
              </a:rPr>
              <a:t>In summary the Committee noted the importance of communication with stakeholders and recommended a Panel 1 meeting for MSE discussions in 2023 and the possibility of ambassador meetings similar to what was done for BFT.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onstantia"/>
                <a:ea typeface="+mn-ea"/>
                <a:cs typeface="+mn-cs"/>
              </a:rPr>
              <a:t>Continue Training workshops on MSE and HCR for scientists and managers. </a:t>
            </a:r>
          </a:p>
        </p:txBody>
      </p:sp>
    </p:spTree>
    <p:extLst>
      <p:ext uri="{BB962C8B-B14F-4D97-AF65-F5344CB8AC3E}">
        <p14:creationId xmlns:p14="http://schemas.microsoft.com/office/powerpoint/2010/main" val="432412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9B5B44-6275-153D-44A4-9EAC043038DF}"/>
              </a:ext>
            </a:extLst>
          </p:cNvPr>
          <p:cNvPicPr>
            <a:picLocks noChangeAspect="1"/>
          </p:cNvPicPr>
          <p:nvPr/>
        </p:nvPicPr>
        <p:blipFill>
          <a:blip r:embed="rId2"/>
          <a:stretch>
            <a:fillRect/>
          </a:stretch>
        </p:blipFill>
        <p:spPr>
          <a:xfrm>
            <a:off x="2777495" y="174172"/>
            <a:ext cx="9152777" cy="6553200"/>
          </a:xfrm>
          <a:prstGeom prst="rect">
            <a:avLst/>
          </a:prstGeom>
        </p:spPr>
      </p:pic>
      <p:sp>
        <p:nvSpPr>
          <p:cNvPr id="8" name="TextBox 7">
            <a:extLst>
              <a:ext uri="{FF2B5EF4-FFF2-40B4-BE49-F238E27FC236}">
                <a16:creationId xmlns:a16="http://schemas.microsoft.com/office/drawing/2014/main" id="{467A60FF-583C-E51E-0A54-C52C8A242D45}"/>
              </a:ext>
            </a:extLst>
          </p:cNvPr>
          <p:cNvSpPr txBox="1"/>
          <p:nvPr/>
        </p:nvSpPr>
        <p:spPr>
          <a:xfrm>
            <a:off x="141515" y="576942"/>
            <a:ext cx="2471057" cy="2062103"/>
          </a:xfrm>
          <a:prstGeom prst="rect">
            <a:avLst/>
          </a:prstGeom>
          <a:solidFill>
            <a:schemeClr val="bg1"/>
          </a:solidFill>
        </p:spPr>
        <p:txBody>
          <a:bodyPr wrap="square" rtlCol="0">
            <a:spAutoFit/>
          </a:bodyPr>
          <a:lstStyle/>
          <a:p>
            <a:r>
              <a:rPr kumimoji="0" lang="en-US" sz="3200" b="0" i="0" u="none" strike="noStrike" kern="1200" cap="none" spc="0" normalizeH="0" baseline="0" noProof="0" dirty="0">
                <a:ln>
                  <a:noFill/>
                </a:ln>
                <a:solidFill>
                  <a:srgbClr val="04617B"/>
                </a:solidFill>
                <a:effectLst/>
                <a:uLnTx/>
                <a:uFillTx/>
                <a:latin typeface="Calibri"/>
                <a:ea typeface="+mn-ea"/>
                <a:cs typeface="+mn-cs"/>
              </a:rPr>
              <a:t>Atlantic Skipjack </a:t>
            </a:r>
            <a:r>
              <a:rPr kumimoji="0" lang="en-CA" sz="3200" b="0" i="0" u="none" strike="noStrike" kern="1200" cap="none" spc="0" normalizeH="0" baseline="0" noProof="0" dirty="0">
                <a:ln>
                  <a:noFill/>
                </a:ln>
                <a:solidFill>
                  <a:srgbClr val="04617B"/>
                </a:solidFill>
                <a:effectLst/>
                <a:uLnTx/>
                <a:uFillTx/>
                <a:latin typeface="Calibri"/>
                <a:ea typeface="+mj-ea"/>
                <a:cs typeface="+mj-cs"/>
              </a:rPr>
              <a:t>MSE Road Map: (2022-2024)</a:t>
            </a:r>
            <a:endParaRPr lang="en-US" dirty="0"/>
          </a:p>
        </p:txBody>
      </p:sp>
      <p:sp>
        <p:nvSpPr>
          <p:cNvPr id="9" name="TextBox 8">
            <a:extLst>
              <a:ext uri="{FF2B5EF4-FFF2-40B4-BE49-F238E27FC236}">
                <a16:creationId xmlns:a16="http://schemas.microsoft.com/office/drawing/2014/main" id="{2839EB37-FFD3-F34E-5831-60F3965BCDFE}"/>
              </a:ext>
            </a:extLst>
          </p:cNvPr>
          <p:cNvSpPr txBox="1"/>
          <p:nvPr/>
        </p:nvSpPr>
        <p:spPr>
          <a:xfrm>
            <a:off x="239486" y="5203371"/>
            <a:ext cx="215537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Complete Table (2015-2025) shown in  Appendix 16</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61716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75000"/>
            <a:alpha val="39999"/>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40971"/>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5024326" y="483683"/>
            <a:ext cx="4523995"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Tropical tuna Workplan -2023</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Content Placeholder 2">
            <a:extLst>
              <a:ext uri="{FF2B5EF4-FFF2-40B4-BE49-F238E27FC236}">
                <a16:creationId xmlns:a16="http://schemas.microsoft.com/office/drawing/2014/main" id="{BE97C41A-6080-41AC-9FC2-25DF77CD438B}"/>
              </a:ext>
            </a:extLst>
          </p:cNvPr>
          <p:cNvSpPr txBox="1">
            <a:spLocks/>
          </p:cNvSpPr>
          <p:nvPr/>
        </p:nvSpPr>
        <p:spPr>
          <a:xfrm>
            <a:off x="457200" y="1362076"/>
            <a:ext cx="11315700" cy="5196568"/>
          </a:xfrm>
          <a:prstGeom prst="rect">
            <a:avLst/>
          </a:prstGeom>
          <a:solidFill>
            <a:schemeClr val="bg1"/>
          </a:solidFill>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0" indent="0">
              <a:buClr>
                <a:srgbClr val="A53010"/>
              </a:buClr>
              <a:buNone/>
            </a:pPr>
            <a:r>
              <a:rPr lang="en-US" sz="2800" b="1" dirty="0">
                <a:solidFill>
                  <a:prstClr val="black"/>
                </a:solidFill>
                <a:latin typeface="Times New Roman" panose="02020603050405020304" pitchFamily="18" charset="0"/>
                <a:cs typeface="Times New Roman" panose="02020603050405020304" pitchFamily="18" charset="0"/>
              </a:rPr>
              <a:t>Tropical Tunas Workplan for 2022/2023 </a:t>
            </a:r>
            <a:r>
              <a:rPr lang="en-US" sz="2400" dirty="0">
                <a:solidFill>
                  <a:prstClr val="black"/>
                </a:solidFill>
                <a:latin typeface="Times New Roman" panose="02020603050405020304" pitchFamily="18" charset="0"/>
                <a:cs typeface="Times New Roman" panose="02020603050405020304" pitchFamily="18" charset="0"/>
              </a:rPr>
              <a:t> </a:t>
            </a:r>
          </a:p>
          <a:p>
            <a:pPr lvl="1">
              <a:spcBef>
                <a:spcPts val="0"/>
              </a:spcBef>
              <a:buClr>
                <a:srgbClr val="A53010"/>
              </a:buClr>
              <a:buFont typeface="Wingdings" panose="05000000000000000000" pitchFamily="2" charset="2"/>
              <a:buChar char="§"/>
            </a:pPr>
            <a:r>
              <a:rPr lang="en-US" sz="2000" dirty="0">
                <a:solidFill>
                  <a:prstClr val="black"/>
                </a:solidFill>
                <a:latin typeface="Times New Roman" panose="02020603050405020304" pitchFamily="18" charset="0"/>
                <a:cs typeface="Times New Roman" panose="02020603050405020304" pitchFamily="18" charset="0"/>
              </a:rPr>
              <a:t>CPUE indices of all tropical tuna stocks to be updated to explain changes in catches.</a:t>
            </a:r>
          </a:p>
          <a:p>
            <a:pPr lvl="1">
              <a:spcBef>
                <a:spcPts val="0"/>
              </a:spcBef>
              <a:buClr>
                <a:srgbClr val="A53010"/>
              </a:buClr>
              <a:buFont typeface="Wingdings" panose="05000000000000000000" pitchFamily="2" charset="2"/>
              <a:buChar char="§"/>
            </a:pPr>
            <a:r>
              <a:rPr lang="en-US" sz="2000" dirty="0">
                <a:solidFill>
                  <a:prstClr val="black"/>
                </a:solidFill>
                <a:latin typeface="Times New Roman" panose="02020603050405020304" pitchFamily="18" charset="0"/>
                <a:cs typeface="Times New Roman" panose="02020603050405020304" pitchFamily="18" charset="0"/>
              </a:rPr>
              <a:t>Improvement of basic fishery and biological data. Identify data gaps and research on growth, maximum age and natural mortality for the three species of tropical tuna.</a:t>
            </a:r>
          </a:p>
          <a:p>
            <a:pPr lvl="1">
              <a:spcBef>
                <a:spcPts val="0"/>
              </a:spcBef>
              <a:buClr>
                <a:srgbClr val="A53010"/>
              </a:buClr>
              <a:buFont typeface="Wingdings" panose="05000000000000000000" pitchFamily="2" charset="2"/>
              <a:buChar char="§"/>
            </a:pPr>
            <a:r>
              <a:rPr lang="en-US" sz="2000" dirty="0">
                <a:solidFill>
                  <a:prstClr val="black"/>
                </a:solidFill>
                <a:latin typeface="Times New Roman" panose="02020603050405020304" pitchFamily="18" charset="0"/>
                <a:cs typeface="Times New Roman" panose="02020603050405020304" pitchFamily="18" charset="0"/>
              </a:rPr>
              <a:t>Committee recommends that the next stock assessment for yellowfin tuna be conducted in 2024 to focus on MSE in 2023.</a:t>
            </a:r>
          </a:p>
          <a:p>
            <a:pPr lvl="1">
              <a:spcBef>
                <a:spcPts val="0"/>
              </a:spcBef>
              <a:buClr>
                <a:srgbClr val="A53010"/>
              </a:buClr>
              <a:buFont typeface="Wingdings" panose="05000000000000000000" pitchFamily="2" charset="2"/>
              <a:buChar char="§"/>
            </a:pPr>
            <a:r>
              <a:rPr lang="en-US" sz="2000" dirty="0">
                <a:solidFill>
                  <a:prstClr val="black"/>
                </a:solidFill>
                <a:latin typeface="Times New Roman" panose="02020603050405020304" pitchFamily="18" charset="0"/>
                <a:cs typeface="Times New Roman" panose="02020603050405020304" pitchFamily="18" charset="0"/>
              </a:rPr>
              <a:t>MSE Activities will include.</a:t>
            </a:r>
          </a:p>
          <a:p>
            <a:pPr lvl="2">
              <a:spcBef>
                <a:spcPts val="0"/>
              </a:spcBef>
              <a:buClr>
                <a:srgbClr val="A53010"/>
              </a:buClr>
              <a:buFont typeface="Wingdings" panose="05000000000000000000" pitchFamily="2" charset="2"/>
              <a:buChar char="§"/>
            </a:pPr>
            <a:r>
              <a:rPr lang="en-US" sz="2000" dirty="0">
                <a:solidFill>
                  <a:prstClr val="black"/>
                </a:solidFill>
                <a:latin typeface="Times New Roman" panose="02020603050405020304" pitchFamily="18" charset="0"/>
                <a:cs typeface="Times New Roman" panose="02020603050405020304" pitchFamily="18" charset="0"/>
              </a:rPr>
              <a:t>implementation of an independent technical review of WSKJ MSE</a:t>
            </a:r>
          </a:p>
          <a:p>
            <a:pPr lvl="2">
              <a:spcBef>
                <a:spcPts val="0"/>
              </a:spcBef>
              <a:buClr>
                <a:srgbClr val="A53010"/>
              </a:buClr>
              <a:buFont typeface="Wingdings" panose="05000000000000000000" pitchFamily="2" charset="2"/>
              <a:buChar char="§"/>
            </a:pPr>
            <a:r>
              <a:rPr lang="en-US" sz="2000" dirty="0">
                <a:solidFill>
                  <a:prstClr val="black"/>
                </a:solidFill>
                <a:latin typeface="Times New Roman" panose="02020603050405020304" pitchFamily="18" charset="0"/>
                <a:cs typeface="Times New Roman" panose="02020603050405020304" pitchFamily="18" charset="0"/>
              </a:rPr>
              <a:t>organization and implementation of training workshops on MSE</a:t>
            </a:r>
          </a:p>
          <a:p>
            <a:pPr lvl="2">
              <a:spcBef>
                <a:spcPts val="0"/>
              </a:spcBef>
              <a:buClr>
                <a:srgbClr val="A53010"/>
              </a:buClr>
              <a:buFont typeface="Wingdings" panose="05000000000000000000" pitchFamily="2" charset="2"/>
              <a:buChar char="§"/>
            </a:pPr>
            <a:r>
              <a:rPr lang="en-US" sz="2000" dirty="0">
                <a:solidFill>
                  <a:prstClr val="black"/>
                </a:solidFill>
                <a:latin typeface="Times New Roman" panose="02020603050405020304" pitchFamily="18" charset="0"/>
                <a:cs typeface="Times New Roman" panose="02020603050405020304" pitchFamily="18" charset="0"/>
              </a:rPr>
              <a:t> prepare documents and presentations describing </a:t>
            </a:r>
          </a:p>
          <a:p>
            <a:pPr marL="914400" lvl="2" indent="0">
              <a:spcBef>
                <a:spcPts val="0"/>
              </a:spcBef>
              <a:buClr>
                <a:srgbClr val="A53010"/>
              </a:buClr>
              <a:buNone/>
            </a:pPr>
            <a:r>
              <a:rPr lang="en-US" sz="2000" dirty="0">
                <a:solidFill>
                  <a:prstClr val="black"/>
                </a:solidFill>
                <a:latin typeface="Times New Roman" panose="02020603050405020304" pitchFamily="18" charset="0"/>
                <a:cs typeface="Times New Roman" panose="02020603050405020304" pitchFamily="18" charset="0"/>
              </a:rPr>
              <a:t>progress on MSE for Panel 1.</a:t>
            </a:r>
          </a:p>
          <a:p>
            <a:pPr lvl="2">
              <a:spcBef>
                <a:spcPts val="0"/>
              </a:spcBef>
              <a:buClr>
                <a:srgbClr val="A53010"/>
              </a:buClr>
              <a:buFont typeface="Wingdings" panose="05000000000000000000" pitchFamily="2" charset="2"/>
              <a:buChar char="§"/>
            </a:pPr>
            <a:r>
              <a:rPr lang="en-US" sz="2000" dirty="0">
                <a:solidFill>
                  <a:prstClr val="black"/>
                </a:solidFill>
                <a:latin typeface="Times New Roman" panose="02020603050405020304" pitchFamily="18" charset="0"/>
                <a:cs typeface="Times New Roman" panose="02020603050405020304" pitchFamily="18" charset="0"/>
              </a:rPr>
              <a:t>Continue to develop the multi-stock and the western </a:t>
            </a:r>
          </a:p>
          <a:p>
            <a:pPr marL="914400" lvl="2" indent="0">
              <a:spcBef>
                <a:spcPts val="0"/>
              </a:spcBef>
              <a:buClr>
                <a:srgbClr val="A53010"/>
              </a:buClr>
              <a:buNone/>
            </a:pPr>
            <a:r>
              <a:rPr lang="en-US" sz="2000" dirty="0">
                <a:solidFill>
                  <a:prstClr val="black"/>
                </a:solidFill>
                <a:latin typeface="Times New Roman" panose="02020603050405020304" pitchFamily="18" charset="0"/>
                <a:cs typeface="Times New Roman" panose="02020603050405020304" pitchFamily="18" charset="0"/>
              </a:rPr>
              <a:t>Skipjack MSE</a:t>
            </a:r>
            <a:endParaRPr lang="en-US" sz="2400" dirty="0">
              <a:solidFill>
                <a:prstClr val="black"/>
              </a:solidFill>
              <a:latin typeface="Times New Roman" panose="02020603050405020304" pitchFamily="18" charset="0"/>
              <a:cs typeface="Times New Roman" panose="02020603050405020304" pitchFamily="18" charset="0"/>
            </a:endParaRPr>
          </a:p>
          <a:p>
            <a:pPr marL="0" indent="0">
              <a:buClr>
                <a:srgbClr val="A53010"/>
              </a:buClr>
              <a:buNone/>
            </a:pPr>
            <a:r>
              <a:rPr lang="en-US" sz="2400" dirty="0">
                <a:solidFill>
                  <a:prstClr val="black"/>
                </a:solidFill>
                <a:latin typeface="Times New Roman" panose="02020603050405020304" pitchFamily="18" charset="0"/>
                <a:cs typeface="Times New Roman" panose="02020603050405020304" pitchFamily="18" charset="0"/>
              </a:rPr>
              <a:t>Estimated Budget 225,000 Euro in 2023</a:t>
            </a:r>
          </a:p>
          <a:p>
            <a:pPr lvl="2">
              <a:buClr>
                <a:srgbClr val="A53010"/>
              </a:buClr>
              <a:buFont typeface="Wingdings" panose="05000000000000000000" pitchFamily="2" charset="2"/>
              <a:buChar char="§"/>
            </a:pP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C849C66-21DE-2AD5-8FEB-F4FA92CA4E6E}"/>
              </a:ext>
            </a:extLst>
          </p:cNvPr>
          <p:cNvPicPr>
            <a:picLocks noChangeAspect="1"/>
          </p:cNvPicPr>
          <p:nvPr/>
        </p:nvPicPr>
        <p:blipFill rotWithShape="1">
          <a:blip r:embed="rId3"/>
          <a:srcRect l="28593" t="26805" r="36016" b="39861"/>
          <a:stretch/>
        </p:blipFill>
        <p:spPr>
          <a:xfrm>
            <a:off x="7204983" y="4287611"/>
            <a:ext cx="4314825" cy="2286000"/>
          </a:xfrm>
          <a:prstGeom prst="rect">
            <a:avLst/>
          </a:prstGeom>
        </p:spPr>
      </p:pic>
    </p:spTree>
    <p:extLst>
      <p:ext uri="{BB962C8B-B14F-4D97-AF65-F5344CB8AC3E}">
        <p14:creationId xmlns:p14="http://schemas.microsoft.com/office/powerpoint/2010/main" val="662179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4969898" y="668740"/>
            <a:ext cx="444865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Response to the Commission</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80C94D-D001-4C21-9A85-07F9B5379D12}"/>
              </a:ext>
            </a:extLst>
          </p:cNvPr>
          <p:cNvSpPr txBox="1"/>
          <p:nvPr/>
        </p:nvSpPr>
        <p:spPr>
          <a:xfrm>
            <a:off x="707571" y="1447800"/>
            <a:ext cx="10983685" cy="1323439"/>
          </a:xfrm>
          <a:prstGeom prst="rect">
            <a:avLst/>
          </a:prstGeom>
          <a:noFill/>
        </p:spPr>
        <p:txBody>
          <a:bodyPr wrap="square" rtlCol="0">
            <a:spAutoFit/>
          </a:bodyPr>
          <a:lstStyle/>
          <a:p>
            <a:pPr lvl="0"/>
            <a:r>
              <a:rPr lang="en-US" sz="2000" b="1" dirty="0">
                <a:solidFill>
                  <a:prstClr val="black"/>
                </a:solidFill>
              </a:rPr>
              <a:t>17.24 Discards in purse seine fisheries, Rec. 17-01, para 4.</a:t>
            </a:r>
          </a:p>
          <a:p>
            <a:pPr lvl="0"/>
            <a:endParaRPr lang="en-US" sz="2000" b="1" dirty="0">
              <a:solidFill>
                <a:prstClr val="black"/>
              </a:solidFill>
            </a:endParaRPr>
          </a:p>
          <a:p>
            <a:pPr lvl="0"/>
            <a:r>
              <a:rPr lang="en-US" sz="2000" b="1" dirty="0">
                <a:solidFill>
                  <a:prstClr val="black"/>
                </a:solidFill>
              </a:rPr>
              <a:t>Background: In 2020, the SCRS shall assess the effectiveness of this Recommendation(to retain and land) and submit recommendations to the Commission regarding potential improvements.</a:t>
            </a:r>
            <a:endParaRPr kumimoji="0" lang="en-CA"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8" name="Content Placeholder 2">
            <a:extLst>
              <a:ext uri="{FF2B5EF4-FFF2-40B4-BE49-F238E27FC236}">
                <a16:creationId xmlns:a16="http://schemas.microsoft.com/office/drawing/2014/main" id="{BE97C41A-6080-41AC-9FC2-25DF77CD438B}"/>
              </a:ext>
            </a:extLst>
          </p:cNvPr>
          <p:cNvSpPr txBox="1">
            <a:spLocks/>
          </p:cNvSpPr>
          <p:nvPr/>
        </p:nvSpPr>
        <p:spPr>
          <a:xfrm>
            <a:off x="523876" y="2799669"/>
            <a:ext cx="11462657" cy="3872063"/>
          </a:xfrm>
          <a:prstGeom prst="rect">
            <a:avLst/>
          </a:prstGeom>
          <a:solidFill>
            <a:schemeClr val="bg1"/>
          </a:solidFill>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0" indent="0">
              <a:buClr>
                <a:srgbClr val="A53010"/>
              </a:buClr>
              <a:buNone/>
            </a:pPr>
            <a:r>
              <a:rPr lang="en-US" sz="2400" dirty="0">
                <a:solidFill>
                  <a:prstClr val="black"/>
                </a:solidFill>
                <a:latin typeface="Times New Roman" panose="02020603050405020304" pitchFamily="18" charset="0"/>
                <a:cs typeface="Times New Roman" panose="02020603050405020304" pitchFamily="18" charset="0"/>
              </a:rPr>
              <a:t>The Committee was unable to provide a detailed response again this year. However, previous studies estimated that these discards were small for Spanish purse seiners in the mid-2000s (0.2 t per free school set and 1.1 t per FOB set). </a:t>
            </a:r>
          </a:p>
          <a:p>
            <a:pPr marL="0" lvl="0" indent="0">
              <a:buClr>
                <a:srgbClr val="A53010"/>
              </a:buClr>
              <a:buNone/>
            </a:pPr>
            <a:r>
              <a:rPr lang="en-US" sz="2400" dirty="0">
                <a:solidFill>
                  <a:prstClr val="black"/>
                </a:solidFill>
                <a:latin typeface="Times New Roman" panose="02020603050405020304" pitchFamily="18" charset="0"/>
                <a:cs typeface="Times New Roman" panose="02020603050405020304" pitchFamily="18" charset="0"/>
              </a:rPr>
              <a:t>Two data sources exist, Task 1 reports of dead discards and data collected by on-board observers and reported in ST09. Task 1 reports should represent the same weight or higher observer discard  reports. The Committee noted that discards are only reliable for the most recent period and data from purse seine likely more so since they have 100% coverage. New guidelines and best practices adopted by fleets and the discard prohibition (Rec. 17-01) that entered into force in 2018 suggest that current discards are probably fewer than the levels indicated in the earlier study.</a:t>
            </a:r>
            <a:endParaRPr kumimoji="0" lang="en-US" sz="240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99264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4969898" y="668740"/>
            <a:ext cx="444865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Response to the Commission</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80C94D-D001-4C21-9A85-07F9B5379D12}"/>
              </a:ext>
            </a:extLst>
          </p:cNvPr>
          <p:cNvSpPr txBox="1"/>
          <p:nvPr/>
        </p:nvSpPr>
        <p:spPr>
          <a:xfrm>
            <a:off x="698046" y="1285875"/>
            <a:ext cx="10983685" cy="1938992"/>
          </a:xfrm>
          <a:prstGeom prst="rect">
            <a:avLst/>
          </a:prstGeom>
          <a:noFill/>
        </p:spPr>
        <p:txBody>
          <a:bodyPr wrap="square" rtlCol="0">
            <a:spAutoFit/>
          </a:bodyPr>
          <a:lstStyle/>
          <a:p>
            <a:pPr lvl="0"/>
            <a:r>
              <a:rPr lang="en-US" sz="2000" b="1" dirty="0">
                <a:solidFill>
                  <a:prstClr val="black"/>
                </a:solidFill>
              </a:rPr>
              <a:t>17.25 Fishing prohibited with FADs, Rec. 21-01, para 28.</a:t>
            </a:r>
          </a:p>
          <a:p>
            <a:pPr lvl="0"/>
            <a:endParaRPr lang="en-US" sz="2000" b="1" dirty="0">
              <a:solidFill>
                <a:prstClr val="black"/>
              </a:solidFill>
            </a:endParaRPr>
          </a:p>
          <a:p>
            <a:pPr lvl="0"/>
            <a:r>
              <a:rPr lang="en-US" sz="2000" b="1" dirty="0">
                <a:solidFill>
                  <a:prstClr val="black"/>
                </a:solidFill>
              </a:rPr>
              <a:t>Background: 1 January to 13 March 2022, throughout the Convention area. This should be reviewed and, if necessary, revised based on advice by the SCRS taking into account monthly trends in free school and FAD associated catches and the monthly variability in the proportion of juvenile tuna in catches. The SCRS should provide this advice to the Commission in 2022.</a:t>
            </a:r>
            <a:endParaRPr kumimoji="0" lang="en-CA"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8" name="Content Placeholder 2">
            <a:extLst>
              <a:ext uri="{FF2B5EF4-FFF2-40B4-BE49-F238E27FC236}">
                <a16:creationId xmlns:a16="http://schemas.microsoft.com/office/drawing/2014/main" id="{BE97C41A-6080-41AC-9FC2-25DF77CD438B}"/>
              </a:ext>
            </a:extLst>
          </p:cNvPr>
          <p:cNvSpPr txBox="1">
            <a:spLocks/>
          </p:cNvSpPr>
          <p:nvPr/>
        </p:nvSpPr>
        <p:spPr>
          <a:xfrm>
            <a:off x="476252" y="3322184"/>
            <a:ext cx="11389178" cy="2088016"/>
          </a:xfrm>
          <a:prstGeom prst="rect">
            <a:avLst/>
          </a:prstGeom>
          <a:solidFill>
            <a:schemeClr val="bg1"/>
          </a:solidFill>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0" indent="0">
              <a:buClr>
                <a:srgbClr val="A53010"/>
              </a:buClr>
              <a:buNone/>
            </a:pPr>
            <a:r>
              <a:rPr lang="en-US" sz="2200" dirty="0"/>
              <a:t>The Committee noted that reporting of historical FOB/FAD set data is mandatory as per Rec 21-01. The historical data on the number of sets conducted on FOB remains incomplete.</a:t>
            </a:r>
            <a:endParaRPr lang="en-US" sz="2200" dirty="0">
              <a:solidFill>
                <a:prstClr val="black"/>
              </a:solidFill>
              <a:latin typeface="Times New Roman" panose="02020603050405020304" pitchFamily="18" charset="0"/>
              <a:cs typeface="Times New Roman" panose="02020603050405020304" pitchFamily="18" charset="0"/>
            </a:endParaRPr>
          </a:p>
          <a:p>
            <a:pPr marL="0" lvl="0" indent="0">
              <a:buClr>
                <a:srgbClr val="A53010"/>
              </a:buClr>
              <a:buNone/>
            </a:pPr>
            <a:r>
              <a:rPr lang="en-US" sz="2200" dirty="0">
                <a:solidFill>
                  <a:prstClr val="black"/>
                </a:solidFill>
                <a:latin typeface="Times New Roman" panose="02020603050405020304" pitchFamily="18" charset="0"/>
                <a:cs typeface="Times New Roman" panose="02020603050405020304" pitchFamily="18" charset="0"/>
              </a:rPr>
              <a:t>The Committee investigated the monthly pattern of purse seine catch based on the data available at the Secretariat for the period 1991-2020. The analysis separated the data into six periods, a reference period from 1991-1999, and five different FAD closure periods.</a:t>
            </a:r>
          </a:p>
        </p:txBody>
      </p:sp>
      <p:pic>
        <p:nvPicPr>
          <p:cNvPr id="3" name="Picture 2">
            <a:extLst>
              <a:ext uri="{FF2B5EF4-FFF2-40B4-BE49-F238E27FC236}">
                <a16:creationId xmlns:a16="http://schemas.microsoft.com/office/drawing/2014/main" id="{EF4EC272-54F6-1F11-F7B3-727503BE5D7D}"/>
              </a:ext>
            </a:extLst>
          </p:cNvPr>
          <p:cNvPicPr>
            <a:picLocks noChangeAspect="1"/>
          </p:cNvPicPr>
          <p:nvPr/>
        </p:nvPicPr>
        <p:blipFill rotWithShape="1">
          <a:blip r:embed="rId3"/>
          <a:srcRect l="26250" t="40793" r="30178" b="42699"/>
          <a:stretch/>
        </p:blipFill>
        <p:spPr>
          <a:xfrm>
            <a:off x="1404256" y="5159828"/>
            <a:ext cx="7968343" cy="1698172"/>
          </a:xfrm>
          <a:prstGeom prst="rect">
            <a:avLst/>
          </a:prstGeom>
        </p:spPr>
      </p:pic>
    </p:spTree>
    <p:extLst>
      <p:ext uri="{BB962C8B-B14F-4D97-AF65-F5344CB8AC3E}">
        <p14:creationId xmlns:p14="http://schemas.microsoft.com/office/powerpoint/2010/main" val="2601666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4969898" y="668740"/>
            <a:ext cx="444865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Response to the Commission</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80C94D-D001-4C21-9A85-07F9B5379D12}"/>
              </a:ext>
            </a:extLst>
          </p:cNvPr>
          <p:cNvSpPr txBox="1"/>
          <p:nvPr/>
        </p:nvSpPr>
        <p:spPr>
          <a:xfrm>
            <a:off x="288471" y="1323975"/>
            <a:ext cx="10983685" cy="707886"/>
          </a:xfrm>
          <a:prstGeom prst="rect">
            <a:avLst/>
          </a:prstGeom>
          <a:noFill/>
        </p:spPr>
        <p:txBody>
          <a:bodyPr wrap="square" rtlCol="0">
            <a:spAutoFit/>
          </a:bodyPr>
          <a:lstStyle/>
          <a:p>
            <a:pPr lvl="0"/>
            <a:r>
              <a:rPr lang="en-US" sz="2000" b="1" dirty="0">
                <a:solidFill>
                  <a:prstClr val="black"/>
                </a:solidFill>
              </a:rPr>
              <a:t>17.25 Fishing prohibited with FADs, Rec. 21-01, para 28.</a:t>
            </a:r>
          </a:p>
          <a:p>
            <a:pPr lvl="0"/>
            <a:endParaRPr lang="en-US" sz="2000" b="1" dirty="0">
              <a:solidFill>
                <a:prstClr val="black"/>
              </a:solidFill>
            </a:endParaRPr>
          </a:p>
        </p:txBody>
      </p:sp>
      <p:sp>
        <p:nvSpPr>
          <p:cNvPr id="8" name="Content Placeholder 2">
            <a:extLst>
              <a:ext uri="{FF2B5EF4-FFF2-40B4-BE49-F238E27FC236}">
                <a16:creationId xmlns:a16="http://schemas.microsoft.com/office/drawing/2014/main" id="{BE97C41A-6080-41AC-9FC2-25DF77CD438B}"/>
              </a:ext>
            </a:extLst>
          </p:cNvPr>
          <p:cNvSpPr txBox="1">
            <a:spLocks/>
          </p:cNvSpPr>
          <p:nvPr/>
        </p:nvSpPr>
        <p:spPr>
          <a:xfrm>
            <a:off x="66676" y="1704975"/>
            <a:ext cx="6296024" cy="2943225"/>
          </a:xfrm>
          <a:prstGeom prst="rect">
            <a:avLst/>
          </a:prstGeom>
          <a:solidFill>
            <a:schemeClr val="bg1"/>
          </a:solidFill>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0" indent="0">
              <a:buClr>
                <a:srgbClr val="A53010"/>
              </a:buClr>
              <a:buNone/>
            </a:pPr>
            <a:r>
              <a:rPr kumimoji="0" lang="en-US" sz="240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The catch of juvenile BET and YFT was consistently higher for FOB then free school and varies across quarter. On a monthly basis catches of BET juveniles are greater in the first and fourth quarter and the annual pattern shows high variability between years. Catches of juvenile YFT are greater in the fourth quarter.</a:t>
            </a:r>
          </a:p>
        </p:txBody>
      </p:sp>
      <p:pic>
        <p:nvPicPr>
          <p:cNvPr id="3" name="Picture 2">
            <a:extLst>
              <a:ext uri="{FF2B5EF4-FFF2-40B4-BE49-F238E27FC236}">
                <a16:creationId xmlns:a16="http://schemas.microsoft.com/office/drawing/2014/main" id="{E1F4991F-1288-EA90-EA1E-AA7F44231644}"/>
              </a:ext>
            </a:extLst>
          </p:cNvPr>
          <p:cNvPicPr>
            <a:picLocks noChangeAspect="1"/>
          </p:cNvPicPr>
          <p:nvPr/>
        </p:nvPicPr>
        <p:blipFill rotWithShape="1">
          <a:blip r:embed="rId3"/>
          <a:srcRect l="25235" t="27362" r="30078" b="18055"/>
          <a:stretch/>
        </p:blipFill>
        <p:spPr>
          <a:xfrm>
            <a:off x="6466436" y="1314450"/>
            <a:ext cx="5725564" cy="3933824"/>
          </a:xfrm>
          <a:prstGeom prst="rect">
            <a:avLst/>
          </a:prstGeom>
        </p:spPr>
      </p:pic>
      <p:pic>
        <p:nvPicPr>
          <p:cNvPr id="13" name="Picture 12">
            <a:extLst>
              <a:ext uri="{FF2B5EF4-FFF2-40B4-BE49-F238E27FC236}">
                <a16:creationId xmlns:a16="http://schemas.microsoft.com/office/drawing/2014/main" id="{CF9603BD-4952-DD8E-371D-1EA6C53A2A5B}"/>
              </a:ext>
            </a:extLst>
          </p:cNvPr>
          <p:cNvPicPr>
            <a:picLocks noChangeAspect="1"/>
          </p:cNvPicPr>
          <p:nvPr/>
        </p:nvPicPr>
        <p:blipFill rotWithShape="1">
          <a:blip r:embed="rId4"/>
          <a:srcRect l="26328" t="38750" r="29610" b="33750"/>
          <a:stretch/>
        </p:blipFill>
        <p:spPr>
          <a:xfrm>
            <a:off x="85728" y="4657725"/>
            <a:ext cx="6267448" cy="2200275"/>
          </a:xfrm>
          <a:prstGeom prst="rect">
            <a:avLst/>
          </a:prstGeom>
        </p:spPr>
      </p:pic>
    </p:spTree>
    <p:extLst>
      <p:ext uri="{BB962C8B-B14F-4D97-AF65-F5344CB8AC3E}">
        <p14:creationId xmlns:p14="http://schemas.microsoft.com/office/powerpoint/2010/main" val="2478110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4969898" y="668740"/>
            <a:ext cx="444865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Response to the Commission</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80C94D-D001-4C21-9A85-07F9B5379D12}"/>
              </a:ext>
            </a:extLst>
          </p:cNvPr>
          <p:cNvSpPr txBox="1"/>
          <p:nvPr/>
        </p:nvSpPr>
        <p:spPr>
          <a:xfrm>
            <a:off x="288471" y="1323975"/>
            <a:ext cx="10983685" cy="707886"/>
          </a:xfrm>
          <a:prstGeom prst="rect">
            <a:avLst/>
          </a:prstGeom>
          <a:noFill/>
        </p:spPr>
        <p:txBody>
          <a:bodyPr wrap="square" rtlCol="0">
            <a:spAutoFit/>
          </a:bodyPr>
          <a:lstStyle/>
          <a:p>
            <a:pPr lvl="0"/>
            <a:r>
              <a:rPr lang="en-US" sz="2000" b="1" dirty="0">
                <a:solidFill>
                  <a:prstClr val="black"/>
                </a:solidFill>
              </a:rPr>
              <a:t>17.25 Fishing prohibited with FADs, Rec. 21-01, para 28.</a:t>
            </a:r>
          </a:p>
          <a:p>
            <a:pPr lvl="0"/>
            <a:endParaRPr lang="en-US" sz="2000" b="1" dirty="0">
              <a:solidFill>
                <a:prstClr val="black"/>
              </a:solidFill>
            </a:endParaRPr>
          </a:p>
        </p:txBody>
      </p:sp>
      <p:pic>
        <p:nvPicPr>
          <p:cNvPr id="9" name="Picture 8">
            <a:extLst>
              <a:ext uri="{FF2B5EF4-FFF2-40B4-BE49-F238E27FC236}">
                <a16:creationId xmlns:a16="http://schemas.microsoft.com/office/drawing/2014/main" id="{9B147D4B-2CBE-7D4B-C965-0CB750100947}"/>
              </a:ext>
            </a:extLst>
          </p:cNvPr>
          <p:cNvPicPr>
            <a:picLocks noChangeAspect="1"/>
          </p:cNvPicPr>
          <p:nvPr/>
        </p:nvPicPr>
        <p:blipFill rotWithShape="1">
          <a:blip r:embed="rId3"/>
          <a:srcRect l="26094" t="20140" r="30390" b="24861"/>
          <a:stretch/>
        </p:blipFill>
        <p:spPr>
          <a:xfrm>
            <a:off x="2190750" y="1666874"/>
            <a:ext cx="7019925" cy="4990828"/>
          </a:xfrm>
          <a:prstGeom prst="rect">
            <a:avLst/>
          </a:prstGeom>
        </p:spPr>
      </p:pic>
    </p:spTree>
    <p:extLst>
      <p:ext uri="{BB962C8B-B14F-4D97-AF65-F5344CB8AC3E}">
        <p14:creationId xmlns:p14="http://schemas.microsoft.com/office/powerpoint/2010/main" val="896297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4969898" y="668740"/>
            <a:ext cx="444865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Response to the Commission</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80C94D-D001-4C21-9A85-07F9B5379D12}"/>
              </a:ext>
            </a:extLst>
          </p:cNvPr>
          <p:cNvSpPr txBox="1"/>
          <p:nvPr/>
        </p:nvSpPr>
        <p:spPr>
          <a:xfrm>
            <a:off x="698046" y="1285875"/>
            <a:ext cx="10983685" cy="2554545"/>
          </a:xfrm>
          <a:prstGeom prst="rect">
            <a:avLst/>
          </a:prstGeom>
          <a:noFill/>
        </p:spPr>
        <p:txBody>
          <a:bodyPr wrap="square" rtlCol="0">
            <a:spAutoFit/>
          </a:bodyPr>
          <a:lstStyle/>
          <a:p>
            <a:pPr lvl="0"/>
            <a:r>
              <a:rPr lang="en-US" sz="2000" b="1" dirty="0">
                <a:solidFill>
                  <a:prstClr val="black"/>
                </a:solidFill>
              </a:rPr>
              <a:t>17.26 The SCRS to inform on CPCs that have provided by 31 July 2022 the required historical FAD set </a:t>
            </a:r>
          </a:p>
          <a:p>
            <a:pPr lvl="0"/>
            <a:r>
              <a:rPr lang="en-US" sz="2000" b="1" dirty="0">
                <a:solidFill>
                  <a:prstClr val="black"/>
                </a:solidFill>
              </a:rPr>
              <a:t>data. Rec. 21-01, para 31 </a:t>
            </a:r>
          </a:p>
          <a:p>
            <a:pPr lvl="0"/>
            <a:r>
              <a:rPr lang="en-US" sz="2000" b="1" dirty="0">
                <a:solidFill>
                  <a:prstClr val="black"/>
                </a:solidFill>
              </a:rPr>
              <a:t>Background: With a view to establishing FAD set limits to keep the catches of juvenile tropical tunas at </a:t>
            </a:r>
          </a:p>
          <a:p>
            <a:pPr lvl="0"/>
            <a:r>
              <a:rPr lang="en-US" sz="2000" b="1" dirty="0">
                <a:solidFill>
                  <a:prstClr val="black"/>
                </a:solidFill>
              </a:rPr>
              <a:t>sustainable levels, in 2022 the SCRS should inform the Commission about the maximum number of FAD sets which should be established per vessel or per CPC. To support this analysis, CPCs with purse seine vessels shall urgently undertake to report to the SCRS by 31 July 2022 the required historical FAD set data. CPCs that do not report these data in accordance with this paragraph shall be prohibited from setting on FADs until such data have been received by the SCRS.</a:t>
            </a:r>
            <a:endParaRPr kumimoji="0" lang="en-CA"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8" name="Content Placeholder 2">
            <a:extLst>
              <a:ext uri="{FF2B5EF4-FFF2-40B4-BE49-F238E27FC236}">
                <a16:creationId xmlns:a16="http://schemas.microsoft.com/office/drawing/2014/main" id="{BE97C41A-6080-41AC-9FC2-25DF77CD438B}"/>
              </a:ext>
            </a:extLst>
          </p:cNvPr>
          <p:cNvSpPr txBox="1">
            <a:spLocks/>
          </p:cNvSpPr>
          <p:nvPr/>
        </p:nvSpPr>
        <p:spPr>
          <a:xfrm>
            <a:off x="581026" y="3971245"/>
            <a:ext cx="11462657" cy="2477180"/>
          </a:xfrm>
          <a:prstGeom prst="rect">
            <a:avLst/>
          </a:prstGeom>
          <a:solidFill>
            <a:schemeClr val="bg1"/>
          </a:solidFill>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0" indent="0">
              <a:buClr>
                <a:srgbClr val="A53010"/>
              </a:buClr>
              <a:buNone/>
            </a:pPr>
            <a:r>
              <a:rPr kumimoji="0" lang="en-US" sz="240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In 2021 the Committee provided a summary of the challenges faced by the Committee to provide an answer to this request. </a:t>
            </a:r>
            <a:r>
              <a:rPr kumimoji="0" lang="en-US" sz="2400" i="0" u="sng"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The Committee was unable to resolve these challenges this year</a:t>
            </a:r>
            <a:r>
              <a:rPr kumimoji="0" lang="en-US" sz="240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In summary, there has not been any improvements in the information available to the Committee to provide advice on the maximum number of FAD sets per vessel as requested by the Commission.</a:t>
            </a:r>
          </a:p>
        </p:txBody>
      </p:sp>
    </p:spTree>
    <p:extLst>
      <p:ext uri="{BB962C8B-B14F-4D97-AF65-F5344CB8AC3E}">
        <p14:creationId xmlns:p14="http://schemas.microsoft.com/office/powerpoint/2010/main" val="1046808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4969898" y="668740"/>
            <a:ext cx="444865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Response to the Commission</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80C94D-D001-4C21-9A85-07F9B5379D12}"/>
              </a:ext>
            </a:extLst>
          </p:cNvPr>
          <p:cNvSpPr txBox="1"/>
          <p:nvPr/>
        </p:nvSpPr>
        <p:spPr>
          <a:xfrm>
            <a:off x="698046" y="1285875"/>
            <a:ext cx="10983685" cy="1631216"/>
          </a:xfrm>
          <a:prstGeom prst="rect">
            <a:avLst/>
          </a:prstGeom>
          <a:noFill/>
        </p:spPr>
        <p:txBody>
          <a:bodyPr wrap="square" rtlCol="0">
            <a:spAutoFit/>
          </a:bodyPr>
          <a:lstStyle/>
          <a:p>
            <a:pPr lvl="0"/>
            <a:r>
              <a:rPr lang="en-US" sz="2000" b="1" dirty="0">
                <a:solidFill>
                  <a:prstClr val="black"/>
                </a:solidFill>
              </a:rPr>
              <a:t>17.27 The SCRS to inform on CPCs that have provided by 31 July 2022 the required historical FAD set </a:t>
            </a:r>
          </a:p>
          <a:p>
            <a:pPr lvl="0"/>
            <a:r>
              <a:rPr lang="en-US" sz="2000" b="1" dirty="0">
                <a:solidFill>
                  <a:prstClr val="black"/>
                </a:solidFill>
              </a:rPr>
              <a:t>data. Rec. 21-01, para 33.</a:t>
            </a:r>
          </a:p>
          <a:p>
            <a:pPr lvl="0"/>
            <a:endParaRPr lang="en-US" sz="2000" b="1" dirty="0">
              <a:solidFill>
                <a:prstClr val="black"/>
              </a:solidFill>
            </a:endParaRPr>
          </a:p>
          <a:p>
            <a:pPr lvl="0"/>
            <a:r>
              <a:rPr lang="en-US" sz="2000" b="1" dirty="0">
                <a:solidFill>
                  <a:prstClr val="black"/>
                </a:solidFill>
              </a:rPr>
              <a:t>Background: Further analysis shall be conducted by the SCRS on the impact of support vessels on the catches of juvenile yellowfin and bigeye tuna to be considered in 2022..</a:t>
            </a:r>
            <a:endParaRPr kumimoji="0" lang="en-CA"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8" name="Content Placeholder 2">
            <a:extLst>
              <a:ext uri="{FF2B5EF4-FFF2-40B4-BE49-F238E27FC236}">
                <a16:creationId xmlns:a16="http://schemas.microsoft.com/office/drawing/2014/main" id="{BE97C41A-6080-41AC-9FC2-25DF77CD438B}"/>
              </a:ext>
            </a:extLst>
          </p:cNvPr>
          <p:cNvSpPr txBox="1">
            <a:spLocks/>
          </p:cNvSpPr>
          <p:nvPr/>
        </p:nvSpPr>
        <p:spPr>
          <a:xfrm>
            <a:off x="361951" y="3142570"/>
            <a:ext cx="11462657" cy="3715430"/>
          </a:xfrm>
          <a:prstGeom prst="rect">
            <a:avLst/>
          </a:prstGeom>
          <a:solidFill>
            <a:schemeClr val="bg1"/>
          </a:solidFill>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0" indent="0">
              <a:buClr>
                <a:srgbClr val="A53010"/>
              </a:buClr>
              <a:buNone/>
            </a:pPr>
            <a:r>
              <a:rPr kumimoji="0" lang="en-US" sz="240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The Committee provides some additional information on support vessels in document SCRS/2022/15 (list of vessels</a:t>
            </a:r>
            <a:r>
              <a:rPr lang="en-US" sz="2400" dirty="0">
                <a:solidFill>
                  <a:prstClr val="black">
                    <a:lumMod val="75000"/>
                    <a:lumOff val="25000"/>
                  </a:prstClr>
                </a:solidFill>
                <a:latin typeface="Century Gothic" panose="020B0502020202020204"/>
              </a:rPr>
              <a:t>), </a:t>
            </a:r>
            <a:r>
              <a:rPr kumimoji="0" lang="en-US" sz="240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but was unable to determine which support vessels were active. </a:t>
            </a:r>
            <a:r>
              <a:rPr kumimoji="0" lang="en-US" sz="2400" i="0" u="sng"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The Committee is unable to provide a more final response to this request from the Commission.</a:t>
            </a:r>
          </a:p>
        </p:txBody>
      </p:sp>
    </p:spTree>
    <p:extLst>
      <p:ext uri="{BB962C8B-B14F-4D97-AF65-F5344CB8AC3E}">
        <p14:creationId xmlns:p14="http://schemas.microsoft.com/office/powerpoint/2010/main" val="1190745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3310522"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YFT Fishery </a:t>
            </a:r>
            <a:r>
              <a:rPr lang="en-CA" sz="2400" b="1" i="1" dirty="0">
                <a:solidFill>
                  <a:prstClr val="white"/>
                </a:solidFill>
                <a:latin typeface="Century Gothic" panose="020B0502020202020204"/>
              </a:rPr>
              <a:t>I</a:t>
            </a:r>
            <a:r>
              <a:rPr kumimoji="0" lang="en-CA" sz="2400" b="1" i="1" u="none" strike="noStrike" kern="1200" cap="none" spc="0" normalizeH="0" baseline="0" noProof="0" dirty="0" err="1">
                <a:ln>
                  <a:noFill/>
                </a:ln>
                <a:solidFill>
                  <a:prstClr val="white"/>
                </a:solidFill>
                <a:effectLst/>
                <a:uLnTx/>
                <a:uFillTx/>
                <a:latin typeface="Century Gothic" panose="020B0502020202020204"/>
                <a:ea typeface="+mn-ea"/>
                <a:cs typeface="+mn-cs"/>
              </a:rPr>
              <a:t>ndicators</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FCAD3D8E-E761-4A3E-810A-74A5CCB3588D}"/>
              </a:ext>
            </a:extLst>
          </p:cNvPr>
          <p:cNvSpPr/>
          <p:nvPr/>
        </p:nvSpPr>
        <p:spPr>
          <a:xfrm>
            <a:off x="179211" y="1225689"/>
            <a:ext cx="5287311" cy="5262979"/>
          </a:xfrm>
          <a:prstGeom prst="rect">
            <a:avLst/>
          </a:prstGeom>
          <a:solidFill>
            <a:schemeClr val="bg1"/>
          </a:solidFill>
          <a:ln w="25400">
            <a:solidFill>
              <a:schemeClr val="accent1">
                <a:shade val="50000"/>
              </a:schemeClr>
            </a:solidFill>
          </a:ln>
        </p:spPr>
        <p:txBody>
          <a:bodyPr wrap="square">
            <a:spAutoFit/>
          </a:bodyPr>
          <a:lstStyle/>
          <a:p>
            <a:pPr marL="342900" indent="-342900">
              <a:buFont typeface="Wingdings" panose="05000000000000000000" pitchFamily="2" charset="2"/>
              <a:buChar char="§"/>
            </a:pPr>
            <a:r>
              <a:rPr lang="en-US" sz="2400" dirty="0"/>
              <a:t>A TAC of 110,000 t was adopted in 2012.</a:t>
            </a:r>
          </a:p>
          <a:p>
            <a:pPr marL="342900" indent="-342900">
              <a:buFont typeface="Wingdings" panose="05000000000000000000" pitchFamily="2" charset="2"/>
              <a:buChar char="§"/>
            </a:pPr>
            <a:r>
              <a:rPr lang="en-US" sz="2400" dirty="0"/>
              <a:t>Catches (t) - all gears</a:t>
            </a:r>
          </a:p>
          <a:p>
            <a:r>
              <a:rPr lang="en-US" sz="2400" dirty="0"/>
              <a:t>                         2020          2021     </a:t>
            </a:r>
          </a:p>
          <a:p>
            <a:r>
              <a:rPr lang="en-US" sz="2400" dirty="0"/>
              <a:t>   Total          156,692	 110,602</a:t>
            </a:r>
          </a:p>
          <a:p>
            <a:r>
              <a:rPr lang="en-US" sz="2400" dirty="0"/>
              <a:t>   East           124,675 	   83,820</a:t>
            </a:r>
          </a:p>
          <a:p>
            <a:r>
              <a:rPr lang="en-US" sz="2400" dirty="0"/>
              <a:t>   West            32,017	   26,783</a:t>
            </a:r>
          </a:p>
          <a:p>
            <a:pPr marL="342900" indent="-342900">
              <a:buFont typeface="Wingdings" panose="05000000000000000000" pitchFamily="2" charset="2"/>
              <a:buChar char="§"/>
            </a:pPr>
            <a:endParaRPr lang="en-US" sz="2400" dirty="0"/>
          </a:p>
          <a:p>
            <a:pPr marL="342900" indent="-342900">
              <a:buFont typeface="Wingdings" panose="05000000000000000000" pitchFamily="2" charset="2"/>
              <a:buChar char="§"/>
            </a:pPr>
            <a:r>
              <a:rPr lang="en-US" sz="2400" dirty="0"/>
              <a:t>Purse seine vessels targeting tropical tunas in the eastern Atlantic increased in the last five years but declined in 2021.</a:t>
            </a:r>
          </a:p>
          <a:p>
            <a:pPr marL="342900" indent="-342900">
              <a:buFont typeface="Wingdings" panose="05000000000000000000" pitchFamily="2" charset="2"/>
              <a:buChar char="§"/>
            </a:pPr>
            <a:r>
              <a:rPr lang="en-US" sz="2400" dirty="0"/>
              <a:t>Catches above TAC from 2014 to 2020.</a:t>
            </a:r>
          </a:p>
        </p:txBody>
      </p:sp>
      <p:graphicFrame>
        <p:nvGraphicFramePr>
          <p:cNvPr id="6" name="Chart 5">
            <a:extLst>
              <a:ext uri="{FF2B5EF4-FFF2-40B4-BE49-F238E27FC236}">
                <a16:creationId xmlns:a16="http://schemas.microsoft.com/office/drawing/2014/main" id="{00000000-0008-0000-0000-00002F040000}"/>
              </a:ext>
            </a:extLst>
          </p:cNvPr>
          <p:cNvGraphicFramePr>
            <a:graphicFrameLocks/>
          </p:cNvGraphicFramePr>
          <p:nvPr>
            <p:extLst>
              <p:ext uri="{D42A27DB-BD31-4B8C-83A1-F6EECF244321}">
                <p14:modId xmlns:p14="http://schemas.microsoft.com/office/powerpoint/2010/main" val="4132583710"/>
              </p:ext>
            </p:extLst>
          </p:nvPr>
        </p:nvGraphicFramePr>
        <p:xfrm>
          <a:off x="5510232" y="1884443"/>
          <a:ext cx="6681768" cy="445691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CF878CE-DD7C-F8B3-FD7C-84B33C56BC1A}"/>
              </a:ext>
            </a:extLst>
          </p:cNvPr>
          <p:cNvSpPr txBox="1"/>
          <p:nvPr/>
        </p:nvSpPr>
        <p:spPr>
          <a:xfrm>
            <a:off x="6581422" y="1309512"/>
            <a:ext cx="4989689" cy="461665"/>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Landings Updated to 2021</a:t>
            </a:r>
          </a:p>
        </p:txBody>
      </p:sp>
    </p:spTree>
    <p:extLst>
      <p:ext uri="{BB962C8B-B14F-4D97-AF65-F5344CB8AC3E}">
        <p14:creationId xmlns:p14="http://schemas.microsoft.com/office/powerpoint/2010/main" val="2235050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4969898" y="668740"/>
            <a:ext cx="444865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Response to the Commission</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80C94D-D001-4C21-9A85-07F9B5379D12}"/>
              </a:ext>
            </a:extLst>
          </p:cNvPr>
          <p:cNvSpPr txBox="1"/>
          <p:nvPr/>
        </p:nvSpPr>
        <p:spPr>
          <a:xfrm>
            <a:off x="698046" y="1285875"/>
            <a:ext cx="10983685" cy="2554545"/>
          </a:xfrm>
          <a:prstGeom prst="rect">
            <a:avLst/>
          </a:prstGeom>
          <a:noFill/>
        </p:spPr>
        <p:txBody>
          <a:bodyPr wrap="square" rtlCol="0">
            <a:spAutoFit/>
          </a:bodyPr>
          <a:lstStyle/>
          <a:p>
            <a:pPr lvl="0"/>
            <a:r>
              <a:rPr lang="en-US" sz="2000" b="1" dirty="0">
                <a:solidFill>
                  <a:prstClr val="black"/>
                </a:solidFill>
              </a:rPr>
              <a:t>17.28 The SCRS shall refine the MSE process in line with the SCRS roadmap and continue testing the </a:t>
            </a:r>
          </a:p>
          <a:p>
            <a:pPr lvl="0"/>
            <a:r>
              <a:rPr lang="en-US" sz="2000" b="1" dirty="0">
                <a:solidFill>
                  <a:prstClr val="black"/>
                </a:solidFill>
              </a:rPr>
              <a:t>candidate management procedures. Rec. 21-01, para 62.</a:t>
            </a:r>
          </a:p>
          <a:p>
            <a:pPr lvl="0"/>
            <a:endParaRPr lang="en-US" sz="2000" b="1" dirty="0">
              <a:solidFill>
                <a:prstClr val="black"/>
              </a:solidFill>
            </a:endParaRPr>
          </a:p>
          <a:p>
            <a:pPr lvl="0"/>
            <a:r>
              <a:rPr lang="en-US" sz="2000" b="1" dirty="0">
                <a:solidFill>
                  <a:prstClr val="black"/>
                </a:solidFill>
              </a:rPr>
              <a:t>Background: </a:t>
            </a:r>
            <a:r>
              <a:rPr lang="en-US" sz="2000" i="1" dirty="0">
                <a:solidFill>
                  <a:prstClr val="black"/>
                </a:solidFill>
              </a:rPr>
              <a:t>The SCRS shall refine the MSE process in line with the SCRS roadmap and continue testing the candidate management procedures. On this basis, the Commission shall review the candidate management procedures, including pre-agreed management actions to be taken under various stock conditions. These shall take into account the differential impacts of fishing operations (e.g. purse seine, longline and </a:t>
            </a:r>
            <a:r>
              <a:rPr lang="en-US" sz="2000" i="1" dirty="0" err="1">
                <a:solidFill>
                  <a:prstClr val="black"/>
                </a:solidFill>
              </a:rPr>
              <a:t>baitboat</a:t>
            </a:r>
            <a:r>
              <a:rPr lang="en-US" sz="2000" i="1" dirty="0">
                <a:solidFill>
                  <a:prstClr val="black"/>
                </a:solidFill>
              </a:rPr>
              <a:t>) on juvenile mortality and the yield at MSY</a:t>
            </a:r>
            <a:endParaRPr kumimoji="0" lang="en-CA" sz="2000" i="1"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8" name="Content Placeholder 2">
            <a:extLst>
              <a:ext uri="{FF2B5EF4-FFF2-40B4-BE49-F238E27FC236}">
                <a16:creationId xmlns:a16="http://schemas.microsoft.com/office/drawing/2014/main" id="{BE97C41A-6080-41AC-9FC2-25DF77CD438B}"/>
              </a:ext>
            </a:extLst>
          </p:cNvPr>
          <p:cNvSpPr txBox="1">
            <a:spLocks/>
          </p:cNvSpPr>
          <p:nvPr/>
        </p:nvSpPr>
        <p:spPr>
          <a:xfrm>
            <a:off x="638176" y="4257675"/>
            <a:ext cx="10629900" cy="1066800"/>
          </a:xfrm>
          <a:prstGeom prst="rect">
            <a:avLst/>
          </a:prstGeom>
          <a:solidFill>
            <a:schemeClr val="bg1"/>
          </a:solidFill>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0" indent="0">
              <a:buClr>
                <a:srgbClr val="A53010"/>
              </a:buClr>
              <a:buNone/>
            </a:pPr>
            <a:r>
              <a:rPr lang="en-US" sz="2400" dirty="0">
                <a:solidFill>
                  <a:prstClr val="black"/>
                </a:solidFill>
                <a:latin typeface="Times New Roman" panose="02020603050405020304" pitchFamily="18" charset="0"/>
                <a:cs typeface="Times New Roman" panose="02020603050405020304" pitchFamily="18" charset="0"/>
              </a:rPr>
              <a:t>The Committee proposed a few changes (mostly timing) to the roadmap for both Tropical Tunas MSE’s (see  section 13.4 of the SCRS report).</a:t>
            </a:r>
            <a:endParaRPr kumimoji="0" lang="en-US" sz="240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78462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4969898" y="668740"/>
            <a:ext cx="444865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Response to the Commission</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80C94D-D001-4C21-9A85-07F9B5379D12}"/>
              </a:ext>
            </a:extLst>
          </p:cNvPr>
          <p:cNvSpPr txBox="1"/>
          <p:nvPr/>
        </p:nvSpPr>
        <p:spPr>
          <a:xfrm>
            <a:off x="142875" y="1285875"/>
            <a:ext cx="11868149" cy="1631216"/>
          </a:xfrm>
          <a:prstGeom prst="rect">
            <a:avLst/>
          </a:prstGeom>
          <a:noFill/>
        </p:spPr>
        <p:txBody>
          <a:bodyPr wrap="square" rtlCol="0">
            <a:spAutoFit/>
          </a:bodyPr>
          <a:lstStyle/>
          <a:p>
            <a:pPr lvl="0"/>
            <a:r>
              <a:rPr lang="en-US" sz="2000" b="1" dirty="0">
                <a:solidFill>
                  <a:prstClr val="black"/>
                </a:solidFill>
              </a:rPr>
              <a:t>17.29 Efficacy that full fishery closures along the lines of those proposed in PA1_505A/2019, Rec. 21-</a:t>
            </a:r>
          </a:p>
          <a:p>
            <a:pPr lvl="0"/>
            <a:r>
              <a:rPr lang="en-US" sz="2000" b="1" dirty="0">
                <a:solidFill>
                  <a:prstClr val="black"/>
                </a:solidFill>
              </a:rPr>
              <a:t>01, para 66a.</a:t>
            </a:r>
          </a:p>
          <a:p>
            <a:pPr lvl="0"/>
            <a:r>
              <a:rPr lang="en-US" sz="2000" b="1" dirty="0">
                <a:solidFill>
                  <a:prstClr val="black"/>
                </a:solidFill>
              </a:rPr>
              <a:t>Background: </a:t>
            </a:r>
            <a:r>
              <a:rPr lang="en-US" sz="2000" i="1" dirty="0">
                <a:solidFill>
                  <a:prstClr val="black"/>
                </a:solidFill>
              </a:rPr>
              <a:t>The SCRS shall explore the efficacy that full fishery closures along the lines of those proposed in PA1-505A/2019 might have to reduce the catches of tropical tunas to the agreed levels; and the potential of such scheme to reduce the catches of juvenile bigeye and yellowfin tunas, in line with recommendations from the SCRS.</a:t>
            </a:r>
          </a:p>
        </p:txBody>
      </p:sp>
      <p:sp>
        <p:nvSpPr>
          <p:cNvPr id="8" name="Content Placeholder 2">
            <a:extLst>
              <a:ext uri="{FF2B5EF4-FFF2-40B4-BE49-F238E27FC236}">
                <a16:creationId xmlns:a16="http://schemas.microsoft.com/office/drawing/2014/main" id="{BE97C41A-6080-41AC-9FC2-25DF77CD438B}"/>
              </a:ext>
            </a:extLst>
          </p:cNvPr>
          <p:cNvSpPr txBox="1">
            <a:spLocks/>
          </p:cNvSpPr>
          <p:nvPr/>
        </p:nvSpPr>
        <p:spPr>
          <a:xfrm>
            <a:off x="180975" y="2962274"/>
            <a:ext cx="11906250" cy="3667126"/>
          </a:xfrm>
          <a:prstGeom prst="rect">
            <a:avLst/>
          </a:prstGeom>
          <a:solidFill>
            <a:schemeClr val="bg1"/>
          </a:solidFill>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0" indent="0">
              <a:buClr>
                <a:srgbClr val="A53010"/>
              </a:buClr>
              <a:buNone/>
            </a:pPr>
            <a:r>
              <a:rPr lang="en-US" sz="2200" dirty="0"/>
              <a:t>The Committee reviewed the work previously done on the evaluation of full fishery closures (Sharma and Herrera (2019) and Herrera et al. (2020)). A proposed method to evaluate full fishery closures as an alternative management tool for tropical tuna stocks rather than TAC was explored. Estimates based on the length of the closure, biomass from the latest assessment and a target catch level for one stock, with catch caps of others. It was noted that </a:t>
            </a:r>
            <a:r>
              <a:rPr lang="en-US" sz="2200" dirty="0">
                <a:latin typeface="Times New Roman" panose="02020603050405020304" pitchFamily="18" charset="0"/>
                <a:cs typeface="Times New Roman" panose="02020603050405020304" pitchFamily="18" charset="0"/>
              </a:rPr>
              <a:t>r</a:t>
            </a:r>
            <a:r>
              <a:rPr kumimoji="0" lang="en-US" sz="220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ecent</a:t>
            </a:r>
            <a:r>
              <a:rPr kumimoji="0" lang="en-US" sz="220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 assessments of skipjack and yellowfin have slightly changed the assumptions about the size of 50% maturity.</a:t>
            </a:r>
          </a:p>
          <a:p>
            <a:pPr marL="0" lvl="0" indent="0">
              <a:buClr>
                <a:srgbClr val="A53010"/>
              </a:buClr>
              <a:buNone/>
            </a:pPr>
            <a:r>
              <a:rPr lang="en-US" sz="2200" dirty="0"/>
              <a:t>Analysis suggests that predictions of tropical tunas catches from total purse seine effort will have considerable uncertainty due to changes in access rights and or to changes in the spatial distribution of the stocks. It is important that any evaluation of total effort closures is accompanied by estimates of the uncertainty of the prediction that account for such potential changes in fleet distribution.</a:t>
            </a:r>
          </a:p>
          <a:p>
            <a:pPr marL="0" lvl="0" indent="0">
              <a:buClr>
                <a:srgbClr val="A53010"/>
              </a:buClr>
              <a:buNone/>
            </a:pPr>
            <a:endParaRPr kumimoji="0" lang="en-US" sz="240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4225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4969898" y="668740"/>
            <a:ext cx="444865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Response to the Commission</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80C94D-D001-4C21-9A85-07F9B5379D12}"/>
              </a:ext>
            </a:extLst>
          </p:cNvPr>
          <p:cNvSpPr txBox="1"/>
          <p:nvPr/>
        </p:nvSpPr>
        <p:spPr>
          <a:xfrm>
            <a:off x="142875" y="1285875"/>
            <a:ext cx="11868149" cy="707886"/>
          </a:xfrm>
          <a:prstGeom prst="rect">
            <a:avLst/>
          </a:prstGeom>
          <a:noFill/>
        </p:spPr>
        <p:txBody>
          <a:bodyPr wrap="square" rtlCol="0">
            <a:spAutoFit/>
          </a:bodyPr>
          <a:lstStyle/>
          <a:p>
            <a:pPr lvl="0"/>
            <a:r>
              <a:rPr lang="en-US" sz="2000" b="1" dirty="0">
                <a:solidFill>
                  <a:prstClr val="black"/>
                </a:solidFill>
              </a:rPr>
              <a:t>17.30 Estimate of capacity in the Convention area, to include at least all the fishing units that are </a:t>
            </a:r>
          </a:p>
          <a:p>
            <a:pPr lvl="0"/>
            <a:r>
              <a:rPr lang="en-US" sz="2000" b="1" dirty="0">
                <a:solidFill>
                  <a:prstClr val="black"/>
                </a:solidFill>
              </a:rPr>
              <a:t>large-scale or operate outside the EEZ of the CPC they are registered in, Rec. 19-02, para 66b</a:t>
            </a:r>
            <a:endParaRPr lang="en-US" sz="2000" i="1" dirty="0">
              <a:solidFill>
                <a:prstClr val="black"/>
              </a:solidFill>
            </a:endParaRPr>
          </a:p>
        </p:txBody>
      </p:sp>
      <p:sp>
        <p:nvSpPr>
          <p:cNvPr id="8" name="Content Placeholder 2">
            <a:extLst>
              <a:ext uri="{FF2B5EF4-FFF2-40B4-BE49-F238E27FC236}">
                <a16:creationId xmlns:a16="http://schemas.microsoft.com/office/drawing/2014/main" id="{BE97C41A-6080-41AC-9FC2-25DF77CD438B}"/>
              </a:ext>
            </a:extLst>
          </p:cNvPr>
          <p:cNvSpPr txBox="1">
            <a:spLocks/>
          </p:cNvSpPr>
          <p:nvPr/>
        </p:nvSpPr>
        <p:spPr>
          <a:xfrm>
            <a:off x="171450" y="2038349"/>
            <a:ext cx="11906250" cy="4600576"/>
          </a:xfrm>
          <a:prstGeom prst="rect">
            <a:avLst/>
          </a:prstGeom>
          <a:solidFill>
            <a:schemeClr val="bg1"/>
          </a:solidFill>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0" indent="0">
              <a:buClr>
                <a:srgbClr val="A53010"/>
              </a:buClr>
              <a:buNone/>
            </a:pPr>
            <a:r>
              <a:rPr kumimoji="0" lang="en-US" sz="220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In 2022, the Committee considered two documents that estimate capacity for large-scale purse seine fisheries.</a:t>
            </a:r>
          </a:p>
          <a:p>
            <a:pPr>
              <a:buClr>
                <a:srgbClr val="A53010"/>
              </a:buClr>
              <a:buFont typeface="Arial" panose="020B0604020202020204" pitchFamily="34" charset="0"/>
              <a:buChar char="•"/>
            </a:pPr>
            <a:r>
              <a:rPr kumimoji="0" lang="en-US" sz="220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The Committee estimates that at least 67 - and possibly 72 - large-scale purse seiners were operating in the Convention area as of the first half of 2022 (Table 17.30.1). The combined Fish Hold Volume (FHV) of the 72 vessels was 99,326 m3, which is equivalent to about 77,363 t.</a:t>
            </a:r>
          </a:p>
          <a:p>
            <a:pPr>
              <a:buClr>
                <a:srgbClr val="A53010"/>
              </a:buClr>
              <a:buFont typeface="Arial" panose="020B0604020202020204" pitchFamily="34" charset="0"/>
              <a:buChar char="•"/>
            </a:pPr>
            <a:r>
              <a:rPr kumimoji="0" lang="en-US" sz="220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Based on this the current capacity is higher than necessary to meet current catch recommendations. The 2022 capacity estimate is similar to the 2020 capacity and lower than the capacity estimate in 2021.</a:t>
            </a:r>
          </a:p>
          <a:p>
            <a:pPr lvl="0">
              <a:buClr>
                <a:srgbClr val="A53010"/>
              </a:buClr>
              <a:buFont typeface="Arial" panose="020B0604020202020204" pitchFamily="34" charset="0"/>
              <a:buChar char="•"/>
            </a:pPr>
            <a:r>
              <a:rPr kumimoji="0" lang="en-US" sz="220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 The Committee notes that estimates are intended to measure active capacity, not potential capacity. In 2022, there were 99 large scale purse seiners authorized to fish for tropical tunas.</a:t>
            </a:r>
          </a:p>
          <a:p>
            <a:pPr lvl="0">
              <a:buClr>
                <a:srgbClr val="A53010"/>
              </a:buClr>
              <a:buFont typeface="Arial" panose="020B0604020202020204" pitchFamily="34" charset="0"/>
              <a:buChar char="•"/>
            </a:pPr>
            <a:r>
              <a:rPr kumimoji="0" lang="en-US" sz="220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The Committee intends to evaluate the capacity and number of other fleet components (e.g., support vessels, BB, LL) in the future.</a:t>
            </a:r>
          </a:p>
        </p:txBody>
      </p:sp>
    </p:spTree>
    <p:extLst>
      <p:ext uri="{BB962C8B-B14F-4D97-AF65-F5344CB8AC3E}">
        <p14:creationId xmlns:p14="http://schemas.microsoft.com/office/powerpoint/2010/main" val="32724339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4969898" y="668740"/>
            <a:ext cx="444865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Response to the Commission</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80C94D-D001-4C21-9A85-07F9B5379D12}"/>
              </a:ext>
            </a:extLst>
          </p:cNvPr>
          <p:cNvSpPr txBox="1"/>
          <p:nvPr/>
        </p:nvSpPr>
        <p:spPr>
          <a:xfrm>
            <a:off x="698046" y="1285875"/>
            <a:ext cx="1098368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17.30 Estimate of capacity in the Convention area, to include at least all the fishing units that are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large-scale or operate outside the EEZ of the CPC they are registered in, Rec. 19-02, para 66b</a:t>
            </a:r>
            <a:endParaRPr kumimoji="0" lang="en-US" sz="20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8A237491-4631-1D07-52C0-CA9BE2B703FA}"/>
              </a:ext>
            </a:extLst>
          </p:cNvPr>
          <p:cNvPicPr>
            <a:picLocks noChangeAspect="1"/>
          </p:cNvPicPr>
          <p:nvPr/>
        </p:nvPicPr>
        <p:blipFill rotWithShape="1">
          <a:blip r:embed="rId3"/>
          <a:srcRect l="9553" t="14603" r="13483" b="23175"/>
          <a:stretch/>
        </p:blipFill>
        <p:spPr>
          <a:xfrm>
            <a:off x="816428" y="2100943"/>
            <a:ext cx="10395858" cy="4727583"/>
          </a:xfrm>
          <a:prstGeom prst="rect">
            <a:avLst/>
          </a:prstGeom>
        </p:spPr>
      </p:pic>
    </p:spTree>
    <p:extLst>
      <p:ext uri="{BB962C8B-B14F-4D97-AF65-F5344CB8AC3E}">
        <p14:creationId xmlns:p14="http://schemas.microsoft.com/office/powerpoint/2010/main" val="4129459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4969898" y="668740"/>
            <a:ext cx="444865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Response to the Commission</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80C94D-D001-4C21-9A85-07F9B5379D12}"/>
              </a:ext>
            </a:extLst>
          </p:cNvPr>
          <p:cNvSpPr txBox="1"/>
          <p:nvPr/>
        </p:nvSpPr>
        <p:spPr>
          <a:xfrm>
            <a:off x="142875" y="1285875"/>
            <a:ext cx="11868149" cy="1938992"/>
          </a:xfrm>
          <a:prstGeom prst="rect">
            <a:avLst/>
          </a:prstGeom>
          <a:noFill/>
        </p:spPr>
        <p:txBody>
          <a:bodyPr wrap="square" rtlCol="0">
            <a:spAutoFit/>
          </a:bodyPr>
          <a:lstStyle/>
          <a:p>
            <a:pPr lvl="0"/>
            <a:r>
              <a:rPr lang="en-US" sz="2000" b="1" dirty="0">
                <a:solidFill>
                  <a:prstClr val="black"/>
                </a:solidFill>
              </a:rPr>
              <a:t>17.31 The SCRS and the Secretariat shall prepare TORs to carry out an evaluation of the monitoring, </a:t>
            </a:r>
          </a:p>
          <a:p>
            <a:pPr lvl="0"/>
            <a:r>
              <a:rPr lang="en-US" sz="2000" b="1" dirty="0">
                <a:solidFill>
                  <a:prstClr val="black"/>
                </a:solidFill>
              </a:rPr>
              <a:t>control and surveillance mechanisms in place in ICCAT CPCs. Rec. 21-01, para 66c.</a:t>
            </a:r>
            <a:r>
              <a:rPr lang="en-US" sz="2000" dirty="0"/>
              <a:t> </a:t>
            </a:r>
          </a:p>
          <a:p>
            <a:pPr lvl="0"/>
            <a:endParaRPr lang="en-US" sz="2000" dirty="0"/>
          </a:p>
          <a:p>
            <a:pPr lvl="0"/>
            <a:r>
              <a:rPr lang="en-US" sz="2000" b="1" dirty="0"/>
              <a:t>Background: </a:t>
            </a:r>
            <a:r>
              <a:rPr lang="en-US" sz="2000" i="1" dirty="0"/>
              <a:t>The ICCAT Secretariat shall identify a Consultant to carry out an evaluation of the monitoring, control and surveillance mechanisms in place in ICCAT CPCs. The ICCAT Secretariat shall work with SCRS </a:t>
            </a:r>
          </a:p>
          <a:p>
            <a:pPr lvl="0"/>
            <a:r>
              <a:rPr lang="en-US" sz="2000" i="1" dirty="0"/>
              <a:t>scientists to prepare a TOR for this work as soon as possible.</a:t>
            </a:r>
            <a:endParaRPr lang="en-US" sz="2000" b="1" i="1" dirty="0">
              <a:solidFill>
                <a:prstClr val="black"/>
              </a:solidFill>
            </a:endParaRPr>
          </a:p>
        </p:txBody>
      </p:sp>
      <p:sp>
        <p:nvSpPr>
          <p:cNvPr id="8" name="Content Placeholder 2">
            <a:extLst>
              <a:ext uri="{FF2B5EF4-FFF2-40B4-BE49-F238E27FC236}">
                <a16:creationId xmlns:a16="http://schemas.microsoft.com/office/drawing/2014/main" id="{BE97C41A-6080-41AC-9FC2-25DF77CD438B}"/>
              </a:ext>
            </a:extLst>
          </p:cNvPr>
          <p:cNvSpPr txBox="1">
            <a:spLocks/>
          </p:cNvSpPr>
          <p:nvPr/>
        </p:nvSpPr>
        <p:spPr>
          <a:xfrm>
            <a:off x="133350" y="3800476"/>
            <a:ext cx="11906250" cy="1695450"/>
          </a:xfrm>
          <a:prstGeom prst="rect">
            <a:avLst/>
          </a:prstGeom>
          <a:solidFill>
            <a:schemeClr val="bg1"/>
          </a:solidFill>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0" indent="0">
              <a:buClr>
                <a:srgbClr val="A53010"/>
              </a:buClr>
              <a:buNone/>
            </a:pPr>
            <a:r>
              <a:rPr kumimoji="0" lang="en-US" sz="220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The Committee agreed that a Sub-group of experts on tropical tuna fisheries should work together through online correspondence with the Secretariat to develop the specific TORs for a consultant to carry out a technical evaluation to respond to this request.</a:t>
            </a:r>
          </a:p>
        </p:txBody>
      </p:sp>
    </p:spTree>
    <p:extLst>
      <p:ext uri="{BB962C8B-B14F-4D97-AF65-F5344CB8AC3E}">
        <p14:creationId xmlns:p14="http://schemas.microsoft.com/office/powerpoint/2010/main" val="7760098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grass, water&#10;&#10;Description automatically generated">
            <a:extLst>
              <a:ext uri="{FF2B5EF4-FFF2-40B4-BE49-F238E27FC236}">
                <a16:creationId xmlns:a16="http://schemas.microsoft.com/office/drawing/2014/main" id="{910F1EDE-7EF0-5A5F-BC62-53731AF165CF}"/>
              </a:ext>
            </a:extLst>
          </p:cNvPr>
          <p:cNvPicPr>
            <a:picLocks noChangeAspect="1"/>
          </p:cNvPicPr>
          <p:nvPr/>
        </p:nvPicPr>
        <p:blipFill>
          <a:blip r:embed="rId2"/>
          <a:stretch>
            <a:fillRect/>
          </a:stretch>
        </p:blipFill>
        <p:spPr>
          <a:xfrm>
            <a:off x="0" y="0"/>
            <a:ext cx="12268200" cy="6858000"/>
          </a:xfrm>
          <a:prstGeom prst="rect">
            <a:avLst/>
          </a:prstGeom>
        </p:spPr>
      </p:pic>
      <p:sp>
        <p:nvSpPr>
          <p:cNvPr id="6" name="TextBox 5">
            <a:extLst>
              <a:ext uri="{FF2B5EF4-FFF2-40B4-BE49-F238E27FC236}">
                <a16:creationId xmlns:a16="http://schemas.microsoft.com/office/drawing/2014/main" id="{933A5C80-1F92-DD7E-6033-9D1BF41483A3}"/>
              </a:ext>
            </a:extLst>
          </p:cNvPr>
          <p:cNvSpPr txBox="1"/>
          <p:nvPr/>
        </p:nvSpPr>
        <p:spPr>
          <a:xfrm>
            <a:off x="4299857" y="2960914"/>
            <a:ext cx="3418114" cy="830997"/>
          </a:xfrm>
          <a:prstGeom prst="rect">
            <a:avLst/>
          </a:prstGeom>
          <a:noFill/>
        </p:spPr>
        <p:txBody>
          <a:bodyPr wrap="square" rtlCol="0">
            <a:spAutoFit/>
          </a:bodyPr>
          <a:lstStyle/>
          <a:p>
            <a:r>
              <a:rPr lang="en-CA" sz="4800" dirty="0">
                <a:solidFill>
                  <a:schemeClr val="bg1"/>
                </a:solidFill>
              </a:rPr>
              <a:t>Thank You</a:t>
            </a:r>
            <a:endParaRPr lang="en-US" sz="4800" dirty="0">
              <a:solidFill>
                <a:schemeClr val="bg1"/>
              </a:solidFill>
            </a:endParaRPr>
          </a:p>
        </p:txBody>
      </p:sp>
    </p:spTree>
    <p:extLst>
      <p:ext uri="{BB962C8B-B14F-4D97-AF65-F5344CB8AC3E}">
        <p14:creationId xmlns:p14="http://schemas.microsoft.com/office/powerpoint/2010/main" val="1002410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3377848"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YFT Stock Assessment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299BEDDA-CF05-4DE4-962D-747725A25F92}"/>
              </a:ext>
            </a:extLst>
          </p:cNvPr>
          <p:cNvPicPr>
            <a:picLocks noChangeAspect="1"/>
          </p:cNvPicPr>
          <p:nvPr/>
        </p:nvPicPr>
        <p:blipFill>
          <a:blip r:embed="rId3"/>
          <a:stretch>
            <a:fillRect/>
          </a:stretch>
        </p:blipFill>
        <p:spPr>
          <a:xfrm>
            <a:off x="187890" y="2441239"/>
            <a:ext cx="5818686" cy="3601404"/>
          </a:xfrm>
          <a:prstGeom prst="rect">
            <a:avLst/>
          </a:prstGeom>
        </p:spPr>
      </p:pic>
      <p:pic>
        <p:nvPicPr>
          <p:cNvPr id="3" name="Picture 2">
            <a:extLst>
              <a:ext uri="{FF2B5EF4-FFF2-40B4-BE49-F238E27FC236}">
                <a16:creationId xmlns:a16="http://schemas.microsoft.com/office/drawing/2014/main" id="{951FA76C-F109-4ADF-858A-628D53BEF99B}"/>
              </a:ext>
            </a:extLst>
          </p:cNvPr>
          <p:cNvPicPr>
            <a:picLocks noChangeAspect="1"/>
          </p:cNvPicPr>
          <p:nvPr/>
        </p:nvPicPr>
        <p:blipFill>
          <a:blip r:embed="rId4"/>
          <a:stretch>
            <a:fillRect/>
          </a:stretch>
        </p:blipFill>
        <p:spPr>
          <a:xfrm>
            <a:off x="6232657" y="2404997"/>
            <a:ext cx="5804856" cy="3617455"/>
          </a:xfrm>
          <a:prstGeom prst="rect">
            <a:avLst/>
          </a:prstGeom>
        </p:spPr>
      </p:pic>
      <p:sp>
        <p:nvSpPr>
          <p:cNvPr id="6" name="TextBox 5">
            <a:extLst>
              <a:ext uri="{FF2B5EF4-FFF2-40B4-BE49-F238E27FC236}">
                <a16:creationId xmlns:a16="http://schemas.microsoft.com/office/drawing/2014/main" id="{B847D86E-98FE-4A28-BA0A-658313900981}"/>
              </a:ext>
            </a:extLst>
          </p:cNvPr>
          <p:cNvSpPr txBox="1"/>
          <p:nvPr/>
        </p:nvSpPr>
        <p:spPr>
          <a:xfrm>
            <a:off x="4296427" y="1240077"/>
            <a:ext cx="3507288" cy="523220"/>
          </a:xfrm>
          <a:prstGeom prst="rect">
            <a:avLst/>
          </a:prstGeom>
          <a:noFill/>
        </p:spPr>
        <p:txBody>
          <a:bodyPr wrap="square" rtlCol="0">
            <a:spAutoFit/>
          </a:bodyPr>
          <a:lstStyle/>
          <a:p>
            <a:r>
              <a:rPr lang="en-CA" sz="2800" dirty="0"/>
              <a:t>Assessment Results</a:t>
            </a:r>
          </a:p>
        </p:txBody>
      </p:sp>
      <p:sp>
        <p:nvSpPr>
          <p:cNvPr id="7" name="TextBox 6">
            <a:extLst>
              <a:ext uri="{FF2B5EF4-FFF2-40B4-BE49-F238E27FC236}">
                <a16:creationId xmlns:a16="http://schemas.microsoft.com/office/drawing/2014/main" id="{C134F8FE-D2B5-45F2-94A4-9E5EFE2B545D}"/>
              </a:ext>
            </a:extLst>
          </p:cNvPr>
          <p:cNvSpPr txBox="1"/>
          <p:nvPr/>
        </p:nvSpPr>
        <p:spPr>
          <a:xfrm>
            <a:off x="1265128" y="1966586"/>
            <a:ext cx="3356975" cy="369332"/>
          </a:xfrm>
          <a:prstGeom prst="rect">
            <a:avLst/>
          </a:prstGeom>
          <a:noFill/>
        </p:spPr>
        <p:txBody>
          <a:bodyPr wrap="square" rtlCol="0">
            <a:spAutoFit/>
          </a:bodyPr>
          <a:lstStyle/>
          <a:p>
            <a:r>
              <a:rPr lang="en-CA" dirty="0"/>
              <a:t>Biomass relative to </a:t>
            </a:r>
            <a:r>
              <a:rPr lang="en-CA" dirty="0" err="1"/>
              <a:t>Bmsy</a:t>
            </a:r>
            <a:endParaRPr lang="en-CA" baseline="-25000" dirty="0"/>
          </a:p>
        </p:txBody>
      </p:sp>
      <p:sp>
        <p:nvSpPr>
          <p:cNvPr id="8" name="TextBox 7">
            <a:extLst>
              <a:ext uri="{FF2B5EF4-FFF2-40B4-BE49-F238E27FC236}">
                <a16:creationId xmlns:a16="http://schemas.microsoft.com/office/drawing/2014/main" id="{451BFA3B-A9B3-481B-A50C-7565F46C8374}"/>
              </a:ext>
            </a:extLst>
          </p:cNvPr>
          <p:cNvSpPr txBox="1"/>
          <p:nvPr/>
        </p:nvSpPr>
        <p:spPr>
          <a:xfrm>
            <a:off x="7478038" y="1991638"/>
            <a:ext cx="3913862" cy="369332"/>
          </a:xfrm>
          <a:prstGeom prst="rect">
            <a:avLst/>
          </a:prstGeom>
          <a:noFill/>
        </p:spPr>
        <p:txBody>
          <a:bodyPr wrap="square" rtlCol="0">
            <a:spAutoFit/>
          </a:bodyPr>
          <a:lstStyle/>
          <a:p>
            <a:r>
              <a:rPr lang="en-CA" dirty="0"/>
              <a:t>Fishing Mortality relative to </a:t>
            </a:r>
            <a:r>
              <a:rPr lang="en-CA" dirty="0" err="1"/>
              <a:t>Fmsy</a:t>
            </a:r>
            <a:endParaRPr lang="en-CA" dirty="0"/>
          </a:p>
        </p:txBody>
      </p:sp>
    </p:spTree>
    <p:extLst>
      <p:ext uri="{BB962C8B-B14F-4D97-AF65-F5344CB8AC3E}">
        <p14:creationId xmlns:p14="http://schemas.microsoft.com/office/powerpoint/2010/main" val="1697762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2520242"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YFT Stock Status</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80F155C0-8797-4DF7-B7E9-CE5EB9E81F50}"/>
              </a:ext>
            </a:extLst>
          </p:cNvPr>
          <p:cNvSpPr txBox="1"/>
          <p:nvPr/>
        </p:nvSpPr>
        <p:spPr>
          <a:xfrm>
            <a:off x="1077239" y="1302706"/>
            <a:ext cx="539871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Century Gothic" panose="020B0502020202020204"/>
                <a:ea typeface="+mn-ea"/>
                <a:cs typeface="+mn-cs"/>
              </a:rPr>
              <a:t>Stock Assessment Results:</a:t>
            </a:r>
          </a:p>
        </p:txBody>
      </p:sp>
      <p:pic>
        <p:nvPicPr>
          <p:cNvPr id="7" name="Picture 6">
            <a:extLst>
              <a:ext uri="{FF2B5EF4-FFF2-40B4-BE49-F238E27FC236}">
                <a16:creationId xmlns:a16="http://schemas.microsoft.com/office/drawing/2014/main" id="{AD48CA8D-F67E-4BEA-8EF4-97C3E05E72D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62701" y="1381125"/>
            <a:ext cx="4610100" cy="4105275"/>
          </a:xfrm>
          <a:prstGeom prst="rect">
            <a:avLst/>
          </a:prstGeom>
          <a:noFill/>
          <a:ln>
            <a:noFill/>
          </a:ln>
        </p:spPr>
      </p:pic>
      <p:sp>
        <p:nvSpPr>
          <p:cNvPr id="8" name="Content Placeholder 3">
            <a:extLst>
              <a:ext uri="{FF2B5EF4-FFF2-40B4-BE49-F238E27FC236}">
                <a16:creationId xmlns:a16="http://schemas.microsoft.com/office/drawing/2014/main" id="{1B3C0A6B-CBCA-4CCF-A694-BAAB98874EFD}"/>
              </a:ext>
            </a:extLst>
          </p:cNvPr>
          <p:cNvSpPr txBox="1">
            <a:spLocks/>
          </p:cNvSpPr>
          <p:nvPr/>
        </p:nvSpPr>
        <p:spPr>
          <a:xfrm>
            <a:off x="1381124" y="2038351"/>
            <a:ext cx="3581401" cy="2857500"/>
          </a:xfrm>
          <a:prstGeom prst="rect">
            <a:avLst/>
          </a:prstGeom>
          <a:solidFill>
            <a:sysClr val="window" lastClr="FFFFFF"/>
          </a:solid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a:ea typeface="+mn-ea"/>
                <a:cs typeface="+mn-cs"/>
              </a:rPr>
              <a:t>Combined Results of Stock Synthesis, JABBA and MPB</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a:ea typeface="+mn-ea"/>
                <a:cs typeface="+mn-cs"/>
              </a:rPr>
              <a:t> B/B</a:t>
            </a:r>
            <a:r>
              <a:rPr kumimoji="0" lang="en-US" sz="2000" b="0" i="0" u="none" strike="noStrike" kern="1200" cap="none" spc="0" normalizeH="0" baseline="-25000" noProof="0" dirty="0">
                <a:ln>
                  <a:noFill/>
                </a:ln>
                <a:effectLst/>
                <a:uLnTx/>
                <a:uFillTx/>
                <a:latin typeface="Calibri"/>
                <a:ea typeface="+mn-ea"/>
                <a:cs typeface="+mn-cs"/>
              </a:rPr>
              <a:t>MSY</a:t>
            </a:r>
            <a:r>
              <a:rPr kumimoji="0" lang="en-US" sz="2000" b="0" i="0" u="none" strike="noStrike" kern="1200" cap="none" spc="0" normalizeH="0" baseline="0" noProof="0" dirty="0">
                <a:ln>
                  <a:noFill/>
                </a:ln>
                <a:effectLst/>
                <a:uLnTx/>
                <a:uFillTx/>
                <a:latin typeface="Calibri"/>
                <a:ea typeface="+mn-ea"/>
                <a:cs typeface="+mn-cs"/>
              </a:rPr>
              <a:t> = 1.17</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a:ea typeface="+mn-ea"/>
                <a:cs typeface="+mn-cs"/>
              </a:rPr>
              <a:t>Not Overfished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a:ea typeface="+mn-ea"/>
                <a:cs typeface="+mn-cs"/>
              </a:rPr>
              <a:t>F/F</a:t>
            </a:r>
            <a:r>
              <a:rPr kumimoji="0" lang="en-US" sz="2000" b="0" i="0" u="none" strike="noStrike" kern="1200" cap="none" spc="0" normalizeH="0" baseline="-25000" noProof="0" dirty="0">
                <a:ln>
                  <a:noFill/>
                </a:ln>
                <a:effectLst/>
                <a:uLnTx/>
                <a:uFillTx/>
                <a:latin typeface="Calibri"/>
                <a:ea typeface="+mn-ea"/>
                <a:cs typeface="+mn-cs"/>
              </a:rPr>
              <a:t>MSY</a:t>
            </a:r>
            <a:r>
              <a:rPr kumimoji="0" lang="en-US" sz="2000" b="0" i="0" u="none" strike="noStrike" kern="1200" cap="none" spc="0" normalizeH="0" baseline="0" noProof="0" dirty="0">
                <a:ln>
                  <a:noFill/>
                </a:ln>
                <a:effectLst/>
                <a:uLnTx/>
                <a:uFillTx/>
                <a:latin typeface="Calibri"/>
                <a:ea typeface="+mn-ea"/>
                <a:cs typeface="+mn-cs"/>
              </a:rPr>
              <a:t> = 0.96 </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a:ea typeface="+mn-ea"/>
                <a:cs typeface="+mn-cs"/>
              </a:rPr>
              <a:t>Not Overfishing</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a:ea typeface="+mn-ea"/>
                <a:cs typeface="+mn-cs"/>
              </a:rPr>
              <a:t>MSY = 121,298 t</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a:ea typeface="+mn-ea"/>
                <a:cs typeface="+mn-cs"/>
              </a:rPr>
              <a:t>Mean MSY 2016-2018</a:t>
            </a:r>
            <a:endParaRPr kumimoji="0" lang="en-US" sz="2000" b="0" i="0" u="none" strike="noStrike" kern="1200" cap="none" spc="0" normalizeH="0" baseline="0" noProof="0" dirty="0">
              <a:ln>
                <a:noFill/>
              </a:ln>
              <a:solidFill>
                <a:srgbClr val="FFFF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FFFF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FFFF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FFFF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FFFF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9" name="TextBox 8">
            <a:extLst>
              <a:ext uri="{FF2B5EF4-FFF2-40B4-BE49-F238E27FC236}">
                <a16:creationId xmlns:a16="http://schemas.microsoft.com/office/drawing/2014/main" id="{2E733B54-8734-49CB-8A91-D163CC611A79}"/>
              </a:ext>
            </a:extLst>
          </p:cNvPr>
          <p:cNvSpPr txBox="1"/>
          <p:nvPr/>
        </p:nvSpPr>
        <p:spPr>
          <a:xfrm>
            <a:off x="600075" y="5543550"/>
            <a:ext cx="11353800" cy="1015663"/>
          </a:xfrm>
          <a:prstGeom prst="rect">
            <a:avLst/>
          </a:prstGeom>
          <a:solidFill>
            <a:sysClr val="window" lastClr="FFFFFF"/>
          </a:solidFill>
          <a:ln w="25400" cap="flat" cmpd="sng" algn="ctr">
            <a:solidFill>
              <a:srgbClr val="FFFF00"/>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ea typeface="+mn-ea"/>
                <a:cs typeface="+mn-cs"/>
              </a:rPr>
              <a:t>The 2019 result appears more optimistic than in 2016. However, the group cautioned that the difference in the results is not due to stock recovery. Instead, the perceived improvement is more likely due to changes in key data inputs (M, growth, indices) and the suite of models applied (JABBA, MPB, SS).</a:t>
            </a:r>
          </a:p>
        </p:txBody>
      </p:sp>
    </p:spTree>
    <p:extLst>
      <p:ext uri="{BB962C8B-B14F-4D97-AF65-F5344CB8AC3E}">
        <p14:creationId xmlns:p14="http://schemas.microsoft.com/office/powerpoint/2010/main" val="1312609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283282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YFT Stock Outlook</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descr="A picture containing crossword puzzle, wall&#10;&#10;Description automatically generated">
            <a:extLst>
              <a:ext uri="{FF2B5EF4-FFF2-40B4-BE49-F238E27FC236}">
                <a16:creationId xmlns:a16="http://schemas.microsoft.com/office/drawing/2014/main" id="{4EE7E109-EE70-45B6-A422-53D5823F7198}"/>
              </a:ext>
            </a:extLst>
          </p:cNvPr>
          <p:cNvPicPr/>
          <p:nvPr/>
        </p:nvPicPr>
        <p:blipFill>
          <a:blip r:embed="rId3">
            <a:extLst>
              <a:ext uri="{28A0092B-C50C-407E-A947-70E740481C1C}">
                <a14:useLocalDpi xmlns:a14="http://schemas.microsoft.com/office/drawing/2010/main" val="0"/>
              </a:ext>
            </a:extLst>
          </a:blip>
          <a:stretch>
            <a:fillRect/>
          </a:stretch>
        </p:blipFill>
        <p:spPr>
          <a:xfrm>
            <a:off x="2228363" y="3200211"/>
            <a:ext cx="8001000" cy="2920682"/>
          </a:xfrm>
          <a:prstGeom prst="rect">
            <a:avLst/>
          </a:prstGeom>
        </p:spPr>
      </p:pic>
      <p:sp>
        <p:nvSpPr>
          <p:cNvPr id="7" name="TextBox 6">
            <a:extLst>
              <a:ext uri="{FF2B5EF4-FFF2-40B4-BE49-F238E27FC236}">
                <a16:creationId xmlns:a16="http://schemas.microsoft.com/office/drawing/2014/main" id="{EDD47C33-17A8-49CC-8554-AD3033B79679}"/>
              </a:ext>
            </a:extLst>
          </p:cNvPr>
          <p:cNvSpPr txBox="1"/>
          <p:nvPr/>
        </p:nvSpPr>
        <p:spPr>
          <a:xfrm>
            <a:off x="3637097" y="2528312"/>
            <a:ext cx="4689607" cy="400110"/>
          </a:xfrm>
          <a:prstGeom prst="rect">
            <a:avLst/>
          </a:prstGeom>
          <a:solidFill>
            <a:sysClr val="window" lastClr="FFFFFF"/>
          </a:solidFill>
          <a:ln w="25400" cap="flat" cmpd="sng" algn="ctr">
            <a:solidFill>
              <a:srgbClr val="FFFF00"/>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ea typeface="+mn-ea"/>
                <a:cs typeface="+mn-cs"/>
              </a:rPr>
              <a:t>Joint Probability </a:t>
            </a:r>
            <a:r>
              <a:rPr kumimoji="0" lang="en-US" sz="1800" b="0" i="0" u="none" strike="noStrike" kern="0" cap="none" spc="0" normalizeH="0" baseline="0" noProof="0" dirty="0">
                <a:ln>
                  <a:noFill/>
                </a:ln>
                <a:solidFill>
                  <a:prstClr val="black"/>
                </a:solidFill>
                <a:effectLst/>
                <a:uLnTx/>
                <a:uFillTx/>
                <a:latin typeface="Calibri"/>
                <a:ea typeface="+mn-ea"/>
                <a:cs typeface="+mn-cs"/>
              </a:rPr>
              <a:t>that F≤F</a:t>
            </a:r>
            <a:r>
              <a:rPr kumimoji="0" lang="en-US" sz="1800" b="0" i="0" u="none" strike="noStrike" kern="0" cap="none" spc="0" normalizeH="0" baseline="-25000" noProof="0" dirty="0">
                <a:ln>
                  <a:noFill/>
                </a:ln>
                <a:solidFill>
                  <a:prstClr val="black"/>
                </a:solidFill>
                <a:effectLst/>
                <a:uLnTx/>
                <a:uFillTx/>
                <a:latin typeface="Calibri"/>
                <a:ea typeface="+mn-ea"/>
                <a:cs typeface="+mn-cs"/>
              </a:rPr>
              <a:t>MSY</a:t>
            </a:r>
            <a:r>
              <a:rPr kumimoji="0" lang="en-US" sz="1800" b="0" i="0" u="none" strike="noStrike" kern="0" cap="none" spc="0" normalizeH="0" baseline="0" noProof="0" dirty="0">
                <a:ln>
                  <a:noFill/>
                </a:ln>
                <a:solidFill>
                  <a:prstClr val="black"/>
                </a:solidFill>
                <a:effectLst/>
                <a:uLnTx/>
                <a:uFillTx/>
                <a:latin typeface="Calibri"/>
                <a:ea typeface="+mn-ea"/>
                <a:cs typeface="+mn-cs"/>
              </a:rPr>
              <a:t> and B≥B</a:t>
            </a:r>
            <a:r>
              <a:rPr kumimoji="0" lang="en-US" sz="1800" b="0" i="0" u="none" strike="noStrike" kern="0" cap="none" spc="0" normalizeH="0" baseline="-25000" noProof="0" dirty="0">
                <a:ln>
                  <a:noFill/>
                </a:ln>
                <a:solidFill>
                  <a:prstClr val="black"/>
                </a:solidFill>
                <a:effectLst/>
                <a:uLnTx/>
                <a:uFillTx/>
                <a:latin typeface="Calibri"/>
                <a:ea typeface="+mn-ea"/>
                <a:cs typeface="+mn-cs"/>
              </a:rPr>
              <a:t>MSY</a:t>
            </a:r>
            <a:endParaRPr kumimoji="0" lang="en-US" sz="2000" b="0" i="0" u="none" strike="noStrike" kern="0" cap="none" spc="0" normalizeH="0" baseline="-25000" noProof="0" dirty="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F0848FD4-596E-4A99-8BB7-D1F15EE7C900}"/>
              </a:ext>
            </a:extLst>
          </p:cNvPr>
          <p:cNvSpPr/>
          <p:nvPr/>
        </p:nvSpPr>
        <p:spPr>
          <a:xfrm>
            <a:off x="1126429" y="1397569"/>
            <a:ext cx="11065571" cy="830997"/>
          </a:xfrm>
          <a:prstGeom prst="rect">
            <a:avLst/>
          </a:prstGeom>
        </p:spPr>
        <p:txBody>
          <a:bodyPr wrap="square">
            <a:spAutoFit/>
          </a:bodyPr>
          <a:lstStyle/>
          <a:p>
            <a:pPr marL="342900" lvl="0" indent="-342900" defTabSz="914400">
              <a:spcBef>
                <a:spcPct val="20000"/>
              </a:spcBef>
              <a:buFont typeface="Arial" panose="020B0604020202020204" pitchFamily="34" charset="0"/>
              <a:buChar char="•"/>
            </a:pPr>
            <a:r>
              <a:rPr lang="en-US" sz="2400" dirty="0">
                <a:latin typeface="Calibri"/>
              </a:rPr>
              <a:t>A TAC of 120,000 t is expected to maintain a healthy stock status (no overfishing, not overfished) through 2033 with at least 63% probability</a:t>
            </a:r>
            <a:endParaRPr lang="en-US" sz="3200" dirty="0">
              <a:latin typeface="Calibri"/>
            </a:endParaRPr>
          </a:p>
        </p:txBody>
      </p:sp>
    </p:spTree>
    <p:extLst>
      <p:ext uri="{BB962C8B-B14F-4D97-AF65-F5344CB8AC3E}">
        <p14:creationId xmlns:p14="http://schemas.microsoft.com/office/powerpoint/2010/main" val="1741463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5121915"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Management Recommendations</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80C94D-D001-4C21-9A85-07F9B5379D12}"/>
              </a:ext>
            </a:extLst>
          </p:cNvPr>
          <p:cNvSpPr txBox="1"/>
          <p:nvPr/>
        </p:nvSpPr>
        <p:spPr>
          <a:xfrm>
            <a:off x="1019855" y="1481818"/>
            <a:ext cx="1031013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prstClr val="black"/>
                </a:solidFill>
                <a:effectLst/>
                <a:uLnTx/>
                <a:uFillTx/>
                <a:latin typeface="Century Gothic" panose="020B0502020202020204"/>
                <a:ea typeface="+mn-ea"/>
                <a:cs typeface="+mn-cs"/>
              </a:rPr>
              <a:t>Yellowfin Tuna – Unchanged since 2019 SCRS Report</a:t>
            </a:r>
          </a:p>
        </p:txBody>
      </p:sp>
      <p:sp>
        <p:nvSpPr>
          <p:cNvPr id="8" name="Content Placeholder 2">
            <a:extLst>
              <a:ext uri="{FF2B5EF4-FFF2-40B4-BE49-F238E27FC236}">
                <a16:creationId xmlns:a16="http://schemas.microsoft.com/office/drawing/2014/main" id="{BE97C41A-6080-41AC-9FC2-25DF77CD438B}"/>
              </a:ext>
            </a:extLst>
          </p:cNvPr>
          <p:cNvSpPr txBox="1">
            <a:spLocks/>
          </p:cNvSpPr>
          <p:nvPr/>
        </p:nvSpPr>
        <p:spPr>
          <a:xfrm>
            <a:off x="555171" y="2188031"/>
            <a:ext cx="11027229" cy="4321626"/>
          </a:xfrm>
          <a:prstGeom prst="rect">
            <a:avLst/>
          </a:prstGeom>
          <a:solidFill>
            <a:schemeClr val="bg1"/>
          </a:solidFill>
        </p:spPr>
        <p:txBody>
          <a:bodyPr>
            <a:normAutofit fontScale="40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6000" dirty="0">
                <a:solidFill>
                  <a:schemeClr val="tx1"/>
                </a:solidFill>
                <a:latin typeface="Times New Roman" panose="02020603050405020304" pitchFamily="18" charset="0"/>
                <a:cs typeface="Times New Roman" panose="02020603050405020304" pitchFamily="18" charset="0"/>
              </a:rPr>
              <a:t>Catches above 120,000 t are expected to degrade the condition of the yellowfin stock. Since 2016, catch have averaged 138,000 t, but increased to 156,692 in 2020. Catches above 140,000 t carry an increased risk of driving the stock below 20%B</a:t>
            </a:r>
            <a:r>
              <a:rPr lang="en-US" sz="6000" baseline="-25000" dirty="0">
                <a:solidFill>
                  <a:schemeClr val="tx1"/>
                </a:solidFill>
                <a:latin typeface="Times New Roman" panose="02020603050405020304" pitchFamily="18" charset="0"/>
                <a:cs typeface="Times New Roman" panose="02020603050405020304" pitchFamily="18" charset="0"/>
              </a:rPr>
              <a:t>MSY</a:t>
            </a:r>
            <a:r>
              <a:rPr lang="en-US" sz="6000" dirty="0">
                <a:solidFill>
                  <a:schemeClr val="tx1"/>
                </a:solidFill>
                <a:latin typeface="Times New Roman" panose="02020603050405020304" pitchFamily="18" charset="0"/>
                <a:cs typeface="Times New Roman" panose="02020603050405020304" pitchFamily="18" charset="0"/>
              </a:rPr>
              <a:t> (13% by 2033). </a:t>
            </a:r>
          </a:p>
          <a:p>
            <a:pPr>
              <a:buFont typeface="Wingdings" panose="05000000000000000000" pitchFamily="2" charset="2"/>
              <a:buChar char="§"/>
            </a:pPr>
            <a:r>
              <a:rPr lang="en-US" sz="6000" dirty="0">
                <a:solidFill>
                  <a:schemeClr val="tx1"/>
                </a:solidFill>
                <a:latin typeface="Times New Roman" panose="02020603050405020304" pitchFamily="18" charset="0"/>
                <a:cs typeface="Times New Roman" panose="02020603050405020304" pitchFamily="18" charset="0"/>
              </a:rPr>
              <a:t>Overages are frequent and significant. Existing conservation and management measures appear to be insufficient. The Group recommends that the Commission strengthen such measures.</a:t>
            </a:r>
          </a:p>
          <a:p>
            <a:pPr>
              <a:buFont typeface="Wingdings" panose="05000000000000000000" pitchFamily="2" charset="2"/>
              <a:buChar char="§"/>
            </a:pPr>
            <a:r>
              <a:rPr lang="en-US" sz="6000" dirty="0">
                <a:solidFill>
                  <a:schemeClr val="tx1"/>
                </a:solidFill>
                <a:latin typeface="Times New Roman" panose="02020603050405020304" pitchFamily="18" charset="0"/>
                <a:cs typeface="Times New Roman" panose="02020603050405020304" pitchFamily="18" charset="0"/>
              </a:rPr>
              <a:t>Increased harvests on small yellowfin and bigeye tunas will have negative consequences on both long-term sustainable yield and stock status.</a:t>
            </a:r>
          </a:p>
          <a:p>
            <a:pPr>
              <a:buFont typeface="Wingdings" panose="05000000000000000000" pitchFamily="2" charset="2"/>
              <a:buChar char="§"/>
            </a:pPr>
            <a:r>
              <a:rPr lang="en-US" sz="6000" dirty="0">
                <a:solidFill>
                  <a:schemeClr val="tx1"/>
                </a:solidFill>
                <a:latin typeface="Times New Roman" panose="02020603050405020304" pitchFamily="18" charset="0"/>
                <a:cs typeface="Times New Roman" panose="02020603050405020304" pitchFamily="18" charset="0"/>
              </a:rPr>
              <a:t>Should the Commission wish to increase long-term sustainable yield, the Group recommends that effective measures be found to reduce fishing mortality on small yellowfin and bigeye tuna.</a:t>
            </a:r>
          </a:p>
          <a:p>
            <a:endParaRPr lang="en-US" dirty="0"/>
          </a:p>
        </p:txBody>
      </p:sp>
    </p:spTree>
    <p:extLst>
      <p:ext uri="{BB962C8B-B14F-4D97-AF65-F5344CB8AC3E}">
        <p14:creationId xmlns:p14="http://schemas.microsoft.com/office/powerpoint/2010/main" val="3185023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0199" y="1561393"/>
            <a:ext cx="4185001" cy="2576340"/>
          </a:xfrm>
          <a:prstGeom prst="rect">
            <a:avLst/>
          </a:prstGeom>
        </p:spPr>
      </p:pic>
      <p:sp>
        <p:nvSpPr>
          <p:cNvPr id="7" name="TextBox 6"/>
          <p:cNvSpPr txBox="1"/>
          <p:nvPr/>
        </p:nvSpPr>
        <p:spPr>
          <a:xfrm>
            <a:off x="5786437" y="1379526"/>
            <a:ext cx="6043613" cy="3416320"/>
          </a:xfrm>
          <a:prstGeom prst="rect">
            <a:avLst/>
          </a:prstGeom>
          <a:solidFill>
            <a:schemeClr val="bg1"/>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Latest assessment 2021 based on data to 2019</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Update of fishery indicators: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Catch (1950-2020)</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Juvenile index of abundance based on acoustic buoys from FOBs/FADs (2010-2019)</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New Joint Longline index developed in 2021 (1979-2019).</a:t>
            </a:r>
          </a:p>
        </p:txBody>
      </p:sp>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3"/>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5283663" y="563726"/>
            <a:ext cx="474341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Stock Status  -  Bigeye Tuna (BET)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6868FB04-3E0F-4571-89F1-41F890248725}"/>
              </a:ext>
            </a:extLst>
          </p:cNvPr>
          <p:cNvSpPr txBox="1"/>
          <p:nvPr/>
        </p:nvSpPr>
        <p:spPr>
          <a:xfrm>
            <a:off x="100013" y="4834354"/>
            <a:ext cx="11744324" cy="1785104"/>
          </a:xfrm>
          <a:prstGeom prst="rect">
            <a:avLst/>
          </a:prstGeom>
          <a:solidFill>
            <a:schemeClr val="bg1"/>
          </a:solid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a:ea typeface="+mn-ea"/>
                <a:cs typeface="+mn-cs"/>
              </a:rPr>
              <a:t>Significant changes made in the assessment Inputs (i.e., maximum age and natural mortality assumptions, the relative abundance indices used and the fleet structure.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a:ea typeface="+mn-ea"/>
                <a:cs typeface="+mn-cs"/>
              </a:rPr>
              <a:t>Modeling approaches, included non-equilibrium (MPB) and Bayesian state-space (JABBA) production models as wells an  integrated statistical assessment models (Stock Synthesis) which was used to provide management advice. </a:t>
            </a:r>
          </a:p>
        </p:txBody>
      </p:sp>
    </p:spTree>
    <p:extLst>
      <p:ext uri="{BB962C8B-B14F-4D97-AF65-F5344CB8AC3E}">
        <p14:creationId xmlns:p14="http://schemas.microsoft.com/office/powerpoint/2010/main" val="898316570"/>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ICCAT_SecretariatPowerPoint_template" id="{F7EF2BE0-CB1E-4D1C-9294-5A4A5EA2B42A}" vid="{C6A567B3-3A82-459C-860D-274B441F82A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Wisp</Template>
  <TotalTime>41628</TotalTime>
  <Words>4000</Words>
  <Application>Microsoft Office PowerPoint</Application>
  <PresentationFormat>Widescreen</PresentationFormat>
  <Paragraphs>287</Paragraphs>
  <Slides>45</Slides>
  <Notes>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45</vt:i4>
      </vt:variant>
    </vt:vector>
  </HeadingPairs>
  <TitlesOfParts>
    <vt:vector size="58" baseType="lpstr">
      <vt:lpstr>Aparajita</vt:lpstr>
      <vt:lpstr>Arial</vt:lpstr>
      <vt:lpstr>Calibri</vt:lpstr>
      <vt:lpstr>Cambria</vt:lpstr>
      <vt:lpstr>Century Gothic</vt:lpstr>
      <vt:lpstr>Constantia</vt:lpstr>
      <vt:lpstr>Times New Roman</vt:lpstr>
      <vt:lpstr>Wingdings</vt:lpstr>
      <vt:lpstr>Wingdings 2</vt:lpstr>
      <vt:lpstr>Wingdings 3</vt:lpstr>
      <vt:lpstr>Wisp</vt:lpstr>
      <vt:lpstr>Thème Office</vt:lpstr>
      <vt:lpstr>Flow</vt:lpstr>
      <vt:lpstr>2022 SCRS Report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SCRS Report 2019</dc:title>
  <dc:creator>Gary Melvin</dc:creator>
  <cp:lastModifiedBy>Carlos Palma</cp:lastModifiedBy>
  <cp:revision>188</cp:revision>
  <dcterms:created xsi:type="dcterms:W3CDTF">2019-11-02T11:52:33Z</dcterms:created>
  <dcterms:modified xsi:type="dcterms:W3CDTF">2022-11-16T15:53:35Z</dcterms:modified>
</cp:coreProperties>
</file>