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85" r:id="rId6"/>
    <p:sldId id="261" r:id="rId7"/>
    <p:sldId id="278" r:id="rId8"/>
    <p:sldId id="279" r:id="rId9"/>
    <p:sldId id="282" r:id="rId10"/>
    <p:sldId id="286" r:id="rId11"/>
    <p:sldId id="287" r:id="rId12"/>
    <p:sldId id="281" r:id="rId13"/>
    <p:sldId id="299" r:id="rId14"/>
    <p:sldId id="298" r:id="rId15"/>
    <p:sldId id="29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E8440-300A-4746-9D41-5BDD281F7CBD}" v="1" dt="2019-11-21T14:54:48.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929" autoAdjust="0"/>
  </p:normalViewPr>
  <p:slideViewPr>
    <p:cSldViewPr snapToGrid="0">
      <p:cViewPr varScale="1">
        <p:scale>
          <a:sx n="73" d="100"/>
          <a:sy n="73" d="100"/>
        </p:scale>
        <p:origin x="1766" y="53"/>
      </p:cViewPr>
      <p:guideLst/>
    </p:cSldViewPr>
  </p:slideViewPr>
  <p:notesTextViewPr>
    <p:cViewPr>
      <p:scale>
        <a:sx n="1" d="1"/>
        <a:sy n="1" d="1"/>
      </p:scale>
      <p:origin x="0" y="0"/>
    </p:cViewPr>
  </p:notesTextViewPr>
  <p:notesViewPr>
    <p:cSldViewPr snapToGrid="0">
      <p:cViewPr varScale="1">
        <p:scale>
          <a:sx n="75" d="100"/>
          <a:sy n="75" d="100"/>
        </p:scale>
        <p:origin x="293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3FCAD-88D7-4933-8792-E959BDF3AC6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DEC2F1F-7AB0-4496-A2A1-481653BBDB0D}">
      <dgm:prSet phldrT="[Text]" custT="1"/>
      <dgm:spPr/>
      <dgm:t>
        <a:bodyPr/>
        <a:lstStyle/>
        <a:p>
          <a:r>
            <a:rPr lang="en-US" sz="2400" b="1" dirty="0">
              <a:solidFill>
                <a:srgbClr val="FFC000"/>
              </a:solidFill>
              <a:effectLst>
                <a:outerShdw blurRad="38100" dist="38100" dir="2700000" algn="tl">
                  <a:srgbClr val="000000">
                    <a:alpha val="43137"/>
                  </a:srgbClr>
                </a:outerShdw>
              </a:effectLst>
            </a:rPr>
            <a:t>GBYP OBJECTIVES</a:t>
          </a:r>
        </a:p>
        <a:p>
          <a:r>
            <a:rPr lang="en-US" sz="2400" dirty="0"/>
            <a:t>IMPROVEMENT OF:</a:t>
          </a:r>
        </a:p>
      </dgm:t>
    </dgm:pt>
    <dgm:pt modelId="{7D4B77BE-BF75-46CE-89E7-8D445A15B173}" type="parTrans" cxnId="{234CF506-64BE-460C-9456-3EAB71617979}">
      <dgm:prSet/>
      <dgm:spPr/>
      <dgm:t>
        <a:bodyPr/>
        <a:lstStyle/>
        <a:p>
          <a:endParaRPr lang="en-US"/>
        </a:p>
      </dgm:t>
    </dgm:pt>
    <dgm:pt modelId="{06910D41-065B-48BA-9100-B0B2FC298A96}" type="sibTrans" cxnId="{234CF506-64BE-460C-9456-3EAB71617979}">
      <dgm:prSet/>
      <dgm:spPr/>
      <dgm:t>
        <a:bodyPr/>
        <a:lstStyle/>
        <a:p>
          <a:endParaRPr lang="en-US"/>
        </a:p>
      </dgm:t>
    </dgm:pt>
    <dgm:pt modelId="{AFA255EB-CDD9-4917-9897-6650575ECD0F}">
      <dgm:prSet phldrT="[Text]" custT="1"/>
      <dgm:spPr/>
      <dgm:t>
        <a:bodyPr/>
        <a:lstStyle/>
        <a:p>
          <a:pPr algn="l">
            <a:buFont typeface="+mj-lt"/>
            <a:buNone/>
          </a:pPr>
          <a:r>
            <a:rPr lang="en-GB" sz="2400" b="1" dirty="0">
              <a:solidFill>
                <a:schemeClr val="bg1"/>
              </a:solidFill>
              <a:latin typeface="Cambria" panose="02040503050406030204" pitchFamily="18" charset="0"/>
            </a:rPr>
            <a:t>  I. basic data collection</a:t>
          </a:r>
          <a:endParaRPr lang="en-US" sz="2400" dirty="0">
            <a:solidFill>
              <a:schemeClr val="bg1"/>
            </a:solidFill>
          </a:endParaRPr>
        </a:p>
      </dgm:t>
    </dgm:pt>
    <dgm:pt modelId="{5C2C69EA-4492-4D2E-A21C-FFFE7727532A}" type="parTrans" cxnId="{A2240C0F-8388-4A09-8AF8-28238360FF72}">
      <dgm:prSet/>
      <dgm:spPr/>
      <dgm:t>
        <a:bodyPr/>
        <a:lstStyle/>
        <a:p>
          <a:endParaRPr lang="en-US"/>
        </a:p>
      </dgm:t>
    </dgm:pt>
    <dgm:pt modelId="{6DE4E392-3B7C-43BE-BA72-58B1E874E6B0}" type="sibTrans" cxnId="{A2240C0F-8388-4A09-8AF8-28238360FF72}">
      <dgm:prSet/>
      <dgm:spPr/>
      <dgm:t>
        <a:bodyPr/>
        <a:lstStyle/>
        <a:p>
          <a:endParaRPr lang="en-US"/>
        </a:p>
      </dgm:t>
    </dgm:pt>
    <dgm:pt modelId="{CBFB9E6A-1EB3-4CF7-90FD-948C6097E235}">
      <dgm:prSet phldrT="[Text]" custT="1"/>
      <dgm:spPr/>
      <dgm:t>
        <a:bodyPr/>
        <a:lstStyle/>
        <a:p>
          <a:pPr algn="l">
            <a:buFont typeface="+mj-lt"/>
            <a:buNone/>
          </a:pPr>
          <a:r>
            <a:rPr lang="en-GB" sz="2400" b="1" dirty="0">
              <a:solidFill>
                <a:schemeClr val="bg1"/>
              </a:solidFill>
              <a:latin typeface="Cambria" panose="02040503050406030204" pitchFamily="18" charset="0"/>
            </a:rPr>
            <a:t>  II.  understanding of key  biological and ecological processes</a:t>
          </a:r>
          <a:endParaRPr lang="en-US" sz="2400" dirty="0">
            <a:solidFill>
              <a:schemeClr val="bg1"/>
            </a:solidFill>
          </a:endParaRPr>
        </a:p>
      </dgm:t>
    </dgm:pt>
    <dgm:pt modelId="{7C689DCA-2494-4059-B350-85D98C9234F0}" type="parTrans" cxnId="{15FFD374-CBD1-43AA-9540-9F07F9ED754F}">
      <dgm:prSet/>
      <dgm:spPr/>
      <dgm:t>
        <a:bodyPr/>
        <a:lstStyle/>
        <a:p>
          <a:endParaRPr lang="en-US"/>
        </a:p>
      </dgm:t>
    </dgm:pt>
    <dgm:pt modelId="{CDCBF6CD-73AD-4DCF-B682-DE5DDDE0E10B}" type="sibTrans" cxnId="{15FFD374-CBD1-43AA-9540-9F07F9ED754F}">
      <dgm:prSet/>
      <dgm:spPr/>
      <dgm:t>
        <a:bodyPr/>
        <a:lstStyle/>
        <a:p>
          <a:endParaRPr lang="en-US"/>
        </a:p>
      </dgm:t>
    </dgm:pt>
    <dgm:pt modelId="{441EDA07-E863-4E44-B5F1-943E523B6692}">
      <dgm:prSet phldrT="[Text]" custT="1"/>
      <dgm:spPr/>
      <dgm:t>
        <a:bodyPr/>
        <a:lstStyle/>
        <a:p>
          <a:pPr algn="l"/>
          <a:r>
            <a:rPr lang="en-GB" sz="2400" b="1" dirty="0">
              <a:solidFill>
                <a:schemeClr val="bg1"/>
              </a:solidFill>
              <a:latin typeface="Cambria" panose="02040503050406030204" pitchFamily="18" charset="0"/>
            </a:rPr>
            <a:t>  III.  assessment models and provision of scientific advice on stock status</a:t>
          </a:r>
          <a:endParaRPr lang="en-US" sz="2400" dirty="0">
            <a:solidFill>
              <a:schemeClr val="bg1"/>
            </a:solidFill>
          </a:endParaRPr>
        </a:p>
      </dgm:t>
    </dgm:pt>
    <dgm:pt modelId="{20B66F42-415A-4FB3-98AD-86AD3CDD8212}" type="parTrans" cxnId="{0B4EE2AB-E884-4947-900E-2CAC58D1797A}">
      <dgm:prSet/>
      <dgm:spPr/>
      <dgm:t>
        <a:bodyPr/>
        <a:lstStyle/>
        <a:p>
          <a:endParaRPr lang="en-US"/>
        </a:p>
      </dgm:t>
    </dgm:pt>
    <dgm:pt modelId="{35E70F38-4101-4C27-BEFB-6EBF00B38D4E}" type="sibTrans" cxnId="{0B4EE2AB-E884-4947-900E-2CAC58D1797A}">
      <dgm:prSet/>
      <dgm:spPr/>
      <dgm:t>
        <a:bodyPr/>
        <a:lstStyle/>
        <a:p>
          <a:endParaRPr lang="en-US"/>
        </a:p>
      </dgm:t>
    </dgm:pt>
    <dgm:pt modelId="{E8E2E19B-1731-4A72-94FC-85882EA0675F}" type="pres">
      <dgm:prSet presAssocID="{5AC3FCAD-88D7-4933-8792-E959BDF3AC6E}" presName="Name0" presStyleCnt="0">
        <dgm:presLayoutVars>
          <dgm:chPref val="1"/>
          <dgm:dir/>
          <dgm:animOne val="branch"/>
          <dgm:animLvl val="lvl"/>
          <dgm:resizeHandles val="exact"/>
        </dgm:presLayoutVars>
      </dgm:prSet>
      <dgm:spPr/>
    </dgm:pt>
    <dgm:pt modelId="{AF2256BB-74C3-4B7E-BCBD-85A0C921F87C}" type="pres">
      <dgm:prSet presAssocID="{4DEC2F1F-7AB0-4496-A2A1-481653BBDB0D}" presName="root1" presStyleCnt="0"/>
      <dgm:spPr/>
    </dgm:pt>
    <dgm:pt modelId="{93839940-7E00-4B60-989B-731CD4D15ECF}" type="pres">
      <dgm:prSet presAssocID="{4DEC2F1F-7AB0-4496-A2A1-481653BBDB0D}" presName="LevelOneTextNode" presStyleLbl="node0" presStyleIdx="0" presStyleCnt="1" custScaleX="178414" custScaleY="137860">
        <dgm:presLayoutVars>
          <dgm:chPref val="3"/>
        </dgm:presLayoutVars>
      </dgm:prSet>
      <dgm:spPr/>
    </dgm:pt>
    <dgm:pt modelId="{CBD734D6-3A71-4ECB-ADDD-0951B583DB38}" type="pres">
      <dgm:prSet presAssocID="{4DEC2F1F-7AB0-4496-A2A1-481653BBDB0D}" presName="level2hierChild" presStyleCnt="0"/>
      <dgm:spPr/>
    </dgm:pt>
    <dgm:pt modelId="{DC94E54A-D199-4808-A2C5-79452E975597}" type="pres">
      <dgm:prSet presAssocID="{5C2C69EA-4492-4D2E-A21C-FFFE7727532A}" presName="conn2-1" presStyleLbl="parChTrans1D2" presStyleIdx="0" presStyleCnt="3"/>
      <dgm:spPr/>
    </dgm:pt>
    <dgm:pt modelId="{58ED7722-9B28-490A-93F1-5E6A19D6BE7D}" type="pres">
      <dgm:prSet presAssocID="{5C2C69EA-4492-4D2E-A21C-FFFE7727532A}" presName="connTx" presStyleLbl="parChTrans1D2" presStyleIdx="0" presStyleCnt="3"/>
      <dgm:spPr/>
    </dgm:pt>
    <dgm:pt modelId="{97EA461F-AB69-4625-8425-F3FE8BB84271}" type="pres">
      <dgm:prSet presAssocID="{AFA255EB-CDD9-4917-9897-6650575ECD0F}" presName="root2" presStyleCnt="0"/>
      <dgm:spPr/>
    </dgm:pt>
    <dgm:pt modelId="{4EB16B78-69D7-4982-AC43-9C4F114F1D8E}" type="pres">
      <dgm:prSet presAssocID="{AFA255EB-CDD9-4917-9897-6650575ECD0F}" presName="LevelTwoTextNode" presStyleLbl="node2" presStyleIdx="0" presStyleCnt="3" custScaleX="147801" custScaleY="161966" custLinFactNeighborX="3371" custLinFactNeighborY="-30440">
        <dgm:presLayoutVars>
          <dgm:chPref val="3"/>
        </dgm:presLayoutVars>
      </dgm:prSet>
      <dgm:spPr/>
    </dgm:pt>
    <dgm:pt modelId="{0EF154ED-099A-403A-95B9-626BE3772741}" type="pres">
      <dgm:prSet presAssocID="{AFA255EB-CDD9-4917-9897-6650575ECD0F}" presName="level3hierChild" presStyleCnt="0"/>
      <dgm:spPr/>
    </dgm:pt>
    <dgm:pt modelId="{9F2B200F-0FC6-42A5-AE48-EC27A32F6678}" type="pres">
      <dgm:prSet presAssocID="{7C689DCA-2494-4059-B350-85D98C9234F0}" presName="conn2-1" presStyleLbl="parChTrans1D2" presStyleIdx="1" presStyleCnt="3"/>
      <dgm:spPr/>
    </dgm:pt>
    <dgm:pt modelId="{BB8CBD4E-64C0-47C6-B896-124EB4A62660}" type="pres">
      <dgm:prSet presAssocID="{7C689DCA-2494-4059-B350-85D98C9234F0}" presName="connTx" presStyleLbl="parChTrans1D2" presStyleIdx="1" presStyleCnt="3"/>
      <dgm:spPr/>
    </dgm:pt>
    <dgm:pt modelId="{8CFBF0BC-4387-4037-85F4-83DBEFB98161}" type="pres">
      <dgm:prSet presAssocID="{CBFB9E6A-1EB3-4CF7-90FD-948C6097E235}" presName="root2" presStyleCnt="0"/>
      <dgm:spPr/>
    </dgm:pt>
    <dgm:pt modelId="{B711E621-430B-419B-A5DC-64269EB58ED0}" type="pres">
      <dgm:prSet presAssocID="{CBFB9E6A-1EB3-4CF7-90FD-948C6097E235}" presName="LevelTwoTextNode" presStyleLbl="node2" presStyleIdx="1" presStyleCnt="3" custScaleX="168263" custScaleY="181425" custLinFactNeighborX="5009" custLinFactNeighborY="8758">
        <dgm:presLayoutVars>
          <dgm:chPref val="3"/>
        </dgm:presLayoutVars>
      </dgm:prSet>
      <dgm:spPr/>
    </dgm:pt>
    <dgm:pt modelId="{8752A219-5D26-405B-84B6-3068662E4908}" type="pres">
      <dgm:prSet presAssocID="{CBFB9E6A-1EB3-4CF7-90FD-948C6097E235}" presName="level3hierChild" presStyleCnt="0"/>
      <dgm:spPr/>
    </dgm:pt>
    <dgm:pt modelId="{A1178FC3-21AA-4156-8140-B06877A0C4A9}" type="pres">
      <dgm:prSet presAssocID="{20B66F42-415A-4FB3-98AD-86AD3CDD8212}" presName="conn2-1" presStyleLbl="parChTrans1D2" presStyleIdx="2" presStyleCnt="3"/>
      <dgm:spPr/>
    </dgm:pt>
    <dgm:pt modelId="{497998FA-1C46-42F6-8E21-672106968F65}" type="pres">
      <dgm:prSet presAssocID="{20B66F42-415A-4FB3-98AD-86AD3CDD8212}" presName="connTx" presStyleLbl="parChTrans1D2" presStyleIdx="2" presStyleCnt="3"/>
      <dgm:spPr/>
    </dgm:pt>
    <dgm:pt modelId="{D5EB2C2A-04C7-4894-8CA2-2E694BDCC615}" type="pres">
      <dgm:prSet presAssocID="{441EDA07-E863-4E44-B5F1-943E523B6692}" presName="root2" presStyleCnt="0"/>
      <dgm:spPr/>
    </dgm:pt>
    <dgm:pt modelId="{753996B5-AEFB-4A43-8AB8-07FFB90565CE}" type="pres">
      <dgm:prSet presAssocID="{441EDA07-E863-4E44-B5F1-943E523B6692}" presName="LevelTwoTextNode" presStyleLbl="node2" presStyleIdx="2" presStyleCnt="3" custScaleX="191061" custScaleY="178781" custLinFactNeighborX="3205" custLinFactNeighborY="35114">
        <dgm:presLayoutVars>
          <dgm:chPref val="3"/>
        </dgm:presLayoutVars>
      </dgm:prSet>
      <dgm:spPr/>
    </dgm:pt>
    <dgm:pt modelId="{0A2A2BE3-90F9-4DC5-828A-4FB77FE99780}" type="pres">
      <dgm:prSet presAssocID="{441EDA07-E863-4E44-B5F1-943E523B6692}" presName="level3hierChild" presStyleCnt="0"/>
      <dgm:spPr/>
    </dgm:pt>
  </dgm:ptLst>
  <dgm:cxnLst>
    <dgm:cxn modelId="{234CF506-64BE-460C-9456-3EAB71617979}" srcId="{5AC3FCAD-88D7-4933-8792-E959BDF3AC6E}" destId="{4DEC2F1F-7AB0-4496-A2A1-481653BBDB0D}" srcOrd="0" destOrd="0" parTransId="{7D4B77BE-BF75-46CE-89E7-8D445A15B173}" sibTransId="{06910D41-065B-48BA-9100-B0B2FC298A96}"/>
    <dgm:cxn modelId="{A2240C0F-8388-4A09-8AF8-28238360FF72}" srcId="{4DEC2F1F-7AB0-4496-A2A1-481653BBDB0D}" destId="{AFA255EB-CDD9-4917-9897-6650575ECD0F}" srcOrd="0" destOrd="0" parTransId="{5C2C69EA-4492-4D2E-A21C-FFFE7727532A}" sibTransId="{6DE4E392-3B7C-43BE-BA72-58B1E874E6B0}"/>
    <dgm:cxn modelId="{BF66B214-4E22-439D-9C8B-5ACFD25D032F}" type="presOf" srcId="{CBFB9E6A-1EB3-4CF7-90FD-948C6097E235}" destId="{B711E621-430B-419B-A5DC-64269EB58ED0}" srcOrd="0" destOrd="0" presId="urn:microsoft.com/office/officeart/2008/layout/HorizontalMultiLevelHierarchy"/>
    <dgm:cxn modelId="{43E68E28-0129-4B86-8E79-29782821C08C}" type="presOf" srcId="{20B66F42-415A-4FB3-98AD-86AD3CDD8212}" destId="{497998FA-1C46-42F6-8E21-672106968F65}" srcOrd="1" destOrd="0" presId="urn:microsoft.com/office/officeart/2008/layout/HorizontalMultiLevelHierarchy"/>
    <dgm:cxn modelId="{C6237B31-8C10-4849-A528-E967B044260C}" type="presOf" srcId="{5C2C69EA-4492-4D2E-A21C-FFFE7727532A}" destId="{58ED7722-9B28-490A-93F1-5E6A19D6BE7D}" srcOrd="1" destOrd="0" presId="urn:microsoft.com/office/officeart/2008/layout/HorizontalMultiLevelHierarchy"/>
    <dgm:cxn modelId="{7AE37463-435D-4F1E-A81F-3BB3806D3C78}" type="presOf" srcId="{7C689DCA-2494-4059-B350-85D98C9234F0}" destId="{9F2B200F-0FC6-42A5-AE48-EC27A32F6678}" srcOrd="0" destOrd="0" presId="urn:microsoft.com/office/officeart/2008/layout/HorizontalMultiLevelHierarchy"/>
    <dgm:cxn modelId="{15FFD374-CBD1-43AA-9540-9F07F9ED754F}" srcId="{4DEC2F1F-7AB0-4496-A2A1-481653BBDB0D}" destId="{CBFB9E6A-1EB3-4CF7-90FD-948C6097E235}" srcOrd="1" destOrd="0" parTransId="{7C689DCA-2494-4059-B350-85D98C9234F0}" sibTransId="{CDCBF6CD-73AD-4DCF-B682-DE5DDDE0E10B}"/>
    <dgm:cxn modelId="{16D7ED57-3470-4A68-9E31-D44B880DA1D9}" type="presOf" srcId="{4DEC2F1F-7AB0-4496-A2A1-481653BBDB0D}" destId="{93839940-7E00-4B60-989B-731CD4D15ECF}" srcOrd="0" destOrd="0" presId="urn:microsoft.com/office/officeart/2008/layout/HorizontalMultiLevelHierarchy"/>
    <dgm:cxn modelId="{ECB7557F-749C-4EC3-95D0-D3C8BA1E914F}" type="presOf" srcId="{20B66F42-415A-4FB3-98AD-86AD3CDD8212}" destId="{A1178FC3-21AA-4156-8140-B06877A0C4A9}" srcOrd="0" destOrd="0" presId="urn:microsoft.com/office/officeart/2008/layout/HorizontalMultiLevelHierarchy"/>
    <dgm:cxn modelId="{E09FD582-FC21-4C5C-9A7F-4CA7E2FC6B0B}" type="presOf" srcId="{5AC3FCAD-88D7-4933-8792-E959BDF3AC6E}" destId="{E8E2E19B-1731-4A72-94FC-85882EA0675F}" srcOrd="0" destOrd="0" presId="urn:microsoft.com/office/officeart/2008/layout/HorizontalMultiLevelHierarchy"/>
    <dgm:cxn modelId="{5AA1168C-CB24-4477-B693-41BE20C3D566}" type="presOf" srcId="{7C689DCA-2494-4059-B350-85D98C9234F0}" destId="{BB8CBD4E-64C0-47C6-B896-124EB4A62660}" srcOrd="1" destOrd="0" presId="urn:microsoft.com/office/officeart/2008/layout/HorizontalMultiLevelHierarchy"/>
    <dgm:cxn modelId="{78CD3CA2-538D-48F6-A7A9-68A0E023E708}" type="presOf" srcId="{AFA255EB-CDD9-4917-9897-6650575ECD0F}" destId="{4EB16B78-69D7-4982-AC43-9C4F114F1D8E}" srcOrd="0" destOrd="0" presId="urn:microsoft.com/office/officeart/2008/layout/HorizontalMultiLevelHierarchy"/>
    <dgm:cxn modelId="{0B4EE2AB-E884-4947-900E-2CAC58D1797A}" srcId="{4DEC2F1F-7AB0-4496-A2A1-481653BBDB0D}" destId="{441EDA07-E863-4E44-B5F1-943E523B6692}" srcOrd="2" destOrd="0" parTransId="{20B66F42-415A-4FB3-98AD-86AD3CDD8212}" sibTransId="{35E70F38-4101-4C27-BEFB-6EBF00B38D4E}"/>
    <dgm:cxn modelId="{C35095CE-DBF1-4495-9C18-5A1CB2F664C4}" type="presOf" srcId="{441EDA07-E863-4E44-B5F1-943E523B6692}" destId="{753996B5-AEFB-4A43-8AB8-07FFB90565CE}" srcOrd="0" destOrd="0" presId="urn:microsoft.com/office/officeart/2008/layout/HorizontalMultiLevelHierarchy"/>
    <dgm:cxn modelId="{39F2F7F7-3BA5-4358-A2C5-75029AFE1579}" type="presOf" srcId="{5C2C69EA-4492-4D2E-A21C-FFFE7727532A}" destId="{DC94E54A-D199-4808-A2C5-79452E975597}" srcOrd="0" destOrd="0" presId="urn:microsoft.com/office/officeart/2008/layout/HorizontalMultiLevelHierarchy"/>
    <dgm:cxn modelId="{34B3D549-7820-47E2-8D97-3E4955DD10B6}" type="presParOf" srcId="{E8E2E19B-1731-4A72-94FC-85882EA0675F}" destId="{AF2256BB-74C3-4B7E-BCBD-85A0C921F87C}" srcOrd="0" destOrd="0" presId="urn:microsoft.com/office/officeart/2008/layout/HorizontalMultiLevelHierarchy"/>
    <dgm:cxn modelId="{B995DA03-9724-452C-9B48-8253B5B3F759}" type="presParOf" srcId="{AF2256BB-74C3-4B7E-BCBD-85A0C921F87C}" destId="{93839940-7E00-4B60-989B-731CD4D15ECF}" srcOrd="0" destOrd="0" presId="urn:microsoft.com/office/officeart/2008/layout/HorizontalMultiLevelHierarchy"/>
    <dgm:cxn modelId="{4E72890D-39CE-4004-8D39-120F7D3D3292}" type="presParOf" srcId="{AF2256BB-74C3-4B7E-BCBD-85A0C921F87C}" destId="{CBD734D6-3A71-4ECB-ADDD-0951B583DB38}" srcOrd="1" destOrd="0" presId="urn:microsoft.com/office/officeart/2008/layout/HorizontalMultiLevelHierarchy"/>
    <dgm:cxn modelId="{712ABCAC-4F5A-446F-8C68-4B0FFFBA9E7E}" type="presParOf" srcId="{CBD734D6-3A71-4ECB-ADDD-0951B583DB38}" destId="{DC94E54A-D199-4808-A2C5-79452E975597}" srcOrd="0" destOrd="0" presId="urn:microsoft.com/office/officeart/2008/layout/HorizontalMultiLevelHierarchy"/>
    <dgm:cxn modelId="{CDC87233-BB2D-47E7-B970-DC6C1AF8A980}" type="presParOf" srcId="{DC94E54A-D199-4808-A2C5-79452E975597}" destId="{58ED7722-9B28-490A-93F1-5E6A19D6BE7D}" srcOrd="0" destOrd="0" presId="urn:microsoft.com/office/officeart/2008/layout/HorizontalMultiLevelHierarchy"/>
    <dgm:cxn modelId="{5E30D6A8-2CE1-4EB8-B6A2-E942DDE33786}" type="presParOf" srcId="{CBD734D6-3A71-4ECB-ADDD-0951B583DB38}" destId="{97EA461F-AB69-4625-8425-F3FE8BB84271}" srcOrd="1" destOrd="0" presId="urn:microsoft.com/office/officeart/2008/layout/HorizontalMultiLevelHierarchy"/>
    <dgm:cxn modelId="{985601E8-9440-4E3B-B2B3-D72AF135B059}" type="presParOf" srcId="{97EA461F-AB69-4625-8425-F3FE8BB84271}" destId="{4EB16B78-69D7-4982-AC43-9C4F114F1D8E}" srcOrd="0" destOrd="0" presId="urn:microsoft.com/office/officeart/2008/layout/HorizontalMultiLevelHierarchy"/>
    <dgm:cxn modelId="{1EE38C02-522F-4129-BA4A-ED16A93A4156}" type="presParOf" srcId="{97EA461F-AB69-4625-8425-F3FE8BB84271}" destId="{0EF154ED-099A-403A-95B9-626BE3772741}" srcOrd="1" destOrd="0" presId="urn:microsoft.com/office/officeart/2008/layout/HorizontalMultiLevelHierarchy"/>
    <dgm:cxn modelId="{AC8F5E5F-E089-46F3-8AE2-D7D5B0F3CDE6}" type="presParOf" srcId="{CBD734D6-3A71-4ECB-ADDD-0951B583DB38}" destId="{9F2B200F-0FC6-42A5-AE48-EC27A32F6678}" srcOrd="2" destOrd="0" presId="urn:microsoft.com/office/officeart/2008/layout/HorizontalMultiLevelHierarchy"/>
    <dgm:cxn modelId="{CFCD21C3-4880-4FE0-A9ED-F3FD7754B4E4}" type="presParOf" srcId="{9F2B200F-0FC6-42A5-AE48-EC27A32F6678}" destId="{BB8CBD4E-64C0-47C6-B896-124EB4A62660}" srcOrd="0" destOrd="0" presId="urn:microsoft.com/office/officeart/2008/layout/HorizontalMultiLevelHierarchy"/>
    <dgm:cxn modelId="{B1120010-93AF-4B04-B63D-F9907AAA83D8}" type="presParOf" srcId="{CBD734D6-3A71-4ECB-ADDD-0951B583DB38}" destId="{8CFBF0BC-4387-4037-85F4-83DBEFB98161}" srcOrd="3" destOrd="0" presId="urn:microsoft.com/office/officeart/2008/layout/HorizontalMultiLevelHierarchy"/>
    <dgm:cxn modelId="{0444DD1C-0737-459B-853A-1C2067227B8C}" type="presParOf" srcId="{8CFBF0BC-4387-4037-85F4-83DBEFB98161}" destId="{B711E621-430B-419B-A5DC-64269EB58ED0}" srcOrd="0" destOrd="0" presId="urn:microsoft.com/office/officeart/2008/layout/HorizontalMultiLevelHierarchy"/>
    <dgm:cxn modelId="{1FF5DE6A-394C-463E-B15E-B1A64465B4A6}" type="presParOf" srcId="{8CFBF0BC-4387-4037-85F4-83DBEFB98161}" destId="{8752A219-5D26-405B-84B6-3068662E4908}" srcOrd="1" destOrd="0" presId="urn:microsoft.com/office/officeart/2008/layout/HorizontalMultiLevelHierarchy"/>
    <dgm:cxn modelId="{3FE3AFD3-4F71-4252-BF89-72BC9D6B3119}" type="presParOf" srcId="{CBD734D6-3A71-4ECB-ADDD-0951B583DB38}" destId="{A1178FC3-21AA-4156-8140-B06877A0C4A9}" srcOrd="4" destOrd="0" presId="urn:microsoft.com/office/officeart/2008/layout/HorizontalMultiLevelHierarchy"/>
    <dgm:cxn modelId="{BB61C317-6D53-4D96-984D-B38BE2AAB649}" type="presParOf" srcId="{A1178FC3-21AA-4156-8140-B06877A0C4A9}" destId="{497998FA-1C46-42F6-8E21-672106968F65}" srcOrd="0" destOrd="0" presId="urn:microsoft.com/office/officeart/2008/layout/HorizontalMultiLevelHierarchy"/>
    <dgm:cxn modelId="{B4865CD9-5855-47C1-9F24-1B68C1174355}" type="presParOf" srcId="{CBD734D6-3A71-4ECB-ADDD-0951B583DB38}" destId="{D5EB2C2A-04C7-4894-8CA2-2E694BDCC615}" srcOrd="5" destOrd="0" presId="urn:microsoft.com/office/officeart/2008/layout/HorizontalMultiLevelHierarchy"/>
    <dgm:cxn modelId="{582CEF90-74BC-4F68-9E24-730E633B2082}" type="presParOf" srcId="{D5EB2C2A-04C7-4894-8CA2-2E694BDCC615}" destId="{753996B5-AEFB-4A43-8AB8-07FFB90565CE}" srcOrd="0" destOrd="0" presId="urn:microsoft.com/office/officeart/2008/layout/HorizontalMultiLevelHierarchy"/>
    <dgm:cxn modelId="{F870486A-D22D-44E8-AFA3-B5BFDD59A0B8}" type="presParOf" srcId="{D5EB2C2A-04C7-4894-8CA2-2E694BDCC615}" destId="{0A2A2BE3-90F9-4DC5-828A-4FB77FE9978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C51C9-B8E3-4334-A1C6-6E6F65BD391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B4F58FA5-74AA-4937-A9BA-89BBC26E0D72}">
      <dgm:prSet phldrT="[Text]" custT="1"/>
      <dgm:spPr/>
      <dgm:t>
        <a:bodyPr/>
        <a:lstStyle/>
        <a:p>
          <a:r>
            <a:rPr lang="en-US" sz="4800" dirty="0"/>
            <a:t>98</a:t>
          </a:r>
          <a:r>
            <a:rPr lang="en-US" sz="2400" dirty="0"/>
            <a:t> </a:t>
          </a:r>
          <a:r>
            <a:rPr lang="en-US" sz="1700" dirty="0"/>
            <a:t>entities</a:t>
          </a:r>
        </a:p>
      </dgm:t>
    </dgm:pt>
    <dgm:pt modelId="{90E4EFEC-B2B0-4428-B516-9E02E34093CD}" type="parTrans" cxnId="{BCB0E5F1-531B-4940-9942-509C801BD7C6}">
      <dgm:prSet/>
      <dgm:spPr/>
      <dgm:t>
        <a:bodyPr/>
        <a:lstStyle/>
        <a:p>
          <a:endParaRPr lang="en-US"/>
        </a:p>
      </dgm:t>
    </dgm:pt>
    <dgm:pt modelId="{BAC5EE6A-2EBD-4425-B3BE-EEBD296954EB}" type="sibTrans" cxnId="{BCB0E5F1-531B-4940-9942-509C801BD7C6}">
      <dgm:prSet/>
      <dgm:spPr/>
      <dgm:t>
        <a:bodyPr/>
        <a:lstStyle/>
        <a:p>
          <a:endParaRPr lang="en-US"/>
        </a:p>
      </dgm:t>
    </dgm:pt>
    <dgm:pt modelId="{8AAA6F60-25EA-40B0-A489-2983CB58D3FF}">
      <dgm:prSet phldrT="[Text]" custT="1"/>
      <dgm:spPr/>
      <dgm:t>
        <a:bodyPr/>
        <a:lstStyle/>
        <a:p>
          <a:r>
            <a:rPr lang="en-US" sz="4800" dirty="0"/>
            <a:t>161</a:t>
          </a:r>
          <a:r>
            <a:rPr lang="en-US" sz="1700" dirty="0"/>
            <a:t> contracts</a:t>
          </a:r>
        </a:p>
      </dgm:t>
    </dgm:pt>
    <dgm:pt modelId="{28AFCD72-88AA-44AC-839C-9AC64E7DF0A1}" type="parTrans" cxnId="{E97CAE28-4C0C-4100-A9F4-F9DE86CE60FA}">
      <dgm:prSet/>
      <dgm:spPr/>
      <dgm:t>
        <a:bodyPr/>
        <a:lstStyle/>
        <a:p>
          <a:endParaRPr lang="en-US"/>
        </a:p>
      </dgm:t>
    </dgm:pt>
    <dgm:pt modelId="{89FBF9D8-2D92-4160-8D5B-8D42C6A40273}" type="sibTrans" cxnId="{E97CAE28-4C0C-4100-A9F4-F9DE86CE60FA}">
      <dgm:prSet/>
      <dgm:spPr/>
      <dgm:t>
        <a:bodyPr/>
        <a:lstStyle/>
        <a:p>
          <a:endParaRPr lang="en-US"/>
        </a:p>
      </dgm:t>
    </dgm:pt>
    <dgm:pt modelId="{46BF4F55-2825-4257-B015-27B0CC1F403A}">
      <dgm:prSet phldrT="[Text]" custT="1"/>
      <dgm:spPr/>
      <dgm:t>
        <a:bodyPr/>
        <a:lstStyle/>
        <a:p>
          <a:r>
            <a:rPr lang="en-US" sz="4800" dirty="0"/>
            <a:t>24</a:t>
          </a:r>
          <a:r>
            <a:rPr lang="en-US" sz="1700" dirty="0"/>
            <a:t> countries</a:t>
          </a:r>
        </a:p>
      </dgm:t>
    </dgm:pt>
    <dgm:pt modelId="{8F69F86D-85FE-4418-9050-11862C9F63E7}" type="parTrans" cxnId="{3638DD0B-F83B-42EF-846C-0C47CF80E7B6}">
      <dgm:prSet/>
      <dgm:spPr/>
      <dgm:t>
        <a:bodyPr/>
        <a:lstStyle/>
        <a:p>
          <a:endParaRPr lang="en-US"/>
        </a:p>
      </dgm:t>
    </dgm:pt>
    <dgm:pt modelId="{32436AC8-2F85-49A9-BEEF-EA897D512B85}" type="sibTrans" cxnId="{3638DD0B-F83B-42EF-846C-0C47CF80E7B6}">
      <dgm:prSet/>
      <dgm:spPr/>
      <dgm:t>
        <a:bodyPr/>
        <a:lstStyle/>
        <a:p>
          <a:endParaRPr lang="en-US"/>
        </a:p>
      </dgm:t>
    </dgm:pt>
    <dgm:pt modelId="{BBCEF39C-8CC0-4E38-8876-FBC41A9684BF}">
      <dgm:prSet phldrT="[Text]" custT="1"/>
      <dgm:spPr>
        <a:solidFill>
          <a:schemeClr val="accent1">
            <a:hueOff val="0"/>
            <a:satOff val="0"/>
            <a:lumOff val="0"/>
          </a:schemeClr>
        </a:solidFill>
      </dgm:spPr>
      <dgm:t>
        <a:bodyPr/>
        <a:lstStyle/>
        <a:p>
          <a:r>
            <a:rPr lang="en-US" sz="2800" dirty="0">
              <a:solidFill>
                <a:schemeClr val="bg1"/>
              </a:solidFill>
            </a:rPr>
            <a:t>344 reports &amp; 281 scientific papers</a:t>
          </a:r>
        </a:p>
      </dgm:t>
    </dgm:pt>
    <dgm:pt modelId="{821821F3-AFD0-4EAC-AF6B-B2D629EFF3CC}" type="parTrans" cxnId="{D1CC7024-0A05-4C8E-9E34-1B9499CCDF0C}">
      <dgm:prSet/>
      <dgm:spPr/>
      <dgm:t>
        <a:bodyPr/>
        <a:lstStyle/>
        <a:p>
          <a:endParaRPr lang="en-US"/>
        </a:p>
      </dgm:t>
    </dgm:pt>
    <dgm:pt modelId="{38F293A5-7F40-4C2B-AB73-5C2E38E95577}" type="sibTrans" cxnId="{D1CC7024-0A05-4C8E-9E34-1B9499CCDF0C}">
      <dgm:prSet/>
      <dgm:spPr/>
      <dgm:t>
        <a:bodyPr/>
        <a:lstStyle/>
        <a:p>
          <a:endParaRPr lang="en-US"/>
        </a:p>
      </dgm:t>
    </dgm:pt>
    <dgm:pt modelId="{F5964B82-319E-4478-9893-4BC1A303D1B8}" type="pres">
      <dgm:prSet presAssocID="{930C51C9-B8E3-4334-A1C6-6E6F65BD391E}" presName="Name0" presStyleCnt="0">
        <dgm:presLayoutVars>
          <dgm:chMax val="4"/>
          <dgm:resizeHandles val="exact"/>
        </dgm:presLayoutVars>
      </dgm:prSet>
      <dgm:spPr/>
    </dgm:pt>
    <dgm:pt modelId="{213B8DFB-7708-441D-A5F4-C824AF0A97C5}" type="pres">
      <dgm:prSet presAssocID="{930C51C9-B8E3-4334-A1C6-6E6F65BD391E}" presName="ellipse" presStyleLbl="trBgShp" presStyleIdx="0" presStyleCnt="1" custLinFactNeighborX="-7193" custLinFactNeighborY="-2846"/>
      <dgm:spPr/>
    </dgm:pt>
    <dgm:pt modelId="{CB33BF2A-7D89-4CCC-A6B9-941CE670679A}" type="pres">
      <dgm:prSet presAssocID="{930C51C9-B8E3-4334-A1C6-6E6F65BD391E}" presName="arrow1" presStyleLbl="fgShp" presStyleIdx="0" presStyleCnt="1" custFlipVert="0" custScaleY="184962" custLinFactNeighborX="-38740" custLinFactNeighborY="-6117"/>
      <dgm:spPr/>
    </dgm:pt>
    <dgm:pt modelId="{095ED947-0F2B-4EE1-BB51-46F1B597FCD3}" type="pres">
      <dgm:prSet presAssocID="{930C51C9-B8E3-4334-A1C6-6E6F65BD391E}" presName="rectangle" presStyleLbl="revTx" presStyleIdx="0" presStyleCnt="1" custScaleX="174594" custScaleY="48165" custLinFactNeighborX="-1577" custLinFactNeighborY="6475">
        <dgm:presLayoutVars>
          <dgm:bulletEnabled val="1"/>
        </dgm:presLayoutVars>
      </dgm:prSet>
      <dgm:spPr/>
    </dgm:pt>
    <dgm:pt modelId="{4B031C50-452C-482A-B199-01B0E782F948}" type="pres">
      <dgm:prSet presAssocID="{8AAA6F60-25EA-40B0-A489-2983CB58D3FF}" presName="item1" presStyleLbl="node1" presStyleIdx="0" presStyleCnt="3" custScaleX="131703" custScaleY="125831" custLinFactNeighborX="-19070" custLinFactNeighborY="1615">
        <dgm:presLayoutVars>
          <dgm:bulletEnabled val="1"/>
        </dgm:presLayoutVars>
      </dgm:prSet>
      <dgm:spPr/>
    </dgm:pt>
    <dgm:pt modelId="{605AF090-F2B0-4564-B914-CE11F6678685}" type="pres">
      <dgm:prSet presAssocID="{46BF4F55-2825-4257-B015-27B0CC1F403A}" presName="item2" presStyleLbl="node1" presStyleIdx="1" presStyleCnt="3" custScaleX="146653" custScaleY="124919" custLinFactNeighborX="-10488" custLinFactNeighborY="-17238">
        <dgm:presLayoutVars>
          <dgm:bulletEnabled val="1"/>
        </dgm:presLayoutVars>
      </dgm:prSet>
      <dgm:spPr/>
    </dgm:pt>
    <dgm:pt modelId="{047CAE87-9DD7-4A45-B53F-4DB505A53379}" type="pres">
      <dgm:prSet presAssocID="{BBCEF39C-8CC0-4E38-8876-FBC41A9684BF}" presName="item3" presStyleLbl="node1" presStyleIdx="2" presStyleCnt="3" custScaleX="137097" custScaleY="121846" custLinFactNeighborX="-5488" custLinFactNeighborY="7139">
        <dgm:presLayoutVars>
          <dgm:bulletEnabled val="1"/>
        </dgm:presLayoutVars>
      </dgm:prSet>
      <dgm:spPr/>
    </dgm:pt>
    <dgm:pt modelId="{342697E5-457C-47E4-9531-9CC553AC662B}" type="pres">
      <dgm:prSet presAssocID="{930C51C9-B8E3-4334-A1C6-6E6F65BD391E}" presName="funnel" presStyleLbl="trAlignAcc1" presStyleIdx="0" presStyleCnt="1" custScaleY="106933" custLinFactNeighborX="-6444" custLinFactNeighborY="2234"/>
      <dgm:spPr/>
    </dgm:pt>
  </dgm:ptLst>
  <dgm:cxnLst>
    <dgm:cxn modelId="{3638DD0B-F83B-42EF-846C-0C47CF80E7B6}" srcId="{930C51C9-B8E3-4334-A1C6-6E6F65BD391E}" destId="{46BF4F55-2825-4257-B015-27B0CC1F403A}" srcOrd="2" destOrd="0" parTransId="{8F69F86D-85FE-4418-9050-11862C9F63E7}" sibTransId="{32436AC8-2F85-49A9-BEEF-EA897D512B85}"/>
    <dgm:cxn modelId="{06CFD520-C7DF-4532-AC86-9EE1ED5242A1}" type="presOf" srcId="{B4F58FA5-74AA-4937-A9BA-89BBC26E0D72}" destId="{047CAE87-9DD7-4A45-B53F-4DB505A53379}" srcOrd="0" destOrd="0" presId="urn:microsoft.com/office/officeart/2005/8/layout/funnel1"/>
    <dgm:cxn modelId="{D1CC7024-0A05-4C8E-9E34-1B9499CCDF0C}" srcId="{930C51C9-B8E3-4334-A1C6-6E6F65BD391E}" destId="{BBCEF39C-8CC0-4E38-8876-FBC41A9684BF}" srcOrd="3" destOrd="0" parTransId="{821821F3-AFD0-4EAC-AF6B-B2D629EFF3CC}" sibTransId="{38F293A5-7F40-4C2B-AB73-5C2E38E95577}"/>
    <dgm:cxn modelId="{E97CAE28-4C0C-4100-A9F4-F9DE86CE60FA}" srcId="{930C51C9-B8E3-4334-A1C6-6E6F65BD391E}" destId="{8AAA6F60-25EA-40B0-A489-2983CB58D3FF}" srcOrd="1" destOrd="0" parTransId="{28AFCD72-88AA-44AC-839C-9AC64E7DF0A1}" sibTransId="{89FBF9D8-2D92-4160-8D5B-8D42C6A40273}"/>
    <dgm:cxn modelId="{29B52D9E-C162-4B4E-89C7-CEFF320F525F}" type="presOf" srcId="{BBCEF39C-8CC0-4E38-8876-FBC41A9684BF}" destId="{095ED947-0F2B-4EE1-BB51-46F1B597FCD3}" srcOrd="0" destOrd="0" presId="urn:microsoft.com/office/officeart/2005/8/layout/funnel1"/>
    <dgm:cxn modelId="{5A2873AF-413F-446C-B27A-2345275817D5}" type="presOf" srcId="{46BF4F55-2825-4257-B015-27B0CC1F403A}" destId="{4B031C50-452C-482A-B199-01B0E782F948}" srcOrd="0" destOrd="0" presId="urn:microsoft.com/office/officeart/2005/8/layout/funnel1"/>
    <dgm:cxn modelId="{727852BB-52EB-4C38-83EE-8D6A8CFAEFC6}" type="presOf" srcId="{8AAA6F60-25EA-40B0-A489-2983CB58D3FF}" destId="{605AF090-F2B0-4564-B914-CE11F6678685}" srcOrd="0" destOrd="0" presId="urn:microsoft.com/office/officeart/2005/8/layout/funnel1"/>
    <dgm:cxn modelId="{BCB0E5F1-531B-4940-9942-509C801BD7C6}" srcId="{930C51C9-B8E3-4334-A1C6-6E6F65BD391E}" destId="{B4F58FA5-74AA-4937-A9BA-89BBC26E0D72}" srcOrd="0" destOrd="0" parTransId="{90E4EFEC-B2B0-4428-B516-9E02E34093CD}" sibTransId="{BAC5EE6A-2EBD-4425-B3BE-EEBD296954EB}"/>
    <dgm:cxn modelId="{7BBC67F9-6069-4A60-B59D-E8AA54EB7ED7}" type="presOf" srcId="{930C51C9-B8E3-4334-A1C6-6E6F65BD391E}" destId="{F5964B82-319E-4478-9893-4BC1A303D1B8}" srcOrd="0" destOrd="0" presId="urn:microsoft.com/office/officeart/2005/8/layout/funnel1"/>
    <dgm:cxn modelId="{D14E971B-A2F8-4075-BCEB-51BFB0374400}" type="presParOf" srcId="{F5964B82-319E-4478-9893-4BC1A303D1B8}" destId="{213B8DFB-7708-441D-A5F4-C824AF0A97C5}" srcOrd="0" destOrd="0" presId="urn:microsoft.com/office/officeart/2005/8/layout/funnel1"/>
    <dgm:cxn modelId="{FE74DEA6-A486-477C-95F1-1AB7BEDF82C5}" type="presParOf" srcId="{F5964B82-319E-4478-9893-4BC1A303D1B8}" destId="{CB33BF2A-7D89-4CCC-A6B9-941CE670679A}" srcOrd="1" destOrd="0" presId="urn:microsoft.com/office/officeart/2005/8/layout/funnel1"/>
    <dgm:cxn modelId="{457FC638-B775-4ACD-A57F-5F1C4B00F1DB}" type="presParOf" srcId="{F5964B82-319E-4478-9893-4BC1A303D1B8}" destId="{095ED947-0F2B-4EE1-BB51-46F1B597FCD3}" srcOrd="2" destOrd="0" presId="urn:microsoft.com/office/officeart/2005/8/layout/funnel1"/>
    <dgm:cxn modelId="{5F5531C8-7664-4E41-8C55-970D709E2C2E}" type="presParOf" srcId="{F5964B82-319E-4478-9893-4BC1A303D1B8}" destId="{4B031C50-452C-482A-B199-01B0E782F948}" srcOrd="3" destOrd="0" presId="urn:microsoft.com/office/officeart/2005/8/layout/funnel1"/>
    <dgm:cxn modelId="{CD3207BE-7AC9-4B44-81F8-20F3FFC5F650}" type="presParOf" srcId="{F5964B82-319E-4478-9893-4BC1A303D1B8}" destId="{605AF090-F2B0-4564-B914-CE11F6678685}" srcOrd="4" destOrd="0" presId="urn:microsoft.com/office/officeart/2005/8/layout/funnel1"/>
    <dgm:cxn modelId="{5BDE654C-BF70-452E-A5DA-AE8DA6B76B25}" type="presParOf" srcId="{F5964B82-319E-4478-9893-4BC1A303D1B8}" destId="{047CAE87-9DD7-4A45-B53F-4DB505A53379}" srcOrd="5" destOrd="0" presId="urn:microsoft.com/office/officeart/2005/8/layout/funnel1"/>
    <dgm:cxn modelId="{186076B1-35B5-4429-9CF8-FFFEBCEF4DF2}" type="presParOf" srcId="{F5964B82-319E-4478-9893-4BC1A303D1B8}" destId="{342697E5-457C-47E4-9531-9CC553AC662B}"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1A7D5D-0A06-4251-ADED-1917BA798C45}" type="doc">
      <dgm:prSet loTypeId="urn:microsoft.com/office/officeart/2005/8/layout/gear1" loCatId="process" qsTypeId="urn:microsoft.com/office/officeart/2005/8/quickstyle/simple1" qsCatId="simple" csTypeId="urn:microsoft.com/office/officeart/2005/8/colors/accent1_2" csCatId="accent1" phldr="1"/>
      <dgm:spPr/>
    </dgm:pt>
    <dgm:pt modelId="{5ADF8CB9-8873-4931-8802-E859E90D2ED3}">
      <dgm:prSet phldrT="[Text]" custT="1"/>
      <dgm:spPr/>
      <dgm:t>
        <a:bodyPr/>
        <a:lstStyle/>
        <a:p>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Coordination</a:t>
          </a:r>
        </a:p>
      </dgm:t>
    </dgm:pt>
    <dgm:pt modelId="{60DBF856-3FAC-422A-B665-BCC7EBA7836D}" type="parTrans" cxnId="{B6BBA6A4-89D7-4C07-8E00-24395F2FF9C1}">
      <dgm:prSet/>
      <dgm:spPr/>
      <dgm:t>
        <a:bodyPr/>
        <a:lstStyle/>
        <a:p>
          <a:endParaRPr lang="en-US"/>
        </a:p>
      </dgm:t>
    </dgm:pt>
    <dgm:pt modelId="{B054DA22-FCBC-4C64-96F7-CA6A6A877F0E}" type="sibTrans" cxnId="{B6BBA6A4-89D7-4C07-8E00-24395F2FF9C1}">
      <dgm:prSet/>
      <dgm:spPr/>
      <dgm:t>
        <a:bodyPr/>
        <a:lstStyle/>
        <a:p>
          <a:endParaRPr lang="en-US"/>
        </a:p>
      </dgm:t>
    </dgm:pt>
    <dgm:pt modelId="{812F0E5F-E1BF-4CC5-A64D-B9C3BC41ED63}" type="pres">
      <dgm:prSet presAssocID="{F51A7D5D-0A06-4251-ADED-1917BA798C45}" presName="composite" presStyleCnt="0">
        <dgm:presLayoutVars>
          <dgm:chMax val="3"/>
          <dgm:animLvl val="lvl"/>
          <dgm:resizeHandles val="exact"/>
        </dgm:presLayoutVars>
      </dgm:prSet>
      <dgm:spPr/>
    </dgm:pt>
    <dgm:pt modelId="{DAC5FCDF-7F46-490A-9998-7F4EB8FD00A0}" type="pres">
      <dgm:prSet presAssocID="{5ADF8CB9-8873-4931-8802-E859E90D2ED3}" presName="gear1" presStyleLbl="node1" presStyleIdx="0" presStyleCnt="1" custScaleX="179445" custScaleY="119491" custLinFactNeighborX="-7564" custLinFactNeighborY="2828">
        <dgm:presLayoutVars>
          <dgm:chMax val="1"/>
          <dgm:bulletEnabled val="1"/>
        </dgm:presLayoutVars>
      </dgm:prSet>
      <dgm:spPr/>
    </dgm:pt>
    <dgm:pt modelId="{EAD3E06E-6C71-4780-A3D8-AD4BED368A3F}" type="pres">
      <dgm:prSet presAssocID="{5ADF8CB9-8873-4931-8802-E859E90D2ED3}" presName="gear1srcNode" presStyleLbl="node1" presStyleIdx="0" presStyleCnt="1"/>
      <dgm:spPr/>
    </dgm:pt>
    <dgm:pt modelId="{6FBFF152-BD8D-471C-9DF3-4C160D760EE8}" type="pres">
      <dgm:prSet presAssocID="{5ADF8CB9-8873-4931-8802-E859E90D2ED3}" presName="gear1dstNode" presStyleLbl="node1" presStyleIdx="0" presStyleCnt="1"/>
      <dgm:spPr/>
    </dgm:pt>
    <dgm:pt modelId="{354B6D67-0436-420C-AA1E-5B4B81904031}" type="pres">
      <dgm:prSet presAssocID="{B054DA22-FCBC-4C64-96F7-CA6A6A877F0E}" presName="connector1" presStyleLbl="sibTrans2D1" presStyleIdx="0" presStyleCnt="1" custScaleX="118243" custScaleY="116943" custLinFactNeighborX="12883" custLinFactNeighborY="6835"/>
      <dgm:spPr/>
    </dgm:pt>
  </dgm:ptLst>
  <dgm:cxnLst>
    <dgm:cxn modelId="{53C0D90D-6EA6-47FF-86AC-3B8AF1C514D0}" type="presOf" srcId="{5ADF8CB9-8873-4931-8802-E859E90D2ED3}" destId="{6FBFF152-BD8D-471C-9DF3-4C160D760EE8}" srcOrd="2" destOrd="0" presId="urn:microsoft.com/office/officeart/2005/8/layout/gear1"/>
    <dgm:cxn modelId="{1C84FA0D-DDD4-41B4-B3A6-3FE2AD9C8204}" type="presOf" srcId="{5ADF8CB9-8873-4931-8802-E859E90D2ED3}" destId="{DAC5FCDF-7F46-490A-9998-7F4EB8FD00A0}" srcOrd="0" destOrd="0" presId="urn:microsoft.com/office/officeart/2005/8/layout/gear1"/>
    <dgm:cxn modelId="{A51B790E-A148-4F2F-B981-587D66A2B3A0}" type="presOf" srcId="{B054DA22-FCBC-4C64-96F7-CA6A6A877F0E}" destId="{354B6D67-0436-420C-AA1E-5B4B81904031}" srcOrd="0" destOrd="0" presId="urn:microsoft.com/office/officeart/2005/8/layout/gear1"/>
    <dgm:cxn modelId="{AB27C36B-9D88-4BE0-8CFC-BA1457B42035}" type="presOf" srcId="{F51A7D5D-0A06-4251-ADED-1917BA798C45}" destId="{812F0E5F-E1BF-4CC5-A64D-B9C3BC41ED63}" srcOrd="0" destOrd="0" presId="urn:microsoft.com/office/officeart/2005/8/layout/gear1"/>
    <dgm:cxn modelId="{B6BBA6A4-89D7-4C07-8E00-24395F2FF9C1}" srcId="{F51A7D5D-0A06-4251-ADED-1917BA798C45}" destId="{5ADF8CB9-8873-4931-8802-E859E90D2ED3}" srcOrd="0" destOrd="0" parTransId="{60DBF856-3FAC-422A-B665-BCC7EBA7836D}" sibTransId="{B054DA22-FCBC-4C64-96F7-CA6A6A877F0E}"/>
    <dgm:cxn modelId="{80499EFA-9344-4116-B7C3-49D3EF86E11D}" type="presOf" srcId="{5ADF8CB9-8873-4931-8802-E859E90D2ED3}" destId="{EAD3E06E-6C71-4780-A3D8-AD4BED368A3F}" srcOrd="1" destOrd="0" presId="urn:microsoft.com/office/officeart/2005/8/layout/gear1"/>
    <dgm:cxn modelId="{6F9570C3-84CF-4333-A298-42F5BB2032F7}" type="presParOf" srcId="{812F0E5F-E1BF-4CC5-A64D-B9C3BC41ED63}" destId="{DAC5FCDF-7F46-490A-9998-7F4EB8FD00A0}" srcOrd="0" destOrd="0" presId="urn:microsoft.com/office/officeart/2005/8/layout/gear1"/>
    <dgm:cxn modelId="{7080EE9D-2765-414E-A611-0D965CF307FA}" type="presParOf" srcId="{812F0E5F-E1BF-4CC5-A64D-B9C3BC41ED63}" destId="{EAD3E06E-6C71-4780-A3D8-AD4BED368A3F}" srcOrd="1" destOrd="0" presId="urn:microsoft.com/office/officeart/2005/8/layout/gear1"/>
    <dgm:cxn modelId="{571FF8DA-6E46-43B8-8ECC-BBA2E4249F30}" type="presParOf" srcId="{812F0E5F-E1BF-4CC5-A64D-B9C3BC41ED63}" destId="{6FBFF152-BD8D-471C-9DF3-4C160D760EE8}" srcOrd="2" destOrd="0" presId="urn:microsoft.com/office/officeart/2005/8/layout/gear1"/>
    <dgm:cxn modelId="{78DF0071-D348-4155-BA67-3C781779BCAC}" type="presParOf" srcId="{812F0E5F-E1BF-4CC5-A64D-B9C3BC41ED63}" destId="{354B6D67-0436-420C-AA1E-5B4B81904031}" srcOrd="3"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14EFF-EC9F-4662-BC54-D6CF3C1AC41E}" type="doc">
      <dgm:prSet loTypeId="urn:microsoft.com/office/officeart/2005/8/layout/hProcess9" loCatId="process" qsTypeId="urn:microsoft.com/office/officeart/2005/8/quickstyle/simple1" qsCatId="simple" csTypeId="urn:microsoft.com/office/officeart/2005/8/colors/accent1_2" csCatId="accent1" phldr="1"/>
      <dgm:spPr/>
    </dgm:pt>
    <dgm:pt modelId="{E2854A7F-9A1A-4021-83E7-AD65AABB824A}">
      <dgm:prSet phldrT="[Text]" custT="1"/>
      <dgm:spPr/>
      <dgm:t>
        <a:bodyPr/>
        <a:lstStyle/>
        <a:p>
          <a:r>
            <a:rPr lang="en-US"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generation</a:t>
          </a:r>
        </a:p>
      </dgm:t>
    </dgm:pt>
    <dgm:pt modelId="{337C703C-0933-4751-B4AB-169BB175A45C}" type="parTrans" cxnId="{CCB33AC2-F6DF-466A-8629-90F5E7838514}">
      <dgm:prSet/>
      <dgm:spPr/>
      <dgm:t>
        <a:bodyPr/>
        <a:lstStyle/>
        <a:p>
          <a:endParaRPr lang="en-US" sz="3000"/>
        </a:p>
      </dgm:t>
    </dgm:pt>
    <dgm:pt modelId="{AAF10800-1A9F-41DA-BD52-670A4E8CBDD2}" type="sibTrans" cxnId="{CCB33AC2-F6DF-466A-8629-90F5E7838514}">
      <dgm:prSet/>
      <dgm:spPr/>
      <dgm:t>
        <a:bodyPr/>
        <a:lstStyle/>
        <a:p>
          <a:endParaRPr lang="en-US" sz="3000"/>
        </a:p>
      </dgm:t>
    </dgm:pt>
    <dgm:pt modelId="{E30B0D13-8060-4C05-90CF-C3BE213704E4}">
      <dgm:prSet phldrT="[Text]" custT="1"/>
      <dgm:spPr/>
      <dgm:t>
        <a:bodyPr/>
        <a:lstStyle/>
        <a:p>
          <a:r>
            <a:rPr lang="en-US"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management</a:t>
          </a:r>
        </a:p>
      </dgm:t>
    </dgm:pt>
    <dgm:pt modelId="{22410B9A-2B86-458C-B488-B99B66E7E195}" type="parTrans" cxnId="{4796664A-FA5D-4F9E-8A22-01F9FBFBF6F2}">
      <dgm:prSet/>
      <dgm:spPr/>
      <dgm:t>
        <a:bodyPr/>
        <a:lstStyle/>
        <a:p>
          <a:endParaRPr lang="en-US"/>
        </a:p>
      </dgm:t>
    </dgm:pt>
    <dgm:pt modelId="{E28CB29D-7256-41FF-8235-750842837F1D}" type="sibTrans" cxnId="{4796664A-FA5D-4F9E-8A22-01F9FBFBF6F2}">
      <dgm:prSet/>
      <dgm:spPr/>
      <dgm:t>
        <a:bodyPr/>
        <a:lstStyle/>
        <a:p>
          <a:endParaRPr lang="en-US"/>
        </a:p>
      </dgm:t>
    </dgm:pt>
    <dgm:pt modelId="{E9CD2F26-D636-403B-8250-77C20733C5EF}">
      <dgm:prSet phldrT="[Text]" custT="1"/>
      <dgm:spPr/>
      <dgm:t>
        <a:bodyPr/>
        <a:lstStyle/>
        <a:p>
          <a:r>
            <a:rPr lang="en-US"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analyses</a:t>
          </a:r>
        </a:p>
      </dgm:t>
    </dgm:pt>
    <dgm:pt modelId="{D5F17554-EC52-4101-8685-9A907E3C0517}" type="parTrans" cxnId="{80E8EE91-46F4-4E6A-9FAA-4283BF2E801C}">
      <dgm:prSet/>
      <dgm:spPr/>
      <dgm:t>
        <a:bodyPr/>
        <a:lstStyle/>
        <a:p>
          <a:endParaRPr lang="en-US"/>
        </a:p>
      </dgm:t>
    </dgm:pt>
    <dgm:pt modelId="{2F2199F5-531F-4DFC-9552-8D48A2007F23}" type="sibTrans" cxnId="{80E8EE91-46F4-4E6A-9FAA-4283BF2E801C}">
      <dgm:prSet/>
      <dgm:spPr/>
      <dgm:t>
        <a:bodyPr/>
        <a:lstStyle/>
        <a:p>
          <a:endParaRPr lang="en-US"/>
        </a:p>
      </dgm:t>
    </dgm:pt>
    <dgm:pt modelId="{6FA0A084-E599-4C73-A5B9-BDB2EEEF2D58}">
      <dgm:prSet phldrT="[Text]" custT="1"/>
      <dgm:spPr/>
      <dgm:t>
        <a:bodyPr/>
        <a:lstStyle/>
        <a:p>
          <a:r>
            <a:rPr lang="en-US"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dissemination</a:t>
          </a:r>
        </a:p>
      </dgm:t>
    </dgm:pt>
    <dgm:pt modelId="{7C56156B-6474-4D6D-9429-6FA2F880A1D8}" type="parTrans" cxnId="{A1EF0687-1934-4A34-87CA-C4E3D5361900}">
      <dgm:prSet/>
      <dgm:spPr/>
      <dgm:t>
        <a:bodyPr/>
        <a:lstStyle/>
        <a:p>
          <a:endParaRPr lang="en-US"/>
        </a:p>
      </dgm:t>
    </dgm:pt>
    <dgm:pt modelId="{815CC140-F8CB-4E2B-B86E-A8981492DF74}" type="sibTrans" cxnId="{A1EF0687-1934-4A34-87CA-C4E3D5361900}">
      <dgm:prSet/>
      <dgm:spPr/>
      <dgm:t>
        <a:bodyPr/>
        <a:lstStyle/>
        <a:p>
          <a:endParaRPr lang="en-US"/>
        </a:p>
      </dgm:t>
    </dgm:pt>
    <dgm:pt modelId="{B310DA56-FA59-46B5-9F14-12B4A2A5A2E1}" type="pres">
      <dgm:prSet presAssocID="{29114EFF-EC9F-4662-BC54-D6CF3C1AC41E}" presName="CompostProcess" presStyleCnt="0">
        <dgm:presLayoutVars>
          <dgm:dir/>
          <dgm:resizeHandles val="exact"/>
        </dgm:presLayoutVars>
      </dgm:prSet>
      <dgm:spPr/>
    </dgm:pt>
    <dgm:pt modelId="{CA474922-53A2-4EB0-BE95-AA4C2BAB0A46}" type="pres">
      <dgm:prSet presAssocID="{29114EFF-EC9F-4662-BC54-D6CF3C1AC41E}" presName="arrow" presStyleLbl="bgShp" presStyleIdx="0" presStyleCnt="1" custScaleX="108240" custLinFactNeighborX="1010" custLinFactNeighborY="4389"/>
      <dgm:spPr/>
    </dgm:pt>
    <dgm:pt modelId="{966D9593-1FA9-4D57-820F-5AF9D07ED639}" type="pres">
      <dgm:prSet presAssocID="{29114EFF-EC9F-4662-BC54-D6CF3C1AC41E}" presName="linearProcess" presStyleCnt="0"/>
      <dgm:spPr/>
    </dgm:pt>
    <dgm:pt modelId="{558337DA-2913-4A7A-A89F-1BD032FC7334}" type="pres">
      <dgm:prSet presAssocID="{E2854A7F-9A1A-4021-83E7-AD65AABB824A}" presName="textNode" presStyleLbl="node1" presStyleIdx="0" presStyleCnt="4" custScaleX="34181" custScaleY="88185" custLinFactX="-11" custLinFactNeighborX="-100000" custLinFactNeighborY="2758">
        <dgm:presLayoutVars>
          <dgm:bulletEnabled val="1"/>
        </dgm:presLayoutVars>
      </dgm:prSet>
      <dgm:spPr/>
    </dgm:pt>
    <dgm:pt modelId="{0B860EB2-8910-4E60-A036-2D68FE81DA06}" type="pres">
      <dgm:prSet presAssocID="{AAF10800-1A9F-41DA-BD52-670A4E8CBDD2}" presName="sibTrans" presStyleCnt="0"/>
      <dgm:spPr/>
    </dgm:pt>
    <dgm:pt modelId="{C57DF48D-882E-4552-8059-35D32231914E}" type="pres">
      <dgm:prSet presAssocID="{E30B0D13-8060-4C05-90CF-C3BE213704E4}" presName="textNode" presStyleLbl="node1" presStyleIdx="1" presStyleCnt="4" custScaleX="39466" custScaleY="88185" custLinFactX="-1192" custLinFactNeighborX="-100000" custLinFactNeighborY="2611">
        <dgm:presLayoutVars>
          <dgm:bulletEnabled val="1"/>
        </dgm:presLayoutVars>
      </dgm:prSet>
      <dgm:spPr/>
    </dgm:pt>
    <dgm:pt modelId="{A9DA559E-9CC1-4BD2-BC1F-276597A9D9E2}" type="pres">
      <dgm:prSet presAssocID="{E28CB29D-7256-41FF-8235-750842837F1D}" presName="sibTrans" presStyleCnt="0"/>
      <dgm:spPr/>
    </dgm:pt>
    <dgm:pt modelId="{42298EF4-FBE7-44AA-8DF3-D9A99C7FFF93}" type="pres">
      <dgm:prSet presAssocID="{6FA0A084-E599-4C73-A5B9-BDB2EEEF2D58}" presName="textNode" presStyleLbl="node1" presStyleIdx="2" presStyleCnt="4" custScaleX="46067" custScaleY="89000" custLinFactX="17640" custLinFactNeighborX="100000" custLinFactNeighborY="1174">
        <dgm:presLayoutVars>
          <dgm:bulletEnabled val="1"/>
        </dgm:presLayoutVars>
      </dgm:prSet>
      <dgm:spPr/>
    </dgm:pt>
    <dgm:pt modelId="{6A3FAB87-24CB-4C08-9E9E-C02DD330B523}" type="pres">
      <dgm:prSet presAssocID="{815CC140-F8CB-4E2B-B86E-A8981492DF74}" presName="sibTrans" presStyleCnt="0"/>
      <dgm:spPr/>
    </dgm:pt>
    <dgm:pt modelId="{780434FB-6BFC-49DC-A1B5-F5B54EFBB6C4}" type="pres">
      <dgm:prSet presAssocID="{E9CD2F26-D636-403B-8250-77C20733C5EF}" presName="textNode" presStyleLbl="node1" presStyleIdx="3" presStyleCnt="4" custScaleX="30759" custScaleY="89000" custLinFactX="-59246" custLinFactNeighborX="-100000" custLinFactNeighborY="3964">
        <dgm:presLayoutVars>
          <dgm:bulletEnabled val="1"/>
        </dgm:presLayoutVars>
      </dgm:prSet>
      <dgm:spPr/>
    </dgm:pt>
  </dgm:ptLst>
  <dgm:cxnLst>
    <dgm:cxn modelId="{BC22345D-1C8D-4B81-BD43-FCD172B9AC47}" type="presOf" srcId="{29114EFF-EC9F-4662-BC54-D6CF3C1AC41E}" destId="{B310DA56-FA59-46B5-9F14-12B4A2A5A2E1}" srcOrd="0" destOrd="0" presId="urn:microsoft.com/office/officeart/2005/8/layout/hProcess9"/>
    <dgm:cxn modelId="{8DBF9B63-22C4-4E47-B1BE-DBECB440481E}" type="presOf" srcId="{6FA0A084-E599-4C73-A5B9-BDB2EEEF2D58}" destId="{42298EF4-FBE7-44AA-8DF3-D9A99C7FFF93}" srcOrd="0" destOrd="0" presId="urn:microsoft.com/office/officeart/2005/8/layout/hProcess9"/>
    <dgm:cxn modelId="{4796664A-FA5D-4F9E-8A22-01F9FBFBF6F2}" srcId="{29114EFF-EC9F-4662-BC54-D6CF3C1AC41E}" destId="{E30B0D13-8060-4C05-90CF-C3BE213704E4}" srcOrd="1" destOrd="0" parTransId="{22410B9A-2B86-458C-B488-B99B66E7E195}" sibTransId="{E28CB29D-7256-41FF-8235-750842837F1D}"/>
    <dgm:cxn modelId="{6B097E52-05AC-4D7F-ABB2-80EBCB8A63B8}" type="presOf" srcId="{E30B0D13-8060-4C05-90CF-C3BE213704E4}" destId="{C57DF48D-882E-4552-8059-35D32231914E}" srcOrd="0" destOrd="0" presId="urn:microsoft.com/office/officeart/2005/8/layout/hProcess9"/>
    <dgm:cxn modelId="{A1EF0687-1934-4A34-87CA-C4E3D5361900}" srcId="{29114EFF-EC9F-4662-BC54-D6CF3C1AC41E}" destId="{6FA0A084-E599-4C73-A5B9-BDB2EEEF2D58}" srcOrd="2" destOrd="0" parTransId="{7C56156B-6474-4D6D-9429-6FA2F880A1D8}" sibTransId="{815CC140-F8CB-4E2B-B86E-A8981492DF74}"/>
    <dgm:cxn modelId="{80E8EE91-46F4-4E6A-9FAA-4283BF2E801C}" srcId="{29114EFF-EC9F-4662-BC54-D6CF3C1AC41E}" destId="{E9CD2F26-D636-403B-8250-77C20733C5EF}" srcOrd="3" destOrd="0" parTransId="{D5F17554-EC52-4101-8685-9A907E3C0517}" sibTransId="{2F2199F5-531F-4DFC-9552-8D48A2007F23}"/>
    <dgm:cxn modelId="{CCB33AC2-F6DF-466A-8629-90F5E7838514}" srcId="{29114EFF-EC9F-4662-BC54-D6CF3C1AC41E}" destId="{E2854A7F-9A1A-4021-83E7-AD65AABB824A}" srcOrd="0" destOrd="0" parTransId="{337C703C-0933-4751-B4AB-169BB175A45C}" sibTransId="{AAF10800-1A9F-41DA-BD52-670A4E8CBDD2}"/>
    <dgm:cxn modelId="{4318FCD4-BCBC-4BAA-8F2B-E03AC0388FDA}" type="presOf" srcId="{E2854A7F-9A1A-4021-83E7-AD65AABB824A}" destId="{558337DA-2913-4A7A-A89F-1BD032FC7334}" srcOrd="0" destOrd="0" presId="urn:microsoft.com/office/officeart/2005/8/layout/hProcess9"/>
    <dgm:cxn modelId="{2BDEC4DB-60DF-4D68-A1DE-C14869FC269C}" type="presOf" srcId="{E9CD2F26-D636-403B-8250-77C20733C5EF}" destId="{780434FB-6BFC-49DC-A1B5-F5B54EFBB6C4}" srcOrd="0" destOrd="0" presId="urn:microsoft.com/office/officeart/2005/8/layout/hProcess9"/>
    <dgm:cxn modelId="{7F78C694-8DEC-4326-8B1D-F9262496C822}" type="presParOf" srcId="{B310DA56-FA59-46B5-9F14-12B4A2A5A2E1}" destId="{CA474922-53A2-4EB0-BE95-AA4C2BAB0A46}" srcOrd="0" destOrd="0" presId="urn:microsoft.com/office/officeart/2005/8/layout/hProcess9"/>
    <dgm:cxn modelId="{BD108CF0-668B-4629-941D-1EC1358A5FA6}" type="presParOf" srcId="{B310DA56-FA59-46B5-9F14-12B4A2A5A2E1}" destId="{966D9593-1FA9-4D57-820F-5AF9D07ED639}" srcOrd="1" destOrd="0" presId="urn:microsoft.com/office/officeart/2005/8/layout/hProcess9"/>
    <dgm:cxn modelId="{EAFF8C33-E837-4076-84C7-6FC92EC190B0}" type="presParOf" srcId="{966D9593-1FA9-4D57-820F-5AF9D07ED639}" destId="{558337DA-2913-4A7A-A89F-1BD032FC7334}" srcOrd="0" destOrd="0" presId="urn:microsoft.com/office/officeart/2005/8/layout/hProcess9"/>
    <dgm:cxn modelId="{9F95561A-CAFF-4020-B63C-FBBE7BD4BBDB}" type="presParOf" srcId="{966D9593-1FA9-4D57-820F-5AF9D07ED639}" destId="{0B860EB2-8910-4E60-A036-2D68FE81DA06}" srcOrd="1" destOrd="0" presId="urn:microsoft.com/office/officeart/2005/8/layout/hProcess9"/>
    <dgm:cxn modelId="{9FA085A8-0684-49C5-B31F-C2E901816BEE}" type="presParOf" srcId="{966D9593-1FA9-4D57-820F-5AF9D07ED639}" destId="{C57DF48D-882E-4552-8059-35D32231914E}" srcOrd="2" destOrd="0" presId="urn:microsoft.com/office/officeart/2005/8/layout/hProcess9"/>
    <dgm:cxn modelId="{46C0DD63-E1A4-4B6D-9EC0-54DE055A8952}" type="presParOf" srcId="{966D9593-1FA9-4D57-820F-5AF9D07ED639}" destId="{A9DA559E-9CC1-4BD2-BC1F-276597A9D9E2}" srcOrd="3" destOrd="0" presId="urn:microsoft.com/office/officeart/2005/8/layout/hProcess9"/>
    <dgm:cxn modelId="{B1EDA28C-C87B-4947-9AE1-818D71C13153}" type="presParOf" srcId="{966D9593-1FA9-4D57-820F-5AF9D07ED639}" destId="{42298EF4-FBE7-44AA-8DF3-D9A99C7FFF93}" srcOrd="4" destOrd="0" presId="urn:microsoft.com/office/officeart/2005/8/layout/hProcess9"/>
    <dgm:cxn modelId="{AA1900C1-744E-4A5C-AFAB-A7CBF8046930}" type="presParOf" srcId="{966D9593-1FA9-4D57-820F-5AF9D07ED639}" destId="{6A3FAB87-24CB-4C08-9E9E-C02DD330B523}" srcOrd="5" destOrd="0" presId="urn:microsoft.com/office/officeart/2005/8/layout/hProcess9"/>
    <dgm:cxn modelId="{8B2BEC2A-FAAB-4289-81BF-EA80A34F77BB}" type="presParOf" srcId="{966D9593-1FA9-4D57-820F-5AF9D07ED639}" destId="{780434FB-6BFC-49DC-A1B5-F5B54EFBB6C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14EFF-EC9F-4662-BC54-D6CF3C1AC41E}" type="doc">
      <dgm:prSet loTypeId="urn:microsoft.com/office/officeart/2005/8/layout/hProcess9" loCatId="process" qsTypeId="urn:microsoft.com/office/officeart/2005/8/quickstyle/simple1" qsCatId="simple" csTypeId="urn:microsoft.com/office/officeart/2005/8/colors/accent1_2" csCatId="accent1" phldr="1"/>
      <dgm:spPr/>
    </dgm:pt>
    <dgm:pt modelId="{E2854A7F-9A1A-4021-83E7-AD65AABB824A}">
      <dgm:prSet phldrT="[Text]" custT="1"/>
      <dgm:spPr/>
      <dgm:t>
        <a:bodyPr/>
        <a:lstStyle/>
        <a:p>
          <a:r>
            <a:rPr lang="en-US" sz="2800" b="1" dirty="0">
              <a:solidFill>
                <a:schemeClr val="accent6">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a:t>
          </a:r>
          <a:r>
            <a:rPr lang="en-US" sz="28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800" b="1" dirty="0">
              <a:solidFill>
                <a:schemeClr val="accent6">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generation</a:t>
          </a:r>
        </a:p>
      </dgm:t>
    </dgm:pt>
    <dgm:pt modelId="{337C703C-0933-4751-B4AB-169BB175A45C}" type="parTrans" cxnId="{CCB33AC2-F6DF-466A-8629-90F5E7838514}">
      <dgm:prSet/>
      <dgm:spPr/>
      <dgm:t>
        <a:bodyPr/>
        <a:lstStyle/>
        <a:p>
          <a:endParaRPr lang="en-US" sz="3000"/>
        </a:p>
      </dgm:t>
    </dgm:pt>
    <dgm:pt modelId="{AAF10800-1A9F-41DA-BD52-670A4E8CBDD2}" type="sibTrans" cxnId="{CCB33AC2-F6DF-466A-8629-90F5E7838514}">
      <dgm:prSet/>
      <dgm:spPr/>
      <dgm:t>
        <a:bodyPr/>
        <a:lstStyle/>
        <a:p>
          <a:endParaRPr lang="en-US" sz="3000"/>
        </a:p>
      </dgm:t>
    </dgm:pt>
    <dgm:pt modelId="{E30B0D13-8060-4C05-90CF-C3BE213704E4}">
      <dgm:prSet phldrT="[Text]" custT="1"/>
      <dgm:spPr/>
      <dgm:t>
        <a:bodyPr/>
        <a:lstStyle/>
        <a:p>
          <a:r>
            <a:rPr lang="en-US" sz="2800" b="1" dirty="0">
              <a:solidFill>
                <a:srgbClr val="FFC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management</a:t>
          </a:r>
        </a:p>
      </dgm:t>
    </dgm:pt>
    <dgm:pt modelId="{22410B9A-2B86-458C-B488-B99B66E7E195}" type="parTrans" cxnId="{4796664A-FA5D-4F9E-8A22-01F9FBFBF6F2}">
      <dgm:prSet/>
      <dgm:spPr/>
      <dgm:t>
        <a:bodyPr/>
        <a:lstStyle/>
        <a:p>
          <a:endParaRPr lang="en-US"/>
        </a:p>
      </dgm:t>
    </dgm:pt>
    <dgm:pt modelId="{E28CB29D-7256-41FF-8235-750842837F1D}" type="sibTrans" cxnId="{4796664A-FA5D-4F9E-8A22-01F9FBFBF6F2}">
      <dgm:prSet/>
      <dgm:spPr/>
      <dgm:t>
        <a:bodyPr/>
        <a:lstStyle/>
        <a:p>
          <a:endParaRPr lang="en-US"/>
        </a:p>
      </dgm:t>
    </dgm:pt>
    <dgm:pt modelId="{E9CD2F26-D636-403B-8250-77C20733C5EF}">
      <dgm:prSet phldrT="[Text]" custT="1"/>
      <dgm:spPr/>
      <dgm:t>
        <a:bodyPr/>
        <a:lstStyle/>
        <a:p>
          <a:r>
            <a:rPr lang="en-US" sz="28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analyses</a:t>
          </a:r>
        </a:p>
      </dgm:t>
    </dgm:pt>
    <dgm:pt modelId="{D5F17554-EC52-4101-8685-9A907E3C0517}" type="parTrans" cxnId="{80E8EE91-46F4-4E6A-9FAA-4283BF2E801C}">
      <dgm:prSet/>
      <dgm:spPr/>
      <dgm:t>
        <a:bodyPr/>
        <a:lstStyle/>
        <a:p>
          <a:endParaRPr lang="en-US"/>
        </a:p>
      </dgm:t>
    </dgm:pt>
    <dgm:pt modelId="{2F2199F5-531F-4DFC-9552-8D48A2007F23}" type="sibTrans" cxnId="{80E8EE91-46F4-4E6A-9FAA-4283BF2E801C}">
      <dgm:prSet/>
      <dgm:spPr/>
      <dgm:t>
        <a:bodyPr/>
        <a:lstStyle/>
        <a:p>
          <a:endParaRPr lang="en-US"/>
        </a:p>
      </dgm:t>
    </dgm:pt>
    <dgm:pt modelId="{B310DA56-FA59-46B5-9F14-12B4A2A5A2E1}" type="pres">
      <dgm:prSet presAssocID="{29114EFF-EC9F-4662-BC54-D6CF3C1AC41E}" presName="CompostProcess" presStyleCnt="0">
        <dgm:presLayoutVars>
          <dgm:dir/>
          <dgm:resizeHandles val="exact"/>
        </dgm:presLayoutVars>
      </dgm:prSet>
      <dgm:spPr/>
    </dgm:pt>
    <dgm:pt modelId="{CA474922-53A2-4EB0-BE95-AA4C2BAB0A46}" type="pres">
      <dgm:prSet presAssocID="{29114EFF-EC9F-4662-BC54-D6CF3C1AC41E}" presName="arrow" presStyleLbl="bgShp" presStyleIdx="0" presStyleCnt="1" custScaleX="108240" custLinFactNeighborX="-1172" custLinFactNeighborY="41"/>
      <dgm:spPr/>
    </dgm:pt>
    <dgm:pt modelId="{966D9593-1FA9-4D57-820F-5AF9D07ED639}" type="pres">
      <dgm:prSet presAssocID="{29114EFF-EC9F-4662-BC54-D6CF3C1AC41E}" presName="linearProcess" presStyleCnt="0"/>
      <dgm:spPr/>
    </dgm:pt>
    <dgm:pt modelId="{558337DA-2913-4A7A-A89F-1BD032FC7334}" type="pres">
      <dgm:prSet presAssocID="{E2854A7F-9A1A-4021-83E7-AD65AABB824A}" presName="textNode" presStyleLbl="node1" presStyleIdx="0" presStyleCnt="3" custScaleX="87217" custScaleY="88185" custLinFactX="-15288" custLinFactNeighborX="-100000" custLinFactNeighborY="1865">
        <dgm:presLayoutVars>
          <dgm:bulletEnabled val="1"/>
        </dgm:presLayoutVars>
      </dgm:prSet>
      <dgm:spPr/>
    </dgm:pt>
    <dgm:pt modelId="{0B860EB2-8910-4E60-A036-2D68FE81DA06}" type="pres">
      <dgm:prSet presAssocID="{AAF10800-1A9F-41DA-BD52-670A4E8CBDD2}" presName="sibTrans" presStyleCnt="0"/>
      <dgm:spPr/>
    </dgm:pt>
    <dgm:pt modelId="{C57DF48D-882E-4552-8059-35D32231914E}" type="pres">
      <dgm:prSet presAssocID="{E30B0D13-8060-4C05-90CF-C3BE213704E4}" presName="textNode" presStyleLbl="node1" presStyleIdx="1" presStyleCnt="3" custScaleX="102945" custScaleY="88185" custLinFactNeighborX="-99502" custLinFactNeighborY="4959">
        <dgm:presLayoutVars>
          <dgm:bulletEnabled val="1"/>
        </dgm:presLayoutVars>
      </dgm:prSet>
      <dgm:spPr/>
    </dgm:pt>
    <dgm:pt modelId="{A9DA559E-9CC1-4BD2-BC1F-276597A9D9E2}" type="pres">
      <dgm:prSet presAssocID="{E28CB29D-7256-41FF-8235-750842837F1D}" presName="sibTrans" presStyleCnt="0"/>
      <dgm:spPr/>
    </dgm:pt>
    <dgm:pt modelId="{780434FB-6BFC-49DC-A1B5-F5B54EFBB6C4}" type="pres">
      <dgm:prSet presAssocID="{E9CD2F26-D636-403B-8250-77C20733C5EF}" presName="textNode" presStyleLbl="node1" presStyleIdx="2" presStyleCnt="3" custScaleX="80506" custScaleY="89000" custLinFactX="-12343" custLinFactNeighborX="-100000" custLinFactNeighborY="4093">
        <dgm:presLayoutVars>
          <dgm:bulletEnabled val="1"/>
        </dgm:presLayoutVars>
      </dgm:prSet>
      <dgm:spPr/>
    </dgm:pt>
  </dgm:ptLst>
  <dgm:cxnLst>
    <dgm:cxn modelId="{BC22345D-1C8D-4B81-BD43-FCD172B9AC47}" type="presOf" srcId="{29114EFF-EC9F-4662-BC54-D6CF3C1AC41E}" destId="{B310DA56-FA59-46B5-9F14-12B4A2A5A2E1}" srcOrd="0" destOrd="0" presId="urn:microsoft.com/office/officeart/2005/8/layout/hProcess9"/>
    <dgm:cxn modelId="{4796664A-FA5D-4F9E-8A22-01F9FBFBF6F2}" srcId="{29114EFF-EC9F-4662-BC54-D6CF3C1AC41E}" destId="{E30B0D13-8060-4C05-90CF-C3BE213704E4}" srcOrd="1" destOrd="0" parTransId="{22410B9A-2B86-458C-B488-B99B66E7E195}" sibTransId="{E28CB29D-7256-41FF-8235-750842837F1D}"/>
    <dgm:cxn modelId="{6B097E52-05AC-4D7F-ABB2-80EBCB8A63B8}" type="presOf" srcId="{E30B0D13-8060-4C05-90CF-C3BE213704E4}" destId="{C57DF48D-882E-4552-8059-35D32231914E}" srcOrd="0" destOrd="0" presId="urn:microsoft.com/office/officeart/2005/8/layout/hProcess9"/>
    <dgm:cxn modelId="{80E8EE91-46F4-4E6A-9FAA-4283BF2E801C}" srcId="{29114EFF-EC9F-4662-BC54-D6CF3C1AC41E}" destId="{E9CD2F26-D636-403B-8250-77C20733C5EF}" srcOrd="2" destOrd="0" parTransId="{D5F17554-EC52-4101-8685-9A907E3C0517}" sibTransId="{2F2199F5-531F-4DFC-9552-8D48A2007F23}"/>
    <dgm:cxn modelId="{CCB33AC2-F6DF-466A-8629-90F5E7838514}" srcId="{29114EFF-EC9F-4662-BC54-D6CF3C1AC41E}" destId="{E2854A7F-9A1A-4021-83E7-AD65AABB824A}" srcOrd="0" destOrd="0" parTransId="{337C703C-0933-4751-B4AB-169BB175A45C}" sibTransId="{AAF10800-1A9F-41DA-BD52-670A4E8CBDD2}"/>
    <dgm:cxn modelId="{4318FCD4-BCBC-4BAA-8F2B-E03AC0388FDA}" type="presOf" srcId="{E2854A7F-9A1A-4021-83E7-AD65AABB824A}" destId="{558337DA-2913-4A7A-A89F-1BD032FC7334}" srcOrd="0" destOrd="0" presId="urn:microsoft.com/office/officeart/2005/8/layout/hProcess9"/>
    <dgm:cxn modelId="{2BDEC4DB-60DF-4D68-A1DE-C14869FC269C}" type="presOf" srcId="{E9CD2F26-D636-403B-8250-77C20733C5EF}" destId="{780434FB-6BFC-49DC-A1B5-F5B54EFBB6C4}" srcOrd="0" destOrd="0" presId="urn:microsoft.com/office/officeart/2005/8/layout/hProcess9"/>
    <dgm:cxn modelId="{7F78C694-8DEC-4326-8B1D-F9262496C822}" type="presParOf" srcId="{B310DA56-FA59-46B5-9F14-12B4A2A5A2E1}" destId="{CA474922-53A2-4EB0-BE95-AA4C2BAB0A46}" srcOrd="0" destOrd="0" presId="urn:microsoft.com/office/officeart/2005/8/layout/hProcess9"/>
    <dgm:cxn modelId="{BD108CF0-668B-4629-941D-1EC1358A5FA6}" type="presParOf" srcId="{B310DA56-FA59-46B5-9F14-12B4A2A5A2E1}" destId="{966D9593-1FA9-4D57-820F-5AF9D07ED639}" srcOrd="1" destOrd="0" presId="urn:microsoft.com/office/officeart/2005/8/layout/hProcess9"/>
    <dgm:cxn modelId="{EAFF8C33-E837-4076-84C7-6FC92EC190B0}" type="presParOf" srcId="{966D9593-1FA9-4D57-820F-5AF9D07ED639}" destId="{558337DA-2913-4A7A-A89F-1BD032FC7334}" srcOrd="0" destOrd="0" presId="urn:microsoft.com/office/officeart/2005/8/layout/hProcess9"/>
    <dgm:cxn modelId="{9F95561A-CAFF-4020-B63C-FBBE7BD4BBDB}" type="presParOf" srcId="{966D9593-1FA9-4D57-820F-5AF9D07ED639}" destId="{0B860EB2-8910-4E60-A036-2D68FE81DA06}" srcOrd="1" destOrd="0" presId="urn:microsoft.com/office/officeart/2005/8/layout/hProcess9"/>
    <dgm:cxn modelId="{9FA085A8-0684-49C5-B31F-C2E901816BEE}" type="presParOf" srcId="{966D9593-1FA9-4D57-820F-5AF9D07ED639}" destId="{C57DF48D-882E-4552-8059-35D32231914E}" srcOrd="2" destOrd="0" presId="urn:microsoft.com/office/officeart/2005/8/layout/hProcess9"/>
    <dgm:cxn modelId="{46C0DD63-E1A4-4B6D-9EC0-54DE055A8952}" type="presParOf" srcId="{966D9593-1FA9-4D57-820F-5AF9D07ED639}" destId="{A9DA559E-9CC1-4BD2-BC1F-276597A9D9E2}" srcOrd="3" destOrd="0" presId="urn:microsoft.com/office/officeart/2005/8/layout/hProcess9"/>
    <dgm:cxn modelId="{8B2BEC2A-FAAB-4289-81BF-EA80A34F77BB}" type="presParOf" srcId="{966D9593-1FA9-4D57-820F-5AF9D07ED639}" destId="{780434FB-6BFC-49DC-A1B5-F5B54EFBB6C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78FC3-21AA-4156-8140-B06877A0C4A9}">
      <dsp:nvSpPr>
        <dsp:cNvPr id="0" name=""/>
        <dsp:cNvSpPr/>
      </dsp:nvSpPr>
      <dsp:spPr>
        <a:xfrm>
          <a:off x="2030762" y="2565753"/>
          <a:ext cx="537196" cy="1636098"/>
        </a:xfrm>
        <a:custGeom>
          <a:avLst/>
          <a:gdLst/>
          <a:ahLst/>
          <a:cxnLst/>
          <a:rect l="0" t="0" r="0" b="0"/>
          <a:pathLst>
            <a:path>
              <a:moveTo>
                <a:pt x="0" y="0"/>
              </a:moveTo>
              <a:lnTo>
                <a:pt x="268598" y="0"/>
              </a:lnTo>
              <a:lnTo>
                <a:pt x="268598" y="1636098"/>
              </a:lnTo>
              <a:lnTo>
                <a:pt x="537196" y="1636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56310" y="3340751"/>
        <a:ext cx="86101" cy="86101"/>
      </dsp:txXfrm>
    </dsp:sp>
    <dsp:sp modelId="{9F2B200F-0FC6-42A5-AE48-EC27A32F6678}">
      <dsp:nvSpPr>
        <dsp:cNvPr id="0" name=""/>
        <dsp:cNvSpPr/>
      </dsp:nvSpPr>
      <dsp:spPr>
        <a:xfrm>
          <a:off x="2030762" y="2520033"/>
          <a:ext cx="578959" cy="91440"/>
        </a:xfrm>
        <a:custGeom>
          <a:avLst/>
          <a:gdLst/>
          <a:ahLst/>
          <a:cxnLst/>
          <a:rect l="0" t="0" r="0" b="0"/>
          <a:pathLst>
            <a:path>
              <a:moveTo>
                <a:pt x="0" y="45720"/>
              </a:moveTo>
              <a:lnTo>
                <a:pt x="289479" y="45720"/>
              </a:lnTo>
              <a:lnTo>
                <a:pt x="289479" y="48193"/>
              </a:lnTo>
              <a:lnTo>
                <a:pt x="578959" y="48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5768" y="2551279"/>
        <a:ext cx="28948" cy="28948"/>
      </dsp:txXfrm>
    </dsp:sp>
    <dsp:sp modelId="{DC94E54A-D199-4808-A2C5-79452E975597}">
      <dsp:nvSpPr>
        <dsp:cNvPr id="0" name=""/>
        <dsp:cNvSpPr/>
      </dsp:nvSpPr>
      <dsp:spPr>
        <a:xfrm>
          <a:off x="2030762" y="903304"/>
          <a:ext cx="541039" cy="1662449"/>
        </a:xfrm>
        <a:custGeom>
          <a:avLst/>
          <a:gdLst/>
          <a:ahLst/>
          <a:cxnLst/>
          <a:rect l="0" t="0" r="0" b="0"/>
          <a:pathLst>
            <a:path>
              <a:moveTo>
                <a:pt x="0" y="1662449"/>
              </a:moveTo>
              <a:lnTo>
                <a:pt x="270519" y="1662449"/>
              </a:lnTo>
              <a:lnTo>
                <a:pt x="270519" y="0"/>
              </a:lnTo>
              <a:lnTo>
                <a:pt x="5410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57575" y="1690822"/>
        <a:ext cx="87413" cy="87413"/>
      </dsp:txXfrm>
    </dsp:sp>
    <dsp:sp modelId="{93839940-7E00-4B60-989B-731CD4D15ECF}">
      <dsp:nvSpPr>
        <dsp:cNvPr id="0" name=""/>
        <dsp:cNvSpPr/>
      </dsp:nvSpPr>
      <dsp:spPr>
        <a:xfrm rot="16200000">
          <a:off x="-1159402" y="1936135"/>
          <a:ext cx="5121094" cy="1259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C000"/>
              </a:solidFill>
              <a:effectLst>
                <a:outerShdw blurRad="38100" dist="38100" dir="2700000" algn="tl">
                  <a:srgbClr val="000000">
                    <a:alpha val="43137"/>
                  </a:srgbClr>
                </a:outerShdw>
              </a:effectLst>
            </a:rPr>
            <a:t>GBYP OBJECTIVES</a:t>
          </a:r>
        </a:p>
        <a:p>
          <a:pPr marL="0" lvl="0" indent="0" algn="ctr" defTabSz="1066800">
            <a:lnSpc>
              <a:spcPct val="90000"/>
            </a:lnSpc>
            <a:spcBef>
              <a:spcPct val="0"/>
            </a:spcBef>
            <a:spcAft>
              <a:spcPct val="35000"/>
            </a:spcAft>
            <a:buNone/>
          </a:pPr>
          <a:r>
            <a:rPr lang="en-US" sz="2400" kern="1200" dirty="0"/>
            <a:t>IMPROVEMENT OF:</a:t>
          </a:r>
        </a:p>
      </dsp:txBody>
      <dsp:txXfrm>
        <a:off x="-1159402" y="1936135"/>
        <a:ext cx="5121094" cy="1259235"/>
      </dsp:txXfrm>
    </dsp:sp>
    <dsp:sp modelId="{4EB16B78-69D7-4982-AC43-9C4F114F1D8E}">
      <dsp:nvSpPr>
        <dsp:cNvPr id="0" name=""/>
        <dsp:cNvSpPr/>
      </dsp:nvSpPr>
      <dsp:spPr>
        <a:xfrm>
          <a:off x="2571802" y="331731"/>
          <a:ext cx="3421601" cy="1143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Font typeface="+mj-lt"/>
            <a:buNone/>
          </a:pPr>
          <a:r>
            <a:rPr lang="en-GB" sz="2400" b="1" kern="1200" dirty="0">
              <a:solidFill>
                <a:schemeClr val="bg1"/>
              </a:solidFill>
              <a:latin typeface="Cambria" panose="02040503050406030204" pitchFamily="18" charset="0"/>
            </a:rPr>
            <a:t>  I. basic data collection</a:t>
          </a:r>
          <a:endParaRPr lang="en-US" sz="2400" kern="1200" dirty="0">
            <a:solidFill>
              <a:schemeClr val="bg1"/>
            </a:solidFill>
          </a:endParaRPr>
        </a:p>
      </dsp:txBody>
      <dsp:txXfrm>
        <a:off x="2571802" y="331731"/>
        <a:ext cx="3421601" cy="1143146"/>
      </dsp:txXfrm>
    </dsp:sp>
    <dsp:sp modelId="{B711E621-430B-419B-A5DC-64269EB58ED0}">
      <dsp:nvSpPr>
        <dsp:cNvPr id="0" name=""/>
        <dsp:cNvSpPr/>
      </dsp:nvSpPr>
      <dsp:spPr>
        <a:xfrm>
          <a:off x="2609722" y="1927983"/>
          <a:ext cx="3895297" cy="1280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Font typeface="+mj-lt"/>
            <a:buNone/>
          </a:pPr>
          <a:r>
            <a:rPr lang="en-GB" sz="2400" b="1" kern="1200" dirty="0">
              <a:solidFill>
                <a:schemeClr val="bg1"/>
              </a:solidFill>
              <a:latin typeface="Cambria" panose="02040503050406030204" pitchFamily="18" charset="0"/>
            </a:rPr>
            <a:t>  II.  understanding of key  biological and ecological processes</a:t>
          </a:r>
          <a:endParaRPr lang="en-US" sz="2400" kern="1200" dirty="0">
            <a:solidFill>
              <a:schemeClr val="bg1"/>
            </a:solidFill>
          </a:endParaRPr>
        </a:p>
      </dsp:txBody>
      <dsp:txXfrm>
        <a:off x="2609722" y="1927983"/>
        <a:ext cx="3895297" cy="1280487"/>
      </dsp:txXfrm>
    </dsp:sp>
    <dsp:sp modelId="{753996B5-AEFB-4A43-8AB8-07FFB90565CE}">
      <dsp:nvSpPr>
        <dsp:cNvPr id="0" name=""/>
        <dsp:cNvSpPr/>
      </dsp:nvSpPr>
      <dsp:spPr>
        <a:xfrm>
          <a:off x="2567959" y="3570938"/>
          <a:ext cx="4423072" cy="1261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bg1"/>
              </a:solidFill>
              <a:latin typeface="Cambria" panose="02040503050406030204" pitchFamily="18" charset="0"/>
            </a:rPr>
            <a:t>  III.  assessment models and provision of scientific advice on stock status</a:t>
          </a:r>
          <a:endParaRPr lang="en-US" sz="2400" kern="1200" dirty="0">
            <a:solidFill>
              <a:schemeClr val="bg1"/>
            </a:solidFill>
          </a:endParaRPr>
        </a:p>
      </dsp:txBody>
      <dsp:txXfrm>
        <a:off x="2567959" y="3570938"/>
        <a:ext cx="4423072" cy="1261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B8DFB-7708-441D-A5F4-C824AF0A97C5}">
      <dsp:nvSpPr>
        <dsp:cNvPr id="0" name=""/>
        <dsp:cNvSpPr/>
      </dsp:nvSpPr>
      <dsp:spPr>
        <a:xfrm>
          <a:off x="1588517" y="330587"/>
          <a:ext cx="3858006" cy="133983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3BF2A-7D89-4CCC-A6B9-941CE670679A}">
      <dsp:nvSpPr>
        <dsp:cNvPr id="0" name=""/>
        <dsp:cNvSpPr/>
      </dsp:nvSpPr>
      <dsp:spPr>
        <a:xfrm>
          <a:off x="3137520" y="3416972"/>
          <a:ext cx="747675" cy="88506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ED947-0F2B-4EE1-BB51-46F1B597FCD3}">
      <dsp:nvSpPr>
        <dsp:cNvPr id="0" name=""/>
        <dsp:cNvSpPr/>
      </dsp:nvSpPr>
      <dsp:spPr>
        <a:xfrm>
          <a:off x="611459" y="4322959"/>
          <a:ext cx="6265904" cy="432141"/>
        </a:xfrm>
        <a:prstGeom prst="rect">
          <a:avLst/>
        </a:prstGeom>
        <a:solidFill>
          <a:schemeClr val="accent1">
            <a:hueOff val="0"/>
            <a:satOff val="0"/>
            <a:lumOff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344 reports &amp; 281 scientific papers</a:t>
          </a:r>
        </a:p>
      </dsp:txBody>
      <dsp:txXfrm>
        <a:off x="611459" y="4322959"/>
        <a:ext cx="6265904" cy="432141"/>
      </dsp:txXfrm>
    </dsp:sp>
    <dsp:sp modelId="{4B031C50-452C-482A-B199-01B0E782F948}">
      <dsp:nvSpPr>
        <dsp:cNvPr id="0" name=""/>
        <dsp:cNvSpPr/>
      </dsp:nvSpPr>
      <dsp:spPr>
        <a:xfrm>
          <a:off x="2798683" y="1659948"/>
          <a:ext cx="1772480" cy="1693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24</a:t>
          </a:r>
          <a:r>
            <a:rPr lang="en-US" sz="1700" kern="1200" dirty="0"/>
            <a:t> countries</a:t>
          </a:r>
        </a:p>
      </dsp:txBody>
      <dsp:txXfrm>
        <a:off x="3058257" y="1907948"/>
        <a:ext cx="1253332" cy="1197453"/>
      </dsp:txXfrm>
    </dsp:sp>
    <dsp:sp modelId="{605AF090-F2B0-4564-B914-CE11F6678685}">
      <dsp:nvSpPr>
        <dsp:cNvPr id="0" name=""/>
        <dsp:cNvSpPr/>
      </dsp:nvSpPr>
      <dsp:spPr>
        <a:xfrm>
          <a:off x="1850575" y="402697"/>
          <a:ext cx="1973679" cy="16811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161</a:t>
          </a:r>
          <a:r>
            <a:rPr lang="en-US" sz="1700" kern="1200" dirty="0"/>
            <a:t> contracts</a:t>
          </a:r>
        </a:p>
      </dsp:txBody>
      <dsp:txXfrm>
        <a:off x="2139614" y="648900"/>
        <a:ext cx="1395601" cy="1188774"/>
      </dsp:txXfrm>
    </dsp:sp>
    <dsp:sp modelId="{047CAE87-9DD7-4A45-B53F-4DB505A53379}">
      <dsp:nvSpPr>
        <dsp:cNvPr id="0" name=""/>
        <dsp:cNvSpPr/>
      </dsp:nvSpPr>
      <dsp:spPr>
        <a:xfrm>
          <a:off x="3357892" y="426057"/>
          <a:ext cx="1845073" cy="1639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98</a:t>
          </a:r>
          <a:r>
            <a:rPr lang="en-US" sz="2400" kern="1200" dirty="0"/>
            <a:t> </a:t>
          </a:r>
          <a:r>
            <a:rPr lang="en-US" sz="1700" kern="1200" dirty="0"/>
            <a:t>entities</a:t>
          </a:r>
        </a:p>
      </dsp:txBody>
      <dsp:txXfrm>
        <a:off x="3628097" y="666204"/>
        <a:ext cx="1304663" cy="1159529"/>
      </dsp:txXfrm>
    </dsp:sp>
    <dsp:sp modelId="{342697E5-457C-47E4-9531-9CC553AC662B}">
      <dsp:nvSpPr>
        <dsp:cNvPr id="0" name=""/>
        <dsp:cNvSpPr/>
      </dsp:nvSpPr>
      <dsp:spPr>
        <a:xfrm>
          <a:off x="1437707" y="162947"/>
          <a:ext cx="4186983" cy="358181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5FCDF-7F46-490A-9998-7F4EB8FD00A0}">
      <dsp:nvSpPr>
        <dsp:cNvPr id="0" name=""/>
        <dsp:cNvSpPr/>
      </dsp:nvSpPr>
      <dsp:spPr>
        <a:xfrm>
          <a:off x="130602" y="580108"/>
          <a:ext cx="3062448" cy="203926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Coordination</a:t>
          </a:r>
        </a:p>
      </dsp:txBody>
      <dsp:txXfrm>
        <a:off x="669818" y="1057795"/>
        <a:ext cx="1984016" cy="1048222"/>
      </dsp:txXfrm>
    </dsp:sp>
    <dsp:sp modelId="{354B6D67-0436-420C-AA1E-5B4B81904031}">
      <dsp:nvSpPr>
        <dsp:cNvPr id="0" name=""/>
        <dsp:cNvSpPr/>
      </dsp:nvSpPr>
      <dsp:spPr>
        <a:xfrm>
          <a:off x="1068421" y="387712"/>
          <a:ext cx="2482092" cy="2454803"/>
        </a:xfrm>
        <a:prstGeom prst="circularArrow">
          <a:avLst>
            <a:gd name="adj1" fmla="val 4878"/>
            <a:gd name="adj2" fmla="val 312630"/>
            <a:gd name="adj3" fmla="val 3046262"/>
            <a:gd name="adj4" fmla="val 15357901"/>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74922-53A2-4EB0-BE95-AA4C2BAB0A46}">
      <dsp:nvSpPr>
        <dsp:cNvPr id="0" name=""/>
        <dsp:cNvSpPr/>
      </dsp:nvSpPr>
      <dsp:spPr>
        <a:xfrm>
          <a:off x="424258" y="0"/>
          <a:ext cx="8037366" cy="281689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337DA-2913-4A7A-A89F-1BD032FC7334}">
      <dsp:nvSpPr>
        <dsp:cNvPr id="0" name=""/>
        <dsp:cNvSpPr/>
      </dsp:nvSpPr>
      <dsp:spPr>
        <a:xfrm>
          <a:off x="52185" y="942706"/>
          <a:ext cx="1464391" cy="9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generation</a:t>
          </a:r>
        </a:p>
      </dsp:txBody>
      <dsp:txXfrm>
        <a:off x="100690" y="991211"/>
        <a:ext cx="1367381" cy="896620"/>
      </dsp:txXfrm>
    </dsp:sp>
    <dsp:sp modelId="{C57DF48D-882E-4552-8059-35D32231914E}">
      <dsp:nvSpPr>
        <dsp:cNvPr id="0" name=""/>
        <dsp:cNvSpPr/>
      </dsp:nvSpPr>
      <dsp:spPr>
        <a:xfrm>
          <a:off x="1902774" y="941050"/>
          <a:ext cx="1690812" cy="9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management</a:t>
          </a:r>
        </a:p>
      </dsp:txBody>
      <dsp:txXfrm>
        <a:off x="1951279" y="989555"/>
        <a:ext cx="1593802" cy="896620"/>
      </dsp:txXfrm>
    </dsp:sp>
    <dsp:sp modelId="{42298EF4-FBE7-44AA-8DF3-D9A99C7FFF93}">
      <dsp:nvSpPr>
        <dsp:cNvPr id="0" name=""/>
        <dsp:cNvSpPr/>
      </dsp:nvSpPr>
      <dsp:spPr>
        <a:xfrm>
          <a:off x="5710775" y="920267"/>
          <a:ext cx="1973614" cy="10028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dissemination</a:t>
          </a:r>
        </a:p>
      </dsp:txBody>
      <dsp:txXfrm>
        <a:off x="5759728" y="969220"/>
        <a:ext cx="1875708" cy="904907"/>
      </dsp:txXfrm>
    </dsp:sp>
    <dsp:sp modelId="{780434FB-6BFC-49DC-A1B5-F5B54EFBB6C4}">
      <dsp:nvSpPr>
        <dsp:cNvPr id="0" name=""/>
        <dsp:cNvSpPr/>
      </dsp:nvSpPr>
      <dsp:spPr>
        <a:xfrm>
          <a:off x="3953625" y="951703"/>
          <a:ext cx="1317784" cy="10028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analyses</a:t>
          </a:r>
        </a:p>
      </dsp:txBody>
      <dsp:txXfrm>
        <a:off x="4002578" y="1000656"/>
        <a:ext cx="1219878" cy="904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74922-53A2-4EB0-BE95-AA4C2BAB0A46}">
      <dsp:nvSpPr>
        <dsp:cNvPr id="0" name=""/>
        <dsp:cNvSpPr/>
      </dsp:nvSpPr>
      <dsp:spPr>
        <a:xfrm>
          <a:off x="244564" y="0"/>
          <a:ext cx="7495794" cy="44162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337DA-2913-4A7A-A89F-1BD032FC7334}">
      <dsp:nvSpPr>
        <dsp:cNvPr id="0" name=""/>
        <dsp:cNvSpPr/>
      </dsp:nvSpPr>
      <dsp:spPr>
        <a:xfrm>
          <a:off x="0" y="1462185"/>
          <a:ext cx="2287174" cy="1557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a:t>
          </a:r>
          <a:r>
            <a:rPr lang="en-US" sz="2800" b="1" kern="1200"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800" b="1" kern="1200" dirty="0">
              <a:solidFill>
                <a:schemeClr val="accent6">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generation</a:t>
          </a:r>
        </a:p>
      </dsp:txBody>
      <dsp:txXfrm>
        <a:off x="76045" y="1538230"/>
        <a:ext cx="2135084" cy="1405707"/>
      </dsp:txXfrm>
    </dsp:sp>
    <dsp:sp modelId="{C57DF48D-882E-4552-8059-35D32231914E}">
      <dsp:nvSpPr>
        <dsp:cNvPr id="0" name=""/>
        <dsp:cNvSpPr/>
      </dsp:nvSpPr>
      <dsp:spPr>
        <a:xfrm>
          <a:off x="2406472" y="1516841"/>
          <a:ext cx="2699624" cy="1557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C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management</a:t>
          </a:r>
        </a:p>
      </dsp:txBody>
      <dsp:txXfrm>
        <a:off x="2482517" y="1592886"/>
        <a:ext cx="2547534" cy="1405707"/>
      </dsp:txXfrm>
    </dsp:sp>
    <dsp:sp modelId="{780434FB-6BFC-49DC-A1B5-F5B54EFBB6C4}">
      <dsp:nvSpPr>
        <dsp:cNvPr id="0" name=""/>
        <dsp:cNvSpPr/>
      </dsp:nvSpPr>
      <dsp:spPr>
        <a:xfrm>
          <a:off x="5187748" y="1494344"/>
          <a:ext cx="2111185" cy="1572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analyses</a:t>
          </a:r>
        </a:p>
      </dsp:txBody>
      <dsp:txXfrm>
        <a:off x="5264496" y="1571092"/>
        <a:ext cx="1957689" cy="141869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F1322-1278-4B19-B2C9-778E91BD68A0}" type="datetimeFigureOut">
              <a:rPr lang="en-US" smtClean="0"/>
              <a:t>11/23/2019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EE6A5-6203-4773-90A5-CDC10DE66020}" type="slidenum">
              <a:rPr lang="en-US" smtClean="0"/>
              <a:t>‹Nº›</a:t>
            </a:fld>
            <a:endParaRPr lang="en-US"/>
          </a:p>
        </p:txBody>
      </p:sp>
    </p:spTree>
    <p:extLst>
      <p:ext uri="{BB962C8B-B14F-4D97-AF65-F5344CB8AC3E}">
        <p14:creationId xmlns:p14="http://schemas.microsoft.com/office/powerpoint/2010/main" val="149904508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First of all, thank you all for coming after a hard working-day.  I’m Francisco Alemany, the current GBYP program Coordinator. The purpose of this side event is to inform you about the main achievements, current activities and future plans of GBYP, paying special attention to the ongoing study on growth in farms requested last year by the Commission.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To this end I’ll give you first this short introductory talk, consisting in a quick global overview of GBYP Program.  Then we invite you to enjoy some appetizers and drinks and move around to explore what is being done regarding the different lines of GBYP program, which is summarized in the roll up posters that you will see in different areas of this hall.</a:t>
            </a:r>
            <a:endParaRPr lang="en-US" dirty="0"/>
          </a:p>
        </p:txBody>
      </p:sp>
      <p:sp>
        <p:nvSpPr>
          <p:cNvPr id="4" name="Slide Number Placeholder 3"/>
          <p:cNvSpPr>
            <a:spLocks noGrp="1"/>
          </p:cNvSpPr>
          <p:nvPr>
            <p:ph type="sldNum" sz="quarter" idx="5"/>
          </p:nvPr>
        </p:nvSpPr>
        <p:spPr/>
        <p:txBody>
          <a:bodyPr/>
          <a:lstStyle/>
          <a:p>
            <a:fld id="{AF0149AE-CE15-445E-B780-06EC53624468}" type="slidenum">
              <a:rPr lang="en-GB" smtClean="0"/>
              <a:pPr/>
              <a:t>1</a:t>
            </a:fld>
            <a:endParaRPr lang="en-GB"/>
          </a:p>
        </p:txBody>
      </p:sp>
    </p:spTree>
    <p:extLst>
      <p:ext uri="{BB962C8B-B14F-4D97-AF65-F5344CB8AC3E}">
        <p14:creationId xmlns:p14="http://schemas.microsoft.com/office/powerpoint/2010/main" val="77873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These are the seven posters in which the main achievements,</a:t>
            </a:r>
            <a:r>
              <a:rPr lang="en-GB" b="1" baseline="0" dirty="0"/>
              <a:t> ongoing activities and future plans of each GBYP line have been summarized, plus another one dedicated specifically to the growth in farms ongoing study. Each one will be attended by SCRS, ICCAT Secretariat or GBYP Coordination team members.</a:t>
            </a:r>
          </a:p>
          <a:p>
            <a:endParaRPr lang="en-GB" dirty="0"/>
          </a:p>
        </p:txBody>
      </p:sp>
      <p:sp>
        <p:nvSpPr>
          <p:cNvPr id="4" name="Slide Number Placeholder 3"/>
          <p:cNvSpPr>
            <a:spLocks noGrp="1"/>
          </p:cNvSpPr>
          <p:nvPr>
            <p:ph type="sldNum" sz="quarter" idx="10"/>
          </p:nvPr>
        </p:nvSpPr>
        <p:spPr/>
        <p:txBody>
          <a:bodyPr/>
          <a:lstStyle/>
          <a:p>
            <a:fld id="{AF0149AE-CE15-445E-B780-06EC53624468}" type="slidenum">
              <a:rPr lang="en-GB" smtClean="0"/>
              <a:pPr/>
              <a:t>10</a:t>
            </a:fld>
            <a:endParaRPr lang="en-GB" dirty="0"/>
          </a:p>
        </p:txBody>
      </p:sp>
    </p:spTree>
    <p:extLst>
      <p:ext uri="{BB962C8B-B14F-4D97-AF65-F5344CB8AC3E}">
        <p14:creationId xmlns:p14="http://schemas.microsoft.com/office/powerpoint/2010/main" val="32564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Those</a:t>
            </a:r>
            <a:r>
              <a:rPr lang="en-GB" b="1" baseline="0" dirty="0"/>
              <a:t> are the colleagues that you will find attending the different posters, or that can answer more general questions, as the ICCAT Assistant Executive Secretary, Miguel, or myself. For questions related to the use of data provided by GBYP to improve stock assessment you can ask the Head of Science and Statistics Department of ICCAT Secretariat, Mauricio, and, finally, for general questions about the role of GBYP in supporting SCRS you can  address the SCRS Chairman and the ABFT Eastern stock rapporteur, Gary and Ana, respectively</a:t>
            </a:r>
            <a:endParaRPr lang="en-GB" b="1" dirty="0"/>
          </a:p>
          <a:p>
            <a:endParaRPr lang="en-GB" b="1" dirty="0"/>
          </a:p>
        </p:txBody>
      </p:sp>
      <p:sp>
        <p:nvSpPr>
          <p:cNvPr id="4" name="Slide Number Placeholder 3"/>
          <p:cNvSpPr>
            <a:spLocks noGrp="1"/>
          </p:cNvSpPr>
          <p:nvPr>
            <p:ph type="sldNum" sz="quarter" idx="10"/>
          </p:nvPr>
        </p:nvSpPr>
        <p:spPr/>
        <p:txBody>
          <a:bodyPr/>
          <a:lstStyle/>
          <a:p>
            <a:fld id="{AF0149AE-CE15-445E-B780-06EC53624468}" type="slidenum">
              <a:rPr lang="en-GB" smtClean="0"/>
              <a:pPr/>
              <a:t>11</a:t>
            </a:fld>
            <a:endParaRPr lang="en-GB" dirty="0"/>
          </a:p>
        </p:txBody>
      </p:sp>
    </p:spTree>
    <p:extLst>
      <p:ext uri="{BB962C8B-B14F-4D97-AF65-F5344CB8AC3E}">
        <p14:creationId xmlns:p14="http://schemas.microsoft.com/office/powerpoint/2010/main" val="281550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0149AE-CE15-445E-B780-06EC53624468}" type="slidenum">
              <a:rPr lang="en-GB" smtClean="0"/>
              <a:pPr/>
              <a:t>12</a:t>
            </a:fld>
            <a:endParaRPr lang="en-GB"/>
          </a:p>
        </p:txBody>
      </p:sp>
    </p:spTree>
    <p:extLst>
      <p:ext uri="{BB962C8B-B14F-4D97-AF65-F5344CB8AC3E}">
        <p14:creationId xmlns:p14="http://schemas.microsoft.com/office/powerpoint/2010/main" val="258299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Let’s start remembering what is GBYP. It is </a:t>
            </a:r>
            <a:r>
              <a:rPr lang="en-US" sz="1600" b="1" dirty="0">
                <a:latin typeface="Cambria" panose="02040503050406030204" pitchFamily="18" charset="0"/>
              </a:rPr>
              <a:t>the broadest among the Special Research Programs used by ICCAT to help focus, coordinate and complement national research activities</a:t>
            </a:r>
            <a:endParaRPr lang="en-GB" b="1" dirty="0"/>
          </a:p>
          <a:p>
            <a:endParaRPr lang="en-US" sz="1600" b="1"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effectLst>
                  <a:outerShdw blurRad="38100" dist="38100" dir="2700000" algn="tl">
                    <a:srgbClr val="000000">
                      <a:alpha val="43137"/>
                    </a:srgbClr>
                  </a:outerShdw>
                </a:effectLst>
                <a:latin typeface="Cambria" panose="02040503050406030204" pitchFamily="18" charset="0"/>
              </a:rPr>
              <a:t>It started in 2009, aiming at </a:t>
            </a:r>
            <a:r>
              <a:rPr lang="en-GB" sz="1600" b="1" dirty="0">
                <a:solidFill>
                  <a:schemeClr val="bg1"/>
                </a:solidFill>
                <a:effectLst>
                  <a:outerShdw blurRad="38100" dist="38100" dir="2700000" algn="tl">
                    <a:srgbClr val="000000">
                      <a:alpha val="43137"/>
                    </a:srgbClr>
                  </a:outerShdw>
                </a:effectLst>
                <a:latin typeface="Cambria" panose="02040503050406030204" pitchFamily="18" charset="0"/>
              </a:rPr>
              <a:t>improving the scientific basis to inform management decisions for </a:t>
            </a:r>
            <a:r>
              <a:rPr lang="en-GB" sz="1600" b="1" dirty="0">
                <a:solidFill>
                  <a:srgbClr val="FF0000"/>
                </a:solidFill>
                <a:effectLst>
                  <a:outerShdw blurRad="38100" dist="38100" dir="2700000" algn="tl">
                    <a:srgbClr val="000000">
                      <a:alpha val="43137"/>
                    </a:srgbClr>
                  </a:outerShdw>
                </a:effectLst>
                <a:latin typeface="Cambria" panose="02040503050406030204" pitchFamily="18" charset="0"/>
              </a:rPr>
              <a:t>Atlantic</a:t>
            </a:r>
            <a:r>
              <a:rPr lang="en-GB"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GB" sz="1600" b="1" dirty="0">
                <a:solidFill>
                  <a:srgbClr val="FF0000"/>
                </a:solidFill>
                <a:effectLst>
                  <a:outerShdw blurRad="38100" dist="38100" dir="2700000" algn="tl">
                    <a:srgbClr val="000000">
                      <a:alpha val="43137"/>
                    </a:srgbClr>
                  </a:outerShdw>
                </a:effectLst>
                <a:latin typeface="Cambria" panose="02040503050406030204" pitchFamily="18" charset="0"/>
              </a:rPr>
              <a:t>Bluefin tuna</a:t>
            </a:r>
          </a:p>
        </p:txBody>
      </p:sp>
      <p:sp>
        <p:nvSpPr>
          <p:cNvPr id="4" name="Slide Number Placeholder 3"/>
          <p:cNvSpPr>
            <a:spLocks noGrp="1"/>
          </p:cNvSpPr>
          <p:nvPr>
            <p:ph type="sldNum" sz="quarter" idx="10"/>
          </p:nvPr>
        </p:nvSpPr>
        <p:spPr/>
        <p:txBody>
          <a:bodyPr/>
          <a:lstStyle/>
          <a:p>
            <a:fld id="{AF0149AE-CE15-445E-B780-06EC53624468}" type="slidenum">
              <a:rPr lang="en-GB" smtClean="0"/>
              <a:pPr/>
              <a:t>2</a:t>
            </a:fld>
            <a:endParaRPr lang="en-GB" dirty="0"/>
          </a:p>
        </p:txBody>
      </p:sp>
    </p:spTree>
    <p:extLst>
      <p:ext uri="{BB962C8B-B14F-4D97-AF65-F5344CB8AC3E}">
        <p14:creationId xmlns:p14="http://schemas.microsoft.com/office/powerpoint/2010/main" val="159448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GBYP general objectives, as recommended by SCRS, are the improvement of ABFT: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chemeClr val="bg1"/>
                </a:solidFill>
                <a:latin typeface="Cambria" panose="02040503050406030204" pitchFamily="18" charset="0"/>
              </a:rPr>
              <a:t>basic data collection</a:t>
            </a: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chemeClr val="bg1"/>
                </a:solidFill>
                <a:latin typeface="Cambria" panose="02040503050406030204" pitchFamily="18" charset="0"/>
              </a:rPr>
              <a:t>understanding of key  biological and ecological processes</a:t>
            </a: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chemeClr val="bg1"/>
                </a:solidFill>
                <a:latin typeface="Cambria" panose="02040503050406030204" pitchFamily="18" charset="0"/>
              </a:rPr>
              <a:t>assessment models and provision of scientific advice on stock status</a:t>
            </a:r>
            <a:endParaRPr lang="en-US" dirty="0"/>
          </a:p>
          <a:p>
            <a:endParaRPr lang="en-GB" b="1" dirty="0"/>
          </a:p>
        </p:txBody>
      </p:sp>
      <p:sp>
        <p:nvSpPr>
          <p:cNvPr id="4" name="Slide Number Placeholder 3"/>
          <p:cNvSpPr>
            <a:spLocks noGrp="1"/>
          </p:cNvSpPr>
          <p:nvPr>
            <p:ph type="sldNum" sz="quarter" idx="10"/>
          </p:nvPr>
        </p:nvSpPr>
        <p:spPr/>
        <p:txBody>
          <a:bodyPr/>
          <a:lstStyle/>
          <a:p>
            <a:fld id="{AF0149AE-CE15-445E-B780-06EC53624468}" type="slidenum">
              <a:rPr lang="en-GB" smtClean="0"/>
              <a:pPr/>
              <a:t>3</a:t>
            </a:fld>
            <a:endParaRPr lang="en-GB" dirty="0"/>
          </a:p>
        </p:txBody>
      </p:sp>
    </p:spTree>
    <p:extLst>
      <p:ext uri="{BB962C8B-B14F-4D97-AF65-F5344CB8AC3E}">
        <p14:creationId xmlns:p14="http://schemas.microsoft.com/office/powerpoint/2010/main" val="172472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latin typeface="Cambria" panose="02040503050406030204" pitchFamily="18" charset="0"/>
                <a:ea typeface="Cambria" panose="02040503050406030204" pitchFamily="18" charset="0"/>
              </a:rPr>
              <a:t>It is funded mainly by EU, but many other donors, those you can see listed in this slide, are also supporting this program. The mean total budget by phase, each of which last usually one year, is around two million euros. This is an important amount of money but, as you will see, it has allowed to fund a lot of activities relevant for the proper management of Atlantic bluefin stocks, in line with the strategic objective of the program. </a:t>
            </a:r>
          </a:p>
        </p:txBody>
      </p:sp>
      <p:sp>
        <p:nvSpPr>
          <p:cNvPr id="4" name="Slide Number Placeholder 3"/>
          <p:cNvSpPr>
            <a:spLocks noGrp="1"/>
          </p:cNvSpPr>
          <p:nvPr>
            <p:ph type="sldNum" sz="quarter" idx="10"/>
          </p:nvPr>
        </p:nvSpPr>
        <p:spPr/>
        <p:txBody>
          <a:bodyPr/>
          <a:lstStyle/>
          <a:p>
            <a:fld id="{AF0149AE-CE15-445E-B780-06EC53624468}" type="slidenum">
              <a:rPr lang="en-GB" smtClean="0"/>
              <a:pPr/>
              <a:t>4</a:t>
            </a:fld>
            <a:endParaRPr lang="en-GB" dirty="0"/>
          </a:p>
        </p:txBody>
      </p:sp>
    </p:spTree>
    <p:extLst>
      <p:ext uri="{BB962C8B-B14F-4D97-AF65-F5344CB8AC3E}">
        <p14:creationId xmlns:p14="http://schemas.microsoft.com/office/powerpoint/2010/main" val="177851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Only to give you a general  idea about the scale of the program, here you have some numbers. So, along these last nine years GBYP has signed 161 contracts with 98 different entities located in 24 countries, which have resulted in 344 reports and 281 scientific papers.</a:t>
            </a:r>
          </a:p>
        </p:txBody>
      </p:sp>
      <p:sp>
        <p:nvSpPr>
          <p:cNvPr id="4" name="Slide Number Placeholder 3"/>
          <p:cNvSpPr>
            <a:spLocks noGrp="1"/>
          </p:cNvSpPr>
          <p:nvPr>
            <p:ph type="sldNum" sz="quarter" idx="10"/>
          </p:nvPr>
        </p:nvSpPr>
        <p:spPr/>
        <p:txBody>
          <a:bodyPr/>
          <a:lstStyle/>
          <a:p>
            <a:fld id="{AF0149AE-CE15-445E-B780-06EC53624468}" type="slidenum">
              <a:rPr lang="en-GB" smtClean="0"/>
              <a:pPr/>
              <a:t>5</a:t>
            </a:fld>
            <a:endParaRPr lang="en-GB" dirty="0"/>
          </a:p>
        </p:txBody>
      </p:sp>
    </p:spTree>
    <p:extLst>
      <p:ext uri="{BB962C8B-B14F-4D97-AF65-F5344CB8AC3E}">
        <p14:creationId xmlns:p14="http://schemas.microsoft.com/office/powerpoint/2010/main" val="218957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To achieve the aforementioned general objectives the program was structured from the beginning in six main lines of activity, as has been already explained by </a:t>
            </a:r>
            <a:r>
              <a:rPr lang="en-GB" b="1" dirty="0" err="1"/>
              <a:t>Dr.</a:t>
            </a:r>
            <a:r>
              <a:rPr lang="en-GB" b="1" dirty="0"/>
              <a:t> Melvin in previous presentations. However, what I want to point out now is that this doesn’t mean the program activities has become </a:t>
            </a:r>
            <a:r>
              <a:rPr lang="en-GB" b="1"/>
              <a:t>a routine, </a:t>
            </a:r>
            <a:r>
              <a:rPr lang="en-GB" b="1" dirty="0"/>
              <a:t>since these general lines have been evolving year after year in different ways,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adapting themselves to the changes in the SCRS research priorities, launching new specific studies within these broader lines whenever necessary</a:t>
            </a:r>
          </a:p>
          <a:p>
            <a:pPr marL="285750" indent="-285750">
              <a:buFont typeface="Arial" panose="020B0604020202020204" pitchFamily="34" charset="0"/>
              <a:buChar char="•"/>
            </a:pPr>
            <a:r>
              <a:rPr lang="en-GB" b="1" dirty="0"/>
              <a:t>improving continuously the methodologies, taking advantage of the accumulated experience, </a:t>
            </a:r>
          </a:p>
          <a:p>
            <a:pPr marL="285750" indent="-285750">
              <a:buFont typeface="Arial" panose="020B0604020202020204" pitchFamily="34" charset="0"/>
              <a:buChar char="•"/>
            </a:pPr>
            <a:r>
              <a:rPr lang="en-GB" b="1" dirty="0"/>
              <a:t>or covering the successive phases of multiannual work-plans</a:t>
            </a:r>
          </a:p>
          <a:p>
            <a:endParaRPr lang="en-GB" dirty="0"/>
          </a:p>
        </p:txBody>
      </p:sp>
      <p:sp>
        <p:nvSpPr>
          <p:cNvPr id="4" name="Slide Number Placeholder 3"/>
          <p:cNvSpPr>
            <a:spLocks noGrp="1"/>
          </p:cNvSpPr>
          <p:nvPr>
            <p:ph type="sldNum" sz="quarter" idx="10"/>
          </p:nvPr>
        </p:nvSpPr>
        <p:spPr/>
        <p:txBody>
          <a:bodyPr/>
          <a:lstStyle/>
          <a:p>
            <a:fld id="{AF0149AE-CE15-445E-B780-06EC53624468}" type="slidenum">
              <a:rPr lang="en-GB" smtClean="0"/>
              <a:pPr/>
              <a:t>6</a:t>
            </a:fld>
            <a:endParaRPr lang="en-GB" dirty="0"/>
          </a:p>
        </p:txBody>
      </p:sp>
    </p:spTree>
    <p:extLst>
      <p:ext uri="{BB962C8B-B14F-4D97-AF65-F5344CB8AC3E}">
        <p14:creationId xmlns:p14="http://schemas.microsoft.com/office/powerpoint/2010/main" val="331354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It is also worth to point out that most of GBYP studies usually cover all the steps in applied scientific research, from data generation to data dissemination, which in this case includes providing relevant information to target “final users”, as stock assessment and management </a:t>
            </a:r>
            <a:r>
              <a:rPr lang="en-GB" sz="1600" b="1" dirty="0" err="1"/>
              <a:t>responsibles</a:t>
            </a:r>
            <a:r>
              <a:rPr lang="en-GB" sz="1600" b="1" dirty="0"/>
              <a:t>, and that the time required to complete this cycle can be very different depending on the type of study. Therefore, sometimes the whole process is covered within a single year (for example a calibration survey), whereas others require several years, as for example the BFT MSE implementation process or the study of growth in farms. In other cases the final goals can only be achieved repeating the same cycle in successive years, for example when developing abundance indices time series or updating ALKs.  </a:t>
            </a:r>
          </a:p>
        </p:txBody>
      </p:sp>
      <p:sp>
        <p:nvSpPr>
          <p:cNvPr id="4" name="Slide Number Placeholder 3"/>
          <p:cNvSpPr>
            <a:spLocks noGrp="1"/>
          </p:cNvSpPr>
          <p:nvPr>
            <p:ph type="sldNum" sz="quarter" idx="10"/>
          </p:nvPr>
        </p:nvSpPr>
        <p:spPr/>
        <p:txBody>
          <a:bodyPr/>
          <a:lstStyle/>
          <a:p>
            <a:fld id="{AF0149AE-CE15-445E-B780-06EC53624468}" type="slidenum">
              <a:rPr lang="en-GB" smtClean="0"/>
              <a:pPr/>
              <a:t>7</a:t>
            </a:fld>
            <a:endParaRPr lang="en-GB" dirty="0"/>
          </a:p>
        </p:txBody>
      </p:sp>
    </p:spTree>
    <p:extLst>
      <p:ext uri="{BB962C8B-B14F-4D97-AF65-F5344CB8AC3E}">
        <p14:creationId xmlns:p14="http://schemas.microsoft.com/office/powerpoint/2010/main" val="320020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 a global level the program has also evolved, from the first phases, where most efforts were dedicated to establish initial protocols and to data recovery or generation activities, to fill as soon as possible the important knowledge gaps detected in those years, to the current situation, where increasing attention is paid to the development of relational databases in order to facilitate the analysis of the huge amount of info gathered by GBYP, and also to the revision of results and  improvement of methodologies. This is driving the program to a new scenario, where the efforts will be mainly focused on the consolidation and updating of these DB and on the promotion of collaborative studies based on such </a:t>
            </a:r>
            <a:r>
              <a:rPr lang="en-GB" b="1" dirty="0" err="1"/>
              <a:t>DBs.</a:t>
            </a:r>
            <a:endParaRPr lang="en-GB" b="1" dirty="0"/>
          </a:p>
        </p:txBody>
      </p:sp>
      <p:sp>
        <p:nvSpPr>
          <p:cNvPr id="4" name="Slide Number Placeholder 3"/>
          <p:cNvSpPr>
            <a:spLocks noGrp="1"/>
          </p:cNvSpPr>
          <p:nvPr>
            <p:ph type="sldNum" sz="quarter" idx="10"/>
          </p:nvPr>
        </p:nvSpPr>
        <p:spPr/>
        <p:txBody>
          <a:bodyPr/>
          <a:lstStyle/>
          <a:p>
            <a:fld id="{AF0149AE-CE15-445E-B780-06EC53624468}" type="slidenum">
              <a:rPr lang="en-GB" smtClean="0"/>
              <a:pPr/>
              <a:t>8</a:t>
            </a:fld>
            <a:endParaRPr lang="en-GB" dirty="0"/>
          </a:p>
        </p:txBody>
      </p:sp>
    </p:spTree>
    <p:extLst>
      <p:ext uri="{BB962C8B-B14F-4D97-AF65-F5344CB8AC3E}">
        <p14:creationId xmlns:p14="http://schemas.microsoft.com/office/powerpoint/2010/main" val="323478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All the GBYP activities have </a:t>
            </a:r>
            <a:r>
              <a:rPr lang="en-US" b="1" dirty="0"/>
              <a:t>contributed in some way to the strategic objective</a:t>
            </a:r>
            <a:r>
              <a:rPr lang="en-US" b="1" baseline="0" dirty="0"/>
              <a:t> of improving the scientific basis for ABFT stocks management. In this table you can see a summary of the GBYP outputs directly used up to now in A</a:t>
            </a:r>
            <a:r>
              <a:rPr lang="en-US" b="1" dirty="0"/>
              <a:t>BFT stock assessments and the implementation of ABFT Management Strategies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More details about each one of GBYP lines and their outputs are provided in the roll up posters that you can see all around.</a:t>
            </a:r>
            <a:endParaRPr lang="en-GB" b="1" dirty="0"/>
          </a:p>
          <a:p>
            <a:endParaRPr lang="en-GB" dirty="0"/>
          </a:p>
        </p:txBody>
      </p:sp>
      <p:sp>
        <p:nvSpPr>
          <p:cNvPr id="4" name="Slide Number Placeholder 3"/>
          <p:cNvSpPr>
            <a:spLocks noGrp="1"/>
          </p:cNvSpPr>
          <p:nvPr>
            <p:ph type="sldNum" sz="quarter" idx="10"/>
          </p:nvPr>
        </p:nvSpPr>
        <p:spPr/>
        <p:txBody>
          <a:bodyPr/>
          <a:lstStyle/>
          <a:p>
            <a:fld id="{AF0149AE-CE15-445E-B780-06EC53624468}" type="slidenum">
              <a:rPr lang="en-GB" smtClean="0"/>
              <a:pPr/>
              <a:t>9</a:t>
            </a:fld>
            <a:endParaRPr lang="en-GB" dirty="0"/>
          </a:p>
        </p:txBody>
      </p:sp>
    </p:spTree>
    <p:extLst>
      <p:ext uri="{BB962C8B-B14F-4D97-AF65-F5344CB8AC3E}">
        <p14:creationId xmlns:p14="http://schemas.microsoft.com/office/powerpoint/2010/main" val="303996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A434E8-1930-4203-B6A8-57EC110805C9}"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239863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434E8-1930-4203-B6A8-57EC110805C9}"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21781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434E8-1930-4203-B6A8-57EC110805C9}"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173319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434E8-1930-4203-B6A8-57EC110805C9}" type="datetimeFigureOut">
              <a:rPr lang="en-US" smtClean="0"/>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390780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434E8-1930-4203-B6A8-57EC110805C9}"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74245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A434E8-1930-4203-B6A8-57EC110805C9}"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253815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A434E8-1930-4203-B6A8-57EC110805C9}" type="datetimeFigureOut">
              <a:rPr lang="en-US" smtClean="0"/>
              <a:t>11/23/2019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84575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A434E8-1930-4203-B6A8-57EC110805C9}" type="datetimeFigureOut">
              <a:rPr lang="en-US" smtClean="0"/>
              <a:t>11/23/2019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203112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34E8-1930-4203-B6A8-57EC110805C9}" type="datetimeFigureOut">
              <a:rPr lang="en-US" smtClean="0"/>
              <a:t>11/23/2019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56010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434E8-1930-4203-B6A8-57EC110805C9}"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36448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434E8-1930-4203-B6A8-57EC110805C9}"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49C4E-74C0-4978-AD32-F30F5B4A207A}" type="slidenum">
              <a:rPr lang="en-US" smtClean="0"/>
              <a:t>‹Nº›</a:t>
            </a:fld>
            <a:endParaRPr lang="en-US"/>
          </a:p>
        </p:txBody>
      </p:sp>
    </p:spTree>
    <p:extLst>
      <p:ext uri="{BB962C8B-B14F-4D97-AF65-F5344CB8AC3E}">
        <p14:creationId xmlns:p14="http://schemas.microsoft.com/office/powerpoint/2010/main" val="324196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434E8-1930-4203-B6A8-57EC110805C9}" type="datetimeFigureOut">
              <a:rPr lang="en-US" smtClean="0"/>
              <a:t>11/23/2019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49C4E-74C0-4978-AD32-F30F5B4A207A}" type="slidenum">
              <a:rPr lang="en-US" smtClean="0"/>
              <a:t>‹Nº›</a:t>
            </a:fld>
            <a:endParaRPr lang="en-US"/>
          </a:p>
        </p:txBody>
      </p:sp>
    </p:spTree>
    <p:extLst>
      <p:ext uri="{BB962C8B-B14F-4D97-AF65-F5344CB8AC3E}">
        <p14:creationId xmlns:p14="http://schemas.microsoft.com/office/powerpoint/2010/main" val="1445287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jpeg"/><Relationship Id="rId7"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3.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Colors" Target="../diagrams/colors3.xml"/><Relationship Id="rId5" Type="http://schemas.openxmlformats.org/officeDocument/2006/relationships/image" Target="../media/image6.png"/><Relationship Id="rId10" Type="http://schemas.openxmlformats.org/officeDocument/2006/relationships/diagramQuickStyle" Target="../diagrams/quickStyle3.xml"/><Relationship Id="rId4" Type="http://schemas.openxmlformats.org/officeDocument/2006/relationships/image" Target="../media/image5.png"/><Relationship Id="rId9" Type="http://schemas.openxmlformats.org/officeDocument/2006/relationships/diagramLayout" Target="../diagrams/layout3.xml"/><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iccat.int/GBY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158D24-B821-43FC-813C-2DC170A4C319}"/>
              </a:ext>
            </a:extLst>
          </p:cNvPr>
          <p:cNvPicPr>
            <a:picLocks noChangeAspect="1"/>
          </p:cNvPicPr>
          <p:nvPr/>
        </p:nvPicPr>
        <p:blipFill>
          <a:blip r:embed="rId3"/>
          <a:stretch>
            <a:fillRect/>
          </a:stretch>
        </p:blipFill>
        <p:spPr>
          <a:xfrm>
            <a:off x="0" y="0"/>
            <a:ext cx="9144000" cy="6858000"/>
          </a:xfrm>
          <a:prstGeom prst="rect">
            <a:avLst/>
          </a:prstGeom>
        </p:spPr>
      </p:pic>
      <p:sp>
        <p:nvSpPr>
          <p:cNvPr id="4" name="Title 3"/>
          <p:cNvSpPr>
            <a:spLocks noGrp="1"/>
          </p:cNvSpPr>
          <p:nvPr>
            <p:ph type="ctrTitle"/>
          </p:nvPr>
        </p:nvSpPr>
        <p:spPr>
          <a:xfrm>
            <a:off x="323528" y="692696"/>
            <a:ext cx="8424936" cy="2209800"/>
          </a:xfrm>
          <a:gradFill>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gradFill>
          <a:ln/>
          <a:effectLst>
            <a:glow rad="101600">
              <a:schemeClr val="accent1">
                <a:satMod val="175000"/>
                <a:alpha val="40000"/>
              </a:schemeClr>
            </a:glow>
            <a:softEdge rad="127000"/>
          </a:effectLst>
        </p:spPr>
        <p:style>
          <a:lnRef idx="1">
            <a:schemeClr val="accent1"/>
          </a:lnRef>
          <a:fillRef idx="2">
            <a:schemeClr val="accent1"/>
          </a:fillRef>
          <a:effectRef idx="1">
            <a:schemeClr val="accent1"/>
          </a:effectRef>
          <a:fontRef idx="minor">
            <a:schemeClr val="dk1"/>
          </a:fontRef>
        </p:style>
        <p:txBody>
          <a:bodyPr anchor="ctr">
            <a:normAutofit/>
          </a:bodyPr>
          <a:lstStyle/>
          <a:p>
            <a:pPr algn="ctr"/>
            <a:r>
              <a:rPr lang="en-GB" sz="3200"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ICCAT ATLANTIC-WIDE RESEARCH PROGRAMME FOR BLUEFIN TUNA (GBYP):</a:t>
            </a:r>
            <a:br>
              <a:rPr lang="en-GB" sz="3200"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br>
            <a:r>
              <a:rPr lang="en-GB" sz="3200"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rPr>
              <a:t>OVERVIEW, MAIN ACHIEVEMENTS AND FUTURE PLANS</a:t>
            </a:r>
            <a:endParaRPr lang="en-US" sz="3200"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endParaRPr>
          </a:p>
        </p:txBody>
      </p:sp>
      <p:sp>
        <p:nvSpPr>
          <p:cNvPr id="5" name="Subtitle 4"/>
          <p:cNvSpPr>
            <a:spLocks noGrp="1"/>
          </p:cNvSpPr>
          <p:nvPr>
            <p:ph type="subTitle" idx="1"/>
          </p:nvPr>
        </p:nvSpPr>
        <p:spPr>
          <a:xfrm>
            <a:off x="549166" y="3200400"/>
            <a:ext cx="8080248" cy="2748880"/>
          </a:xfrm>
          <a:gradFill>
            <a:gsLst>
              <a:gs pos="0">
                <a:schemeClr val="dk1">
                  <a:tint val="50000"/>
                  <a:satMod val="300000"/>
                  <a:alpha val="50000"/>
                </a:schemeClr>
              </a:gs>
              <a:gs pos="0">
                <a:schemeClr val="dk1">
                  <a:tint val="37000"/>
                  <a:satMod val="300000"/>
                  <a:alpha val="50000"/>
                </a:schemeClr>
              </a:gs>
              <a:gs pos="100000">
                <a:schemeClr val="dk1">
                  <a:tint val="15000"/>
                  <a:satMod val="350000"/>
                </a:schemeClr>
              </a:gs>
            </a:gsLst>
          </a:gradFill>
          <a:effectLst>
            <a:outerShdw blurRad="57150" dist="38100" dir="5400000" algn="ctr" rotWithShape="0">
              <a:schemeClr val="dk1">
                <a:shade val="9000"/>
                <a:satMod val="105000"/>
                <a:alpha val="48000"/>
              </a:schemeClr>
            </a:outerShdw>
            <a:softEdge rad="127000"/>
          </a:effectLst>
        </p:spPr>
        <p:style>
          <a:lnRef idx="1">
            <a:schemeClr val="dk1"/>
          </a:lnRef>
          <a:fillRef idx="2">
            <a:schemeClr val="dk1"/>
          </a:fillRef>
          <a:effectRef idx="1">
            <a:schemeClr val="dk1"/>
          </a:effectRef>
          <a:fontRef idx="minor">
            <a:schemeClr val="dk1"/>
          </a:fontRef>
        </p:style>
        <p:txBody>
          <a:bodyPr anchor="ctr">
            <a:noAutofit/>
          </a:bodyPr>
          <a:lstStyle/>
          <a:p>
            <a:pPr algn="ctr"/>
            <a:r>
              <a:rPr lang="en-US" sz="3200" b="1" i="1" dirty="0">
                <a:solidFill>
                  <a:srgbClr val="002060"/>
                </a:solidFill>
                <a:latin typeface="Cambria" panose="02040503050406030204" pitchFamily="18" charset="0"/>
              </a:rPr>
              <a:t>Side-event</a:t>
            </a:r>
          </a:p>
          <a:p>
            <a:pPr algn="ctr"/>
            <a:r>
              <a:rPr lang="en-US" sz="3200" dirty="0">
                <a:solidFill>
                  <a:srgbClr val="002060"/>
                </a:solidFill>
                <a:latin typeface="Cambria" panose="02040503050406030204" pitchFamily="18" charset="0"/>
              </a:rPr>
              <a:t>ICCAT 26th Regular Meeting of the Commission</a:t>
            </a:r>
          </a:p>
          <a:p>
            <a:pPr algn="ctr"/>
            <a:r>
              <a:rPr lang="en-US" sz="3200" dirty="0">
                <a:solidFill>
                  <a:srgbClr val="002060"/>
                </a:solidFill>
                <a:latin typeface="Cambria" panose="02040503050406030204" pitchFamily="18" charset="0"/>
              </a:rPr>
              <a:t>Palma de Mallorca, Spain, 18 to 25 November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194307" y="1352175"/>
            <a:ext cx="8303816" cy="481312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10</a:t>
            </a:fld>
            <a:endParaRPr lang="en-US" sz="1400" dirty="0">
              <a:solidFill>
                <a:srgbClr val="002060"/>
              </a:solidFill>
            </a:endParaRPr>
          </a:p>
        </p:txBody>
      </p:sp>
      <p:sp>
        <p:nvSpPr>
          <p:cNvPr id="8" name="Rectangle 7"/>
          <p:cNvSpPr/>
          <p:nvPr/>
        </p:nvSpPr>
        <p:spPr>
          <a:xfrm>
            <a:off x="-3739" y="6538615"/>
            <a:ext cx="9162000" cy="32113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pic>
        <p:nvPicPr>
          <p:cNvPr id="9" name="Picture 8"/>
          <p:cNvPicPr>
            <a:picLocks noChangeAspect="1"/>
          </p:cNvPicPr>
          <p:nvPr/>
        </p:nvPicPr>
        <p:blipFill>
          <a:blip r:embed="rId4"/>
          <a:stretch>
            <a:fillRect/>
          </a:stretch>
        </p:blipFill>
        <p:spPr>
          <a:xfrm>
            <a:off x="556646" y="1128262"/>
            <a:ext cx="1494153" cy="2502688"/>
          </a:xfrm>
          <a:prstGeom prst="rect">
            <a:avLst/>
          </a:prstGeom>
        </p:spPr>
      </p:pic>
      <p:pic>
        <p:nvPicPr>
          <p:cNvPr id="10" name="Picture 9"/>
          <p:cNvPicPr>
            <a:picLocks noChangeAspect="1"/>
          </p:cNvPicPr>
          <p:nvPr/>
        </p:nvPicPr>
        <p:blipFill>
          <a:blip r:embed="rId5"/>
          <a:stretch>
            <a:fillRect/>
          </a:stretch>
        </p:blipFill>
        <p:spPr>
          <a:xfrm>
            <a:off x="2720355" y="1128262"/>
            <a:ext cx="1511731" cy="2502688"/>
          </a:xfrm>
          <a:prstGeom prst="rect">
            <a:avLst/>
          </a:prstGeom>
        </p:spPr>
      </p:pic>
      <p:pic>
        <p:nvPicPr>
          <p:cNvPr id="11" name="Picture 10"/>
          <p:cNvPicPr>
            <a:picLocks noChangeAspect="1"/>
          </p:cNvPicPr>
          <p:nvPr/>
        </p:nvPicPr>
        <p:blipFill>
          <a:blip r:embed="rId6"/>
          <a:stretch>
            <a:fillRect/>
          </a:stretch>
        </p:blipFill>
        <p:spPr>
          <a:xfrm>
            <a:off x="3756693" y="3800860"/>
            <a:ext cx="1594179" cy="2658179"/>
          </a:xfrm>
          <a:prstGeom prst="rect">
            <a:avLst/>
          </a:prstGeom>
        </p:spPr>
      </p:pic>
      <p:pic>
        <p:nvPicPr>
          <p:cNvPr id="13" name="Picture 12"/>
          <p:cNvPicPr>
            <a:picLocks noChangeAspect="1"/>
          </p:cNvPicPr>
          <p:nvPr/>
        </p:nvPicPr>
        <p:blipFill>
          <a:blip r:embed="rId7"/>
          <a:stretch>
            <a:fillRect/>
          </a:stretch>
        </p:blipFill>
        <p:spPr>
          <a:xfrm>
            <a:off x="7088263" y="1129011"/>
            <a:ext cx="1520222" cy="2501939"/>
          </a:xfrm>
          <a:prstGeom prst="rect">
            <a:avLst/>
          </a:prstGeom>
        </p:spPr>
      </p:pic>
      <p:pic>
        <p:nvPicPr>
          <p:cNvPr id="15" name="Picture 14"/>
          <p:cNvPicPr>
            <a:picLocks noChangeAspect="1"/>
          </p:cNvPicPr>
          <p:nvPr/>
        </p:nvPicPr>
        <p:blipFill>
          <a:blip r:embed="rId8"/>
          <a:stretch>
            <a:fillRect/>
          </a:stretch>
        </p:blipFill>
        <p:spPr>
          <a:xfrm>
            <a:off x="1656327" y="3800861"/>
            <a:ext cx="1498766" cy="2669141"/>
          </a:xfrm>
          <a:prstGeom prst="rect">
            <a:avLst/>
          </a:prstGeom>
        </p:spPr>
      </p:pic>
      <p:pic>
        <p:nvPicPr>
          <p:cNvPr id="20" name="Picture 19"/>
          <p:cNvPicPr>
            <a:picLocks noChangeAspect="1"/>
          </p:cNvPicPr>
          <p:nvPr/>
        </p:nvPicPr>
        <p:blipFill>
          <a:blip r:embed="rId9"/>
          <a:stretch>
            <a:fillRect/>
          </a:stretch>
        </p:blipFill>
        <p:spPr>
          <a:xfrm>
            <a:off x="4901642" y="1128262"/>
            <a:ext cx="1531364" cy="2502688"/>
          </a:xfrm>
          <a:prstGeom prst="rect">
            <a:avLst/>
          </a:prstGeom>
        </p:spPr>
      </p:pic>
      <p:pic>
        <p:nvPicPr>
          <p:cNvPr id="21" name="Picture 20"/>
          <p:cNvPicPr>
            <a:picLocks noChangeAspect="1"/>
          </p:cNvPicPr>
          <p:nvPr/>
        </p:nvPicPr>
        <p:blipFill>
          <a:blip r:embed="rId10"/>
          <a:stretch>
            <a:fillRect/>
          </a:stretch>
        </p:blipFill>
        <p:spPr>
          <a:xfrm>
            <a:off x="6002175" y="3800860"/>
            <a:ext cx="1595981" cy="2657706"/>
          </a:xfrm>
          <a:prstGeom prst="rect">
            <a:avLst/>
          </a:prstGeom>
        </p:spPr>
      </p:pic>
    </p:spTree>
    <p:extLst>
      <p:ext uri="{BB962C8B-B14F-4D97-AF65-F5344CB8AC3E}">
        <p14:creationId xmlns:p14="http://schemas.microsoft.com/office/powerpoint/2010/main" val="268607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3045987" y="-1167677"/>
            <a:ext cx="10998793" cy="650713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11</a:t>
            </a:fld>
            <a:endParaRPr lang="en-US" sz="1400" dirty="0">
              <a:solidFill>
                <a:srgbClr val="002060"/>
              </a:solidFill>
            </a:endParaRPr>
          </a:p>
        </p:txBody>
      </p:sp>
      <p:sp>
        <p:nvSpPr>
          <p:cNvPr id="8" name="Rectangle 7"/>
          <p:cNvSpPr/>
          <p:nvPr/>
        </p:nvSpPr>
        <p:spPr>
          <a:xfrm>
            <a:off x="-3739" y="6491117"/>
            <a:ext cx="9162000" cy="36863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sp>
        <p:nvSpPr>
          <p:cNvPr id="10" name="Rectangle 9">
            <a:extLst>
              <a:ext uri="{FF2B5EF4-FFF2-40B4-BE49-F238E27FC236}">
                <a16:creationId xmlns:a16="http://schemas.microsoft.com/office/drawing/2014/main" id="{BAB7C45B-A977-4D49-BF68-F97498B09D21}"/>
              </a:ext>
            </a:extLst>
          </p:cNvPr>
          <p:cNvSpPr/>
          <p:nvPr/>
        </p:nvSpPr>
        <p:spPr>
          <a:xfrm>
            <a:off x="505521" y="868680"/>
            <a:ext cx="101739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C00000"/>
                </a:solidFill>
                <a:effectLst>
                  <a:outerShdw blurRad="38100" dist="38100" dir="2700000" algn="tl">
                    <a:srgbClr val="000000">
                      <a:alpha val="43137"/>
                    </a:srgbClr>
                  </a:outerShdw>
                </a:effectLst>
              </a:rPr>
              <a:t>SCRS</a:t>
            </a:r>
          </a:p>
        </p:txBody>
      </p:sp>
      <p:grpSp>
        <p:nvGrpSpPr>
          <p:cNvPr id="22" name="Group 21">
            <a:extLst>
              <a:ext uri="{FF2B5EF4-FFF2-40B4-BE49-F238E27FC236}">
                <a16:creationId xmlns:a16="http://schemas.microsoft.com/office/drawing/2014/main" id="{D0237EC0-A0A1-453B-B40D-A341D4562E16}"/>
              </a:ext>
            </a:extLst>
          </p:cNvPr>
          <p:cNvGrpSpPr/>
          <p:nvPr/>
        </p:nvGrpSpPr>
        <p:grpSpPr>
          <a:xfrm>
            <a:off x="2901597" y="3322258"/>
            <a:ext cx="3581581" cy="2697662"/>
            <a:chOff x="3299554" y="3795486"/>
            <a:chExt cx="3581581" cy="2697662"/>
          </a:xfrm>
        </p:grpSpPr>
        <p:pic>
          <p:nvPicPr>
            <p:cNvPr id="1034" name="Picture 10">
              <a:extLst>
                <a:ext uri="{FF2B5EF4-FFF2-40B4-BE49-F238E27FC236}">
                  <a16:creationId xmlns:a16="http://schemas.microsoft.com/office/drawing/2014/main" id="{46E31BC2-BADF-471F-BCFA-D919D9920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451" y="5017973"/>
              <a:ext cx="1333684" cy="13336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08C7288-8E9E-4E7D-A163-938D4C64A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9554" y="4840392"/>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D76CC69-3D53-4418-8292-E954CC813A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0634" y="4231760"/>
              <a:ext cx="1330681" cy="133068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F33FE69B-72B7-4DA8-9A28-6AC102D015FE}"/>
                </a:ext>
              </a:extLst>
            </p:cNvPr>
            <p:cNvSpPr/>
            <p:nvPr/>
          </p:nvSpPr>
          <p:spPr>
            <a:xfrm>
              <a:off x="4396236" y="3795486"/>
              <a:ext cx="1364284"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Francisco</a:t>
              </a:r>
            </a:p>
          </p:txBody>
        </p:sp>
        <p:sp>
          <p:nvSpPr>
            <p:cNvPr id="38" name="Rectangle 37">
              <a:extLst>
                <a:ext uri="{FF2B5EF4-FFF2-40B4-BE49-F238E27FC236}">
                  <a16:creationId xmlns:a16="http://schemas.microsoft.com/office/drawing/2014/main" id="{E8E6441E-CC25-4B9B-B5CC-CDE30B2BC84D}"/>
                </a:ext>
              </a:extLst>
            </p:cNvPr>
            <p:cNvSpPr/>
            <p:nvPr/>
          </p:nvSpPr>
          <p:spPr>
            <a:xfrm>
              <a:off x="3309311" y="6031483"/>
              <a:ext cx="1157817"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Alfonso</a:t>
              </a:r>
            </a:p>
          </p:txBody>
        </p:sp>
        <p:sp>
          <p:nvSpPr>
            <p:cNvPr id="39" name="Rectangle 38">
              <a:extLst>
                <a:ext uri="{FF2B5EF4-FFF2-40B4-BE49-F238E27FC236}">
                  <a16:creationId xmlns:a16="http://schemas.microsoft.com/office/drawing/2014/main" id="{773DC4EE-44F6-4B13-A73F-181480D36EAC}"/>
                </a:ext>
              </a:extLst>
            </p:cNvPr>
            <p:cNvSpPr/>
            <p:nvPr/>
          </p:nvSpPr>
          <p:spPr>
            <a:xfrm>
              <a:off x="5836352" y="4553147"/>
              <a:ext cx="86293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err="1">
                  <a:ln/>
                  <a:solidFill>
                    <a:srgbClr val="FFC000"/>
                  </a:solidFill>
                  <a:effectLst>
                    <a:outerShdw blurRad="38100" dist="38100" dir="2700000" algn="tl">
                      <a:srgbClr val="000000">
                        <a:alpha val="43137"/>
                      </a:srgbClr>
                    </a:outerShdw>
                  </a:effectLst>
                </a:rPr>
                <a:t>Stasa</a:t>
              </a:r>
              <a:endParaRPr lang="en-US" sz="2400" b="1" cap="none" spc="0" dirty="0">
                <a:ln/>
                <a:solidFill>
                  <a:srgbClr val="FFC000"/>
                </a:solidFill>
                <a:effectLst>
                  <a:outerShdw blurRad="38100" dist="38100" dir="2700000" algn="tl">
                    <a:srgbClr val="000000">
                      <a:alpha val="43137"/>
                    </a:srgbClr>
                  </a:outerShdw>
                </a:effectLst>
              </a:endParaRPr>
            </a:p>
          </p:txBody>
        </p:sp>
      </p:grpSp>
      <p:grpSp>
        <p:nvGrpSpPr>
          <p:cNvPr id="16" name="Group 15">
            <a:extLst>
              <a:ext uri="{FF2B5EF4-FFF2-40B4-BE49-F238E27FC236}">
                <a16:creationId xmlns:a16="http://schemas.microsoft.com/office/drawing/2014/main" id="{3C78881A-4DAA-4512-A111-42936C28594B}"/>
              </a:ext>
            </a:extLst>
          </p:cNvPr>
          <p:cNvGrpSpPr/>
          <p:nvPr/>
        </p:nvGrpSpPr>
        <p:grpSpPr>
          <a:xfrm>
            <a:off x="4745996" y="943851"/>
            <a:ext cx="3373206" cy="3114204"/>
            <a:chOff x="5135766" y="1087169"/>
            <a:chExt cx="3373206" cy="3114204"/>
          </a:xfrm>
        </p:grpSpPr>
        <p:pic>
          <p:nvPicPr>
            <p:cNvPr id="1030" name="Picture 6">
              <a:extLst>
                <a:ext uri="{FF2B5EF4-FFF2-40B4-BE49-F238E27FC236}">
                  <a16:creationId xmlns:a16="http://schemas.microsoft.com/office/drawing/2014/main" id="{FC4D3615-4E54-45AC-AC4E-0262C01150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3097" y="2048694"/>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99FE404-093F-406B-9E53-6DAE0D4FE6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2013" y="2549221"/>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2998670-5325-4FFF-9A78-666B6B4F65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5766" y="1484806"/>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903302DE-FC4B-4979-B57A-7D3BF76EF036}"/>
                </a:ext>
              </a:extLst>
            </p:cNvPr>
            <p:cNvSpPr/>
            <p:nvPr/>
          </p:nvSpPr>
          <p:spPr>
            <a:xfrm>
              <a:off x="5243140" y="1087169"/>
              <a:ext cx="1071127"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Miguel</a:t>
              </a:r>
            </a:p>
          </p:txBody>
        </p:sp>
        <p:sp>
          <p:nvSpPr>
            <p:cNvPr id="41" name="Rectangle 40">
              <a:extLst>
                <a:ext uri="{FF2B5EF4-FFF2-40B4-BE49-F238E27FC236}">
                  <a16:creationId xmlns:a16="http://schemas.microsoft.com/office/drawing/2014/main" id="{F12C8148-949A-407A-9986-5120DC202460}"/>
                </a:ext>
              </a:extLst>
            </p:cNvPr>
            <p:cNvSpPr/>
            <p:nvPr/>
          </p:nvSpPr>
          <p:spPr>
            <a:xfrm>
              <a:off x="7683942" y="1661483"/>
              <a:ext cx="445956"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Ai</a:t>
              </a:r>
            </a:p>
          </p:txBody>
        </p:sp>
        <p:sp>
          <p:nvSpPr>
            <p:cNvPr id="42" name="Rectangle 41">
              <a:extLst>
                <a:ext uri="{FF2B5EF4-FFF2-40B4-BE49-F238E27FC236}">
                  <a16:creationId xmlns:a16="http://schemas.microsoft.com/office/drawing/2014/main" id="{261BD969-FC00-4003-9F1C-D1D0C5032DF8}"/>
                </a:ext>
              </a:extLst>
            </p:cNvPr>
            <p:cNvSpPr/>
            <p:nvPr/>
          </p:nvSpPr>
          <p:spPr>
            <a:xfrm>
              <a:off x="6148749" y="3739708"/>
              <a:ext cx="1324402"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Mauricio</a:t>
              </a:r>
            </a:p>
          </p:txBody>
        </p:sp>
      </p:grpSp>
      <p:grpSp>
        <p:nvGrpSpPr>
          <p:cNvPr id="17" name="Group 16">
            <a:extLst>
              <a:ext uri="{FF2B5EF4-FFF2-40B4-BE49-F238E27FC236}">
                <a16:creationId xmlns:a16="http://schemas.microsoft.com/office/drawing/2014/main" id="{3D91FA80-42FB-4CD1-B943-C33C12FAC844}"/>
              </a:ext>
            </a:extLst>
          </p:cNvPr>
          <p:cNvGrpSpPr/>
          <p:nvPr/>
        </p:nvGrpSpPr>
        <p:grpSpPr>
          <a:xfrm>
            <a:off x="315924" y="1055418"/>
            <a:ext cx="2509137" cy="3291089"/>
            <a:chOff x="805755" y="1056500"/>
            <a:chExt cx="2509137" cy="3291089"/>
          </a:xfrm>
        </p:grpSpPr>
        <p:pic>
          <p:nvPicPr>
            <p:cNvPr id="12" name="Picture 11">
              <a:extLst>
                <a:ext uri="{FF2B5EF4-FFF2-40B4-BE49-F238E27FC236}">
                  <a16:creationId xmlns:a16="http://schemas.microsoft.com/office/drawing/2014/main" id="{8B3F1C4E-B474-4E1D-A65C-43DC7CA62B8B}"/>
                </a:ext>
              </a:extLst>
            </p:cNvPr>
            <p:cNvPicPr>
              <a:picLocks noChangeAspect="1"/>
            </p:cNvPicPr>
            <p:nvPr/>
          </p:nvPicPr>
          <p:blipFill>
            <a:blip r:embed="rId10"/>
            <a:stretch>
              <a:fillRect/>
            </a:stretch>
          </p:blipFill>
          <p:spPr>
            <a:xfrm>
              <a:off x="805755" y="1758515"/>
              <a:ext cx="1285875" cy="1267505"/>
            </a:xfrm>
            <a:prstGeom prst="rect">
              <a:avLst/>
            </a:prstGeom>
          </p:spPr>
        </p:pic>
        <p:pic>
          <p:nvPicPr>
            <p:cNvPr id="1038" name="Picture 14">
              <a:extLst>
                <a:ext uri="{FF2B5EF4-FFF2-40B4-BE49-F238E27FC236}">
                  <a16:creationId xmlns:a16="http://schemas.microsoft.com/office/drawing/2014/main" id="{857FF1C6-B6ED-4135-8ADC-C33C7B3EE8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9016" y="1503003"/>
              <a:ext cx="1285876"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de Haritz arrizabalaga azti">
              <a:extLst>
                <a:ext uri="{FF2B5EF4-FFF2-40B4-BE49-F238E27FC236}">
                  <a16:creationId xmlns:a16="http://schemas.microsoft.com/office/drawing/2014/main" id="{28DB3B15-FFA4-4106-B3D2-D11AC5FFF4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3405" y="2683436"/>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B5580372-AF30-4624-9C3A-54C0E700FAED}"/>
                </a:ext>
              </a:extLst>
            </p:cNvPr>
            <p:cNvSpPr/>
            <p:nvPr/>
          </p:nvSpPr>
          <p:spPr>
            <a:xfrm>
              <a:off x="2373682" y="1056500"/>
              <a:ext cx="688009"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Ana</a:t>
              </a:r>
            </a:p>
          </p:txBody>
        </p:sp>
        <p:sp>
          <p:nvSpPr>
            <p:cNvPr id="24" name="Rectangle 23">
              <a:extLst>
                <a:ext uri="{FF2B5EF4-FFF2-40B4-BE49-F238E27FC236}">
                  <a16:creationId xmlns:a16="http://schemas.microsoft.com/office/drawing/2014/main" id="{3961885F-E424-4EA2-8099-4B76E0E13279}"/>
                </a:ext>
              </a:extLst>
            </p:cNvPr>
            <p:cNvSpPr/>
            <p:nvPr/>
          </p:nvSpPr>
          <p:spPr>
            <a:xfrm>
              <a:off x="2012746" y="3885924"/>
              <a:ext cx="94449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err="1">
                  <a:ln/>
                  <a:solidFill>
                    <a:srgbClr val="FFC000"/>
                  </a:solidFill>
                  <a:effectLst>
                    <a:outerShdw blurRad="38100" dist="38100" dir="2700000" algn="tl">
                      <a:srgbClr val="000000">
                        <a:alpha val="43137"/>
                      </a:srgbClr>
                    </a:outerShdw>
                  </a:effectLst>
                </a:rPr>
                <a:t>Haritz</a:t>
              </a:r>
              <a:endParaRPr lang="en-US" sz="2400" b="1" cap="none" spc="0" dirty="0">
                <a:ln/>
                <a:solidFill>
                  <a:srgbClr val="FFC000"/>
                </a:solidFill>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9AC6E71D-89B1-4336-819D-22867AA55B75}"/>
                </a:ext>
              </a:extLst>
            </p:cNvPr>
            <p:cNvSpPr/>
            <p:nvPr/>
          </p:nvSpPr>
          <p:spPr>
            <a:xfrm>
              <a:off x="1086335" y="1353550"/>
              <a:ext cx="788742"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Gary</a:t>
              </a:r>
            </a:p>
          </p:txBody>
        </p:sp>
      </p:grpSp>
      <p:sp>
        <p:nvSpPr>
          <p:cNvPr id="45" name="Rectangle 44">
            <a:extLst>
              <a:ext uri="{FF2B5EF4-FFF2-40B4-BE49-F238E27FC236}">
                <a16:creationId xmlns:a16="http://schemas.microsoft.com/office/drawing/2014/main" id="{F08ABA13-179C-433E-85D9-4EC8021A8BB2}"/>
              </a:ext>
            </a:extLst>
          </p:cNvPr>
          <p:cNvSpPr/>
          <p:nvPr/>
        </p:nvSpPr>
        <p:spPr>
          <a:xfrm>
            <a:off x="6078436" y="1017745"/>
            <a:ext cx="308847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C00000"/>
                </a:solidFill>
                <a:effectLst>
                  <a:outerShdw blurRad="38100" dist="38100" dir="2700000" algn="tl">
                    <a:srgbClr val="000000">
                      <a:alpha val="43137"/>
                    </a:srgbClr>
                  </a:outerShdw>
                </a:effectLst>
              </a:rPr>
              <a:t>ICCAT Secretariat</a:t>
            </a:r>
          </a:p>
        </p:txBody>
      </p:sp>
      <p:sp>
        <p:nvSpPr>
          <p:cNvPr id="52" name="Rectangle 51">
            <a:extLst>
              <a:ext uri="{FF2B5EF4-FFF2-40B4-BE49-F238E27FC236}">
                <a16:creationId xmlns:a16="http://schemas.microsoft.com/office/drawing/2014/main" id="{C7AD7BAA-7351-48DD-82C4-8924FA17421A}"/>
              </a:ext>
            </a:extLst>
          </p:cNvPr>
          <p:cNvSpPr/>
          <p:nvPr/>
        </p:nvSpPr>
        <p:spPr>
          <a:xfrm>
            <a:off x="2527647" y="5831415"/>
            <a:ext cx="4383957"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C00000"/>
                </a:solidFill>
                <a:effectLst>
                  <a:outerShdw blurRad="38100" dist="38100" dir="2700000" algn="tl">
                    <a:srgbClr val="000000">
                      <a:alpha val="43137"/>
                    </a:srgbClr>
                  </a:outerShdw>
                </a:effectLst>
              </a:rPr>
              <a:t>GBYP Coordination team</a:t>
            </a:r>
          </a:p>
        </p:txBody>
      </p:sp>
      <p:pic>
        <p:nvPicPr>
          <p:cNvPr id="5" name="Picture 2" descr="https://www.iccat.int/img/staff/nathan-taylor.jpg"/>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688958" y="2971267"/>
            <a:ext cx="1197279" cy="119727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261BD969-FC00-4003-9F1C-D1D0C5032DF8}"/>
              </a:ext>
            </a:extLst>
          </p:cNvPr>
          <p:cNvSpPr/>
          <p:nvPr/>
        </p:nvSpPr>
        <p:spPr>
          <a:xfrm>
            <a:off x="7747043" y="4061506"/>
            <a:ext cx="112595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FFC000"/>
                </a:solidFill>
                <a:effectLst>
                  <a:outerShdw blurRad="38100" dist="38100" dir="2700000" algn="tl">
                    <a:srgbClr val="000000">
                      <a:alpha val="43137"/>
                    </a:srgbClr>
                  </a:outerShdw>
                </a:effectLst>
              </a:rPr>
              <a:t>Nathan</a:t>
            </a:r>
          </a:p>
        </p:txBody>
      </p:sp>
    </p:spTree>
    <p:extLst>
      <p:ext uri="{BB962C8B-B14F-4D97-AF65-F5344CB8AC3E}">
        <p14:creationId xmlns:p14="http://schemas.microsoft.com/office/powerpoint/2010/main" val="320357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879564"/>
            <a:ext cx="9144000" cy="5585782"/>
          </a:xfrm>
          <a:prstGeom prst="rect">
            <a:avLst/>
          </a:prstGeom>
        </p:spPr>
      </p:pic>
      <p:pic>
        <p:nvPicPr>
          <p:cNvPr id="4" name="Content Placeholder 3" descr="banner.jpg"/>
          <p:cNvPicPr>
            <a:picLocks noGrp="1" noChangeAspect="1"/>
          </p:cNvPicPr>
          <p:nvPr>
            <p:ph idx="1"/>
          </p:nvPr>
        </p:nvPicPr>
        <p:blipFill>
          <a:blip r:embed="rId4" cstate="print"/>
          <a:srcRect b="24000"/>
          <a:stretch>
            <a:fillRect/>
          </a:stretch>
        </p:blipFill>
        <p:spPr>
          <a:xfrm>
            <a:off x="0" y="0"/>
            <a:ext cx="9144000" cy="868680"/>
          </a:xfrm>
        </p:spPr>
      </p:pic>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12</a:t>
            </a:fld>
            <a:endParaRPr lang="en-US" sz="1400" dirty="0">
              <a:solidFill>
                <a:srgbClr val="002060"/>
              </a:solidFill>
            </a:endParaRPr>
          </a:p>
        </p:txBody>
      </p:sp>
      <p:sp>
        <p:nvSpPr>
          <p:cNvPr id="8" name="Rectangle 7"/>
          <p:cNvSpPr/>
          <p:nvPr/>
        </p:nvSpPr>
        <p:spPr>
          <a:xfrm>
            <a:off x="-3739" y="6492873"/>
            <a:ext cx="9162000" cy="36688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sp>
        <p:nvSpPr>
          <p:cNvPr id="5" name="Speech Bubble: Oval 4">
            <a:extLst>
              <a:ext uri="{FF2B5EF4-FFF2-40B4-BE49-F238E27FC236}">
                <a16:creationId xmlns:a16="http://schemas.microsoft.com/office/drawing/2014/main" id="{17D81CCC-C073-4ADB-AADF-C75AA45F7676}"/>
              </a:ext>
            </a:extLst>
          </p:cNvPr>
          <p:cNvSpPr/>
          <p:nvPr/>
        </p:nvSpPr>
        <p:spPr>
          <a:xfrm>
            <a:off x="5763070" y="1722560"/>
            <a:ext cx="3240360" cy="26642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Thanks for your attention and enjoy the appetizer!</a:t>
            </a:r>
          </a:p>
        </p:txBody>
      </p:sp>
    </p:spTree>
    <p:extLst>
      <p:ext uri="{BB962C8B-B14F-4D97-AF65-F5344CB8AC3E}">
        <p14:creationId xmlns:p14="http://schemas.microsoft.com/office/powerpoint/2010/main" val="427848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 y="854840"/>
            <a:ext cx="9162000" cy="5659495"/>
          </a:xfrm>
          <a:prstGeom prst="rect">
            <a:avLst/>
          </a:prstGeom>
        </p:spPr>
      </p:pic>
      <p:sp>
        <p:nvSpPr>
          <p:cNvPr id="5" name="Title 4"/>
          <p:cNvSpPr>
            <a:spLocks noGrp="1"/>
          </p:cNvSpPr>
          <p:nvPr>
            <p:ph type="title"/>
          </p:nvPr>
        </p:nvSpPr>
        <p:spPr>
          <a:xfrm>
            <a:off x="718041" y="808973"/>
            <a:ext cx="7396230" cy="1415648"/>
          </a:xfrm>
        </p:spPr>
        <p:txBody>
          <a:bodyPr anchor="t">
            <a:noAutofit/>
          </a:bodyPr>
          <a:lstStyle/>
          <a:p>
            <a:pPr marL="342900" indent="-342900">
              <a:buFont typeface="Wingdings" panose="05000000000000000000" pitchFamily="2" charset="2"/>
              <a:buChar char="q"/>
            </a:pPr>
            <a:r>
              <a:rPr lang="en-US" sz="2400" b="1" dirty="0">
                <a:latin typeface="Cambria" panose="02040503050406030204" pitchFamily="18" charset="0"/>
              </a:rPr>
              <a:t>GBYP is the broadest among the Special Research Programs used by ICCAT to help focus, coordinate and complement national research activities</a:t>
            </a:r>
          </a:p>
        </p:txBody>
      </p:sp>
      <p:pic>
        <p:nvPicPr>
          <p:cNvPr id="4" name="Content Placeholder 3" descr="banner.jpg"/>
          <p:cNvPicPr>
            <a:picLocks noGrp="1" noChangeAspect="1"/>
          </p:cNvPicPr>
          <p:nvPr>
            <p:ph idx="1"/>
          </p:nvPr>
        </p:nvPicPr>
        <p:blipFill>
          <a:blip r:embed="rId4" cstate="print"/>
          <a:srcRect b="24000"/>
          <a:stretch>
            <a:fillRect/>
          </a:stretch>
        </p:blipFill>
        <p:spPr>
          <a:xfrm>
            <a:off x="0" y="0"/>
            <a:ext cx="9144000" cy="868680"/>
          </a:xfrm>
        </p:spPr>
      </p:pic>
      <p:sp>
        <p:nvSpPr>
          <p:cNvPr id="6" name="Content Placeholder 2"/>
          <p:cNvSpPr txBox="1">
            <a:spLocks/>
          </p:cNvSpPr>
          <p:nvPr/>
        </p:nvSpPr>
        <p:spPr>
          <a:xfrm>
            <a:off x="438665" y="4894225"/>
            <a:ext cx="8266670" cy="141595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q"/>
            </a:pPr>
            <a:r>
              <a:rPr lang="en-GB" sz="2400" b="1" dirty="0">
                <a:solidFill>
                  <a:schemeClr val="bg1"/>
                </a:solidFill>
                <a:effectLst>
                  <a:outerShdw blurRad="38100" dist="38100" dir="2700000" algn="tl">
                    <a:srgbClr val="000000">
                      <a:alpha val="43137"/>
                    </a:srgbClr>
                  </a:outerShdw>
                </a:effectLst>
                <a:latin typeface="Cambria" panose="02040503050406030204" pitchFamily="18" charset="0"/>
              </a:rPr>
              <a:t>It started officially at the end of 2009, with the aim of </a:t>
            </a:r>
            <a:r>
              <a:rPr lang="en-GB" sz="2800" b="1" dirty="0">
                <a:solidFill>
                  <a:schemeClr val="bg1"/>
                </a:solidFill>
                <a:effectLst>
                  <a:outerShdw blurRad="38100" dist="38100" dir="2700000" algn="tl">
                    <a:srgbClr val="000000">
                      <a:alpha val="43137"/>
                    </a:srgbClr>
                  </a:outerShdw>
                </a:effectLst>
                <a:latin typeface="Cambria" panose="02040503050406030204" pitchFamily="18" charset="0"/>
              </a:rPr>
              <a:t>improving the scientific basis to inform management decisions for </a:t>
            </a:r>
            <a:r>
              <a:rPr lang="en-GB" sz="2800" b="1" dirty="0">
                <a:solidFill>
                  <a:srgbClr val="FF0000"/>
                </a:solidFill>
                <a:effectLst>
                  <a:outerShdw blurRad="38100" dist="38100" dir="2700000" algn="tl">
                    <a:srgbClr val="000000">
                      <a:alpha val="43137"/>
                    </a:srgbClr>
                  </a:outerShdw>
                </a:effectLst>
                <a:latin typeface="Cambria" panose="02040503050406030204" pitchFamily="18" charset="0"/>
              </a:rPr>
              <a:t>Atlantic</a:t>
            </a:r>
            <a:r>
              <a:rPr lang="en-GB" sz="28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GB" sz="2800" b="1" dirty="0">
                <a:solidFill>
                  <a:srgbClr val="FF0000"/>
                </a:solidFill>
                <a:effectLst>
                  <a:outerShdw blurRad="38100" dist="38100" dir="2700000" algn="tl">
                    <a:srgbClr val="000000">
                      <a:alpha val="43137"/>
                    </a:srgbClr>
                  </a:outerShdw>
                </a:effectLst>
                <a:latin typeface="Cambria" panose="02040503050406030204" pitchFamily="18" charset="0"/>
              </a:rPr>
              <a:t>Bluefin tuna</a:t>
            </a: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2</a:t>
            </a:fld>
            <a:endParaRPr lang="en-US" sz="1400" dirty="0">
              <a:solidFill>
                <a:srgbClr val="002060"/>
              </a:solidFill>
            </a:endParaRPr>
          </a:p>
        </p:txBody>
      </p:sp>
      <p:sp>
        <p:nvSpPr>
          <p:cNvPr id="8" name="Rectangle 7"/>
          <p:cNvSpPr/>
          <p:nvPr/>
        </p:nvSpPr>
        <p:spPr>
          <a:xfrm>
            <a:off x="-3739" y="6522720"/>
            <a:ext cx="9162000" cy="3370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spTree>
    <p:extLst>
      <p:ext uri="{BB962C8B-B14F-4D97-AF65-F5344CB8AC3E}">
        <p14:creationId xmlns:p14="http://schemas.microsoft.com/office/powerpoint/2010/main" val="218698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3</a:t>
            </a:fld>
            <a:endParaRPr lang="en-US" sz="1400" dirty="0">
              <a:solidFill>
                <a:srgbClr val="002060"/>
              </a:solidFill>
            </a:endParaRPr>
          </a:p>
        </p:txBody>
      </p:sp>
      <p:sp>
        <p:nvSpPr>
          <p:cNvPr id="8" name="Rectangle 7"/>
          <p:cNvSpPr/>
          <p:nvPr/>
        </p:nvSpPr>
        <p:spPr>
          <a:xfrm>
            <a:off x="-3739" y="6491117"/>
            <a:ext cx="9162000" cy="36863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graphicFrame>
        <p:nvGraphicFramePr>
          <p:cNvPr id="9" name="Diagram 8">
            <a:extLst>
              <a:ext uri="{FF2B5EF4-FFF2-40B4-BE49-F238E27FC236}">
                <a16:creationId xmlns:a16="http://schemas.microsoft.com/office/drawing/2014/main" id="{FA78E5BD-7ADA-4B19-A98A-686731BD0B80}"/>
              </a:ext>
            </a:extLst>
          </p:cNvPr>
          <p:cNvGraphicFramePr/>
          <p:nvPr>
            <p:extLst>
              <p:ext uri="{D42A27DB-BD31-4B8C-83A1-F6EECF244321}">
                <p14:modId xmlns:p14="http://schemas.microsoft.com/office/powerpoint/2010/main" val="96265097"/>
              </p:ext>
            </p:extLst>
          </p:nvPr>
        </p:nvGraphicFramePr>
        <p:xfrm>
          <a:off x="727818" y="1122989"/>
          <a:ext cx="7688363" cy="5131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109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457200" y="1453945"/>
            <a:ext cx="8147248" cy="50371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4</a:t>
            </a:fld>
            <a:endParaRPr lang="en-US" sz="1400" dirty="0">
              <a:solidFill>
                <a:srgbClr val="002060"/>
              </a:solidFill>
            </a:endParaRPr>
          </a:p>
        </p:txBody>
      </p:sp>
      <p:sp>
        <p:nvSpPr>
          <p:cNvPr id="8" name="Rectangle 7"/>
          <p:cNvSpPr/>
          <p:nvPr/>
        </p:nvSpPr>
        <p:spPr>
          <a:xfrm>
            <a:off x="-3739" y="6534912"/>
            <a:ext cx="9162000" cy="3248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sp>
        <p:nvSpPr>
          <p:cNvPr id="9" name="Content Placeholder 2">
            <a:extLst>
              <a:ext uri="{FF2B5EF4-FFF2-40B4-BE49-F238E27FC236}">
                <a16:creationId xmlns:a16="http://schemas.microsoft.com/office/drawing/2014/main" id="{506746C8-BE32-451D-BEBE-54611425B9E6}"/>
              </a:ext>
            </a:extLst>
          </p:cNvPr>
          <p:cNvSpPr txBox="1">
            <a:spLocks/>
          </p:cNvSpPr>
          <p:nvPr/>
        </p:nvSpPr>
        <p:spPr>
          <a:xfrm>
            <a:off x="349188" y="1073532"/>
            <a:ext cx="8445624" cy="50371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v"/>
            </a:pPr>
            <a:r>
              <a:rPr lang="en-GB" sz="1800" b="1" dirty="0">
                <a:solidFill>
                  <a:schemeClr val="accent1"/>
                </a:solidFill>
                <a:latin typeface="Cambria" panose="02040503050406030204" pitchFamily="18" charset="0"/>
              </a:rPr>
              <a:t>It is funded by EU (80%) and by other contracting and cooperating parties (20%), as </a:t>
            </a:r>
            <a:r>
              <a:rPr lang="es-ES" sz="1800" b="1" dirty="0">
                <a:solidFill>
                  <a:schemeClr val="accent1"/>
                </a:solidFill>
                <a:latin typeface="Cambria" panose="02040503050406030204" pitchFamily="18" charset="0"/>
              </a:rPr>
              <a:t>Albania, </a:t>
            </a:r>
            <a:r>
              <a:rPr lang="es-ES" sz="1800" b="1" dirty="0" err="1">
                <a:solidFill>
                  <a:schemeClr val="accent1"/>
                </a:solidFill>
                <a:latin typeface="Cambria" panose="02040503050406030204" pitchFamily="18" charset="0"/>
              </a:rPr>
              <a:t>Algeria</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Canada</a:t>
            </a:r>
            <a:r>
              <a:rPr lang="es-ES" sz="1800" b="1" dirty="0">
                <a:solidFill>
                  <a:schemeClr val="accent1"/>
                </a:solidFill>
                <a:latin typeface="Cambria" panose="02040503050406030204" pitchFamily="18" charset="0"/>
              </a:rPr>
              <a:t>, China, </a:t>
            </a:r>
            <a:r>
              <a:rPr lang="es-ES" sz="1800" b="1" dirty="0" err="1">
                <a:solidFill>
                  <a:schemeClr val="accent1"/>
                </a:solidFill>
                <a:latin typeface="Cambria" panose="02040503050406030204" pitchFamily="18" charset="0"/>
              </a:rPr>
              <a:t>Croatia</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Egypt</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Iceland</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Japan</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Korea</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Libya</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Morocco</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Norway</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Syria</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Tunisia</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Turkey</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United</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States</a:t>
            </a:r>
            <a:r>
              <a:rPr lang="es-ES" sz="1800" b="1" dirty="0">
                <a:solidFill>
                  <a:schemeClr val="accent1"/>
                </a:solidFill>
                <a:latin typeface="Cambria" panose="02040503050406030204" pitchFamily="18" charset="0"/>
              </a:rPr>
              <a:t> of </a:t>
            </a:r>
            <a:r>
              <a:rPr lang="es-ES" sz="1800" b="1" dirty="0" err="1">
                <a:solidFill>
                  <a:schemeClr val="accent1"/>
                </a:solidFill>
                <a:latin typeface="Cambria" panose="02040503050406030204" pitchFamily="18" charset="0"/>
              </a:rPr>
              <a:t>America</a:t>
            </a:r>
            <a:r>
              <a:rPr lang="es-ES" sz="1800" b="1" dirty="0">
                <a:solidFill>
                  <a:schemeClr val="accent1"/>
                </a:solidFill>
                <a:latin typeface="Cambria" panose="02040503050406030204" pitchFamily="18" charset="0"/>
              </a:rPr>
              <a:t> and </a:t>
            </a:r>
            <a:r>
              <a:rPr lang="es-ES" sz="1800" b="1" dirty="0" err="1">
                <a:solidFill>
                  <a:schemeClr val="accent1"/>
                </a:solidFill>
                <a:latin typeface="Cambria" panose="02040503050406030204" pitchFamily="18" charset="0"/>
              </a:rPr>
              <a:t>Chinese</a:t>
            </a:r>
            <a:r>
              <a:rPr lang="es-ES" sz="1800" b="1" dirty="0">
                <a:solidFill>
                  <a:schemeClr val="accent1"/>
                </a:solidFill>
                <a:latin typeface="Cambria" panose="02040503050406030204" pitchFamily="18" charset="0"/>
              </a:rPr>
              <a:t> </a:t>
            </a:r>
            <a:r>
              <a:rPr lang="es-ES" sz="1800" b="1" dirty="0" err="1">
                <a:solidFill>
                  <a:schemeClr val="accent1"/>
                </a:solidFill>
                <a:latin typeface="Cambria" panose="02040503050406030204" pitchFamily="18" charset="0"/>
              </a:rPr>
              <a:t>Taipei</a:t>
            </a:r>
            <a:r>
              <a:rPr lang="en-US" sz="1800" b="1" dirty="0">
                <a:solidFill>
                  <a:schemeClr val="accent1"/>
                </a:solidFill>
                <a:latin typeface="Cambria" panose="02040503050406030204" pitchFamily="18" charset="0"/>
              </a:rPr>
              <a:t>, </a:t>
            </a:r>
            <a:r>
              <a:rPr lang="en-GB" sz="1800" b="1" dirty="0">
                <a:solidFill>
                  <a:schemeClr val="accent1"/>
                </a:solidFill>
                <a:latin typeface="Cambria" panose="02040503050406030204" pitchFamily="18" charset="0"/>
              </a:rPr>
              <a:t>which provide donations according to national quotas or voluntary contributions</a:t>
            </a:r>
            <a:r>
              <a:rPr lang="es-ES" sz="1800" b="1" dirty="0">
                <a:solidFill>
                  <a:schemeClr val="accent1"/>
                </a:solidFill>
                <a:latin typeface="Cambria" panose="02040503050406030204" pitchFamily="18" charset="0"/>
              </a:rPr>
              <a:t> </a:t>
            </a:r>
            <a:endParaRPr lang="en-GB" sz="1800" b="1" dirty="0">
              <a:solidFill>
                <a:schemeClr val="accent1"/>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65405134"/>
              </p:ext>
            </p:extLst>
          </p:nvPr>
        </p:nvGraphicFramePr>
        <p:xfrm>
          <a:off x="1065289" y="5727687"/>
          <a:ext cx="6939667" cy="741680"/>
        </p:xfrm>
        <a:graphic>
          <a:graphicData uri="http://schemas.openxmlformats.org/drawingml/2006/table">
            <a:tbl>
              <a:tblPr firstRow="1" bandRow="1">
                <a:tableStyleId>{5C22544A-7EE6-4342-B048-85BDC9FD1C3A}</a:tableStyleId>
              </a:tblPr>
              <a:tblGrid>
                <a:gridCol w="771074">
                  <a:extLst>
                    <a:ext uri="{9D8B030D-6E8A-4147-A177-3AD203B41FA5}">
                      <a16:colId xmlns:a16="http://schemas.microsoft.com/office/drawing/2014/main" val="2427897069"/>
                    </a:ext>
                  </a:extLst>
                </a:gridCol>
                <a:gridCol w="771074">
                  <a:extLst>
                    <a:ext uri="{9D8B030D-6E8A-4147-A177-3AD203B41FA5}">
                      <a16:colId xmlns:a16="http://schemas.microsoft.com/office/drawing/2014/main" val="850563453"/>
                    </a:ext>
                  </a:extLst>
                </a:gridCol>
                <a:gridCol w="771074">
                  <a:extLst>
                    <a:ext uri="{9D8B030D-6E8A-4147-A177-3AD203B41FA5}">
                      <a16:colId xmlns:a16="http://schemas.microsoft.com/office/drawing/2014/main" val="4261628262"/>
                    </a:ext>
                  </a:extLst>
                </a:gridCol>
                <a:gridCol w="771074">
                  <a:extLst>
                    <a:ext uri="{9D8B030D-6E8A-4147-A177-3AD203B41FA5}">
                      <a16:colId xmlns:a16="http://schemas.microsoft.com/office/drawing/2014/main" val="3591317121"/>
                    </a:ext>
                  </a:extLst>
                </a:gridCol>
                <a:gridCol w="771074">
                  <a:extLst>
                    <a:ext uri="{9D8B030D-6E8A-4147-A177-3AD203B41FA5}">
                      <a16:colId xmlns:a16="http://schemas.microsoft.com/office/drawing/2014/main" val="267296910"/>
                    </a:ext>
                  </a:extLst>
                </a:gridCol>
                <a:gridCol w="771074">
                  <a:extLst>
                    <a:ext uri="{9D8B030D-6E8A-4147-A177-3AD203B41FA5}">
                      <a16:colId xmlns:a16="http://schemas.microsoft.com/office/drawing/2014/main" val="4224065023"/>
                    </a:ext>
                  </a:extLst>
                </a:gridCol>
                <a:gridCol w="771074">
                  <a:extLst>
                    <a:ext uri="{9D8B030D-6E8A-4147-A177-3AD203B41FA5}">
                      <a16:colId xmlns:a16="http://schemas.microsoft.com/office/drawing/2014/main" val="4216791352"/>
                    </a:ext>
                  </a:extLst>
                </a:gridCol>
                <a:gridCol w="701484">
                  <a:extLst>
                    <a:ext uri="{9D8B030D-6E8A-4147-A177-3AD203B41FA5}">
                      <a16:colId xmlns:a16="http://schemas.microsoft.com/office/drawing/2014/main" val="650711152"/>
                    </a:ext>
                  </a:extLst>
                </a:gridCol>
                <a:gridCol w="840665">
                  <a:extLst>
                    <a:ext uri="{9D8B030D-6E8A-4147-A177-3AD203B41FA5}">
                      <a16:colId xmlns:a16="http://schemas.microsoft.com/office/drawing/2014/main" val="2839718926"/>
                    </a:ext>
                  </a:extLst>
                </a:gridCol>
              </a:tblGrid>
              <a:tr h="370840">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1</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2</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3</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4</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5</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6</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7</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pPr algn="ctr">
                        <a:lnSpc>
                          <a:spcPts val="1350"/>
                        </a:lnSpc>
                        <a:spcAft>
                          <a:spcPts val="1650"/>
                        </a:spcAft>
                      </a:pPr>
                      <a:r>
                        <a:rPr lang="es-ES" sz="1000" b="1" dirty="0" err="1">
                          <a:solidFill>
                            <a:srgbClr val="FFFFFF"/>
                          </a:solidFill>
                          <a:effectLst/>
                          <a:latin typeface="+mn-lt"/>
                          <a:ea typeface="Times New Roman" panose="02020603050405020304" pitchFamily="18" charset="0"/>
                          <a:cs typeface="Times New Roman" panose="02020603050405020304" pitchFamily="18" charset="0"/>
                        </a:rPr>
                        <a:t>Phase</a:t>
                      </a:r>
                      <a:r>
                        <a:rPr lang="es-ES" sz="1000" b="1" dirty="0">
                          <a:solidFill>
                            <a:srgbClr val="FFFFFF"/>
                          </a:solidFill>
                          <a:effectLst/>
                          <a:latin typeface="+mn-lt"/>
                          <a:ea typeface="Times New Roman" panose="02020603050405020304" pitchFamily="18" charset="0"/>
                          <a:cs typeface="Times New Roman" panose="02020603050405020304" pitchFamily="18" charset="0"/>
                        </a:rPr>
                        <a:t> 8</a:t>
                      </a:r>
                      <a:endParaRPr lang="es-ES" sz="1000" dirty="0">
                        <a:effectLst/>
                        <a:latin typeface="+mn-lt"/>
                        <a:ea typeface="Calibri" panose="020F0502020204030204" pitchFamily="34" charset="0"/>
                        <a:cs typeface="Times New Roman" panose="02020603050405020304" pitchFamily="18" charset="0"/>
                      </a:endParaRPr>
                    </a:p>
                  </a:txBody>
                  <a:tcPr marL="47625" marR="47625" marT="38100" marB="38100" anchor="ctr"/>
                </a:tc>
                <a:tc>
                  <a:txBody>
                    <a:bodyPr/>
                    <a:lstStyle/>
                    <a:p>
                      <a:r>
                        <a:rPr lang="es-ES" sz="1000" dirty="0" err="1">
                          <a:latin typeface="+mn-lt"/>
                        </a:rPr>
                        <a:t>Phase</a:t>
                      </a:r>
                      <a:r>
                        <a:rPr lang="es-ES" sz="1000" baseline="0" dirty="0">
                          <a:latin typeface="+mn-lt"/>
                        </a:rPr>
                        <a:t> 9</a:t>
                      </a:r>
                      <a:endParaRPr lang="es-ES" sz="1000" dirty="0">
                        <a:latin typeface="+mn-lt"/>
                      </a:endParaRPr>
                    </a:p>
                  </a:txBody>
                  <a:tcPr anchor="ctr"/>
                </a:tc>
                <a:extLst>
                  <a:ext uri="{0D108BD9-81ED-4DB2-BD59-A6C34878D82A}">
                    <a16:rowId xmlns:a16="http://schemas.microsoft.com/office/drawing/2014/main" val="2014628763"/>
                  </a:ext>
                </a:extLst>
              </a:tr>
              <a:tr h="370840">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€ 750,000</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€ 2,502,000</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€ 1,925,000</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€ 2,875,000</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€ 2,125,000</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€ 2,125,000</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€ 1,808,985</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algn="ctr">
                        <a:lnSpc>
                          <a:spcPts val="1350"/>
                        </a:lnSpc>
                        <a:spcAft>
                          <a:spcPts val="1650"/>
                        </a:spcAft>
                      </a:pPr>
                      <a:r>
                        <a:rPr lang="es-ES" sz="900" dirty="0">
                          <a:effectLst/>
                          <a:latin typeface="+mn-lt"/>
                          <a:ea typeface="Times New Roman" panose="02020603050405020304" pitchFamily="18" charset="0"/>
                          <a:cs typeface="Times New Roman" panose="02020603050405020304" pitchFamily="18" charset="0"/>
                        </a:rPr>
                        <a:t>€ 1,750,000</a:t>
                      </a:r>
                      <a:endParaRPr lang="es-ES" sz="900" dirty="0">
                        <a:effectLst/>
                        <a:latin typeface="+mn-lt"/>
                        <a:ea typeface="Calibri" panose="020F0502020204030204" pitchFamily="34" charset="0"/>
                        <a:cs typeface="Times New Roman" panose="02020603050405020304" pitchFamily="18" charset="0"/>
                      </a:endParaRPr>
                    </a:p>
                  </a:txBody>
                  <a:tcPr marL="47625" marR="47625"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a:effectLst/>
                          <a:latin typeface="+mn-lt"/>
                          <a:ea typeface="Times New Roman" panose="02020603050405020304" pitchFamily="18" charset="0"/>
                          <a:cs typeface="Times New Roman" panose="02020603050405020304" pitchFamily="18" charset="0"/>
                        </a:rPr>
                        <a:t>€ 1,750,000</a:t>
                      </a:r>
                      <a:endParaRPr lang="es-ES" sz="900" dirty="0">
                        <a:effectLst/>
                        <a:latin typeface="+mn-lt"/>
                        <a:ea typeface="Calibri" panose="020F0502020204030204" pitchFamily="34" charset="0"/>
                        <a:cs typeface="Times New Roman" panose="02020603050405020304" pitchFamily="18" charset="0"/>
                      </a:endParaRPr>
                    </a:p>
                    <a:p>
                      <a:pPr algn="ctr"/>
                      <a:endParaRPr lang="es-ES" sz="900" dirty="0">
                        <a:latin typeface="+mn-lt"/>
                      </a:endParaRPr>
                    </a:p>
                  </a:txBody>
                  <a:tcPr/>
                </a:tc>
                <a:extLst>
                  <a:ext uri="{0D108BD9-81ED-4DB2-BD59-A6C34878D82A}">
                    <a16:rowId xmlns:a16="http://schemas.microsoft.com/office/drawing/2014/main" val="3787493540"/>
                  </a:ext>
                </a:extLst>
              </a:tr>
            </a:tbl>
          </a:graphicData>
        </a:graphic>
      </p:graphicFrame>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92" y="2522482"/>
            <a:ext cx="6948264" cy="3093821"/>
          </a:xfrm>
          <a:prstGeom prst="rect">
            <a:avLst/>
          </a:prstGeom>
        </p:spPr>
      </p:pic>
    </p:spTree>
    <p:extLst>
      <p:ext uri="{BB962C8B-B14F-4D97-AF65-F5344CB8AC3E}">
        <p14:creationId xmlns:p14="http://schemas.microsoft.com/office/powerpoint/2010/main" val="121657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457200" y="1453945"/>
            <a:ext cx="8147248" cy="50371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5</a:t>
            </a:fld>
            <a:endParaRPr lang="en-US" sz="1400" dirty="0">
              <a:solidFill>
                <a:srgbClr val="002060"/>
              </a:solidFill>
            </a:endParaRPr>
          </a:p>
        </p:txBody>
      </p:sp>
      <p:sp>
        <p:nvSpPr>
          <p:cNvPr id="8" name="Rectangle 7"/>
          <p:cNvSpPr/>
          <p:nvPr/>
        </p:nvSpPr>
        <p:spPr>
          <a:xfrm>
            <a:off x="-3739" y="6491117"/>
            <a:ext cx="9162000" cy="36863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sp>
        <p:nvSpPr>
          <p:cNvPr id="11" name="Title 4"/>
          <p:cNvSpPr txBox="1">
            <a:spLocks/>
          </p:cNvSpPr>
          <p:nvPr/>
        </p:nvSpPr>
        <p:spPr>
          <a:xfrm>
            <a:off x="2464302" y="868680"/>
            <a:ext cx="4104456" cy="57912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a:solidFill>
                  <a:srgbClr val="C00000"/>
                </a:solidFill>
                <a:latin typeface="Cambria" panose="02040503050406030204" pitchFamily="18" charset="0"/>
              </a:rPr>
              <a:t>GBYP IN NUMBERS…</a:t>
            </a:r>
          </a:p>
        </p:txBody>
      </p:sp>
      <p:graphicFrame>
        <p:nvGraphicFramePr>
          <p:cNvPr id="12" name="Diagram 11">
            <a:extLst>
              <a:ext uri="{FF2B5EF4-FFF2-40B4-BE49-F238E27FC236}">
                <a16:creationId xmlns:a16="http://schemas.microsoft.com/office/drawing/2014/main" id="{10DA3549-F7C6-4AFA-A90F-178AD8759CD8}"/>
              </a:ext>
            </a:extLst>
          </p:cNvPr>
          <p:cNvGraphicFramePr/>
          <p:nvPr/>
        </p:nvGraphicFramePr>
        <p:xfrm>
          <a:off x="786408" y="1452188"/>
          <a:ext cx="7602016" cy="4785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997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503040" y="1367261"/>
            <a:ext cx="8147248" cy="50371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6</a:t>
            </a:fld>
            <a:endParaRPr lang="en-US" sz="1400" dirty="0">
              <a:solidFill>
                <a:srgbClr val="002060"/>
              </a:solidFill>
            </a:endParaRPr>
          </a:p>
        </p:txBody>
      </p:sp>
      <p:sp>
        <p:nvSpPr>
          <p:cNvPr id="8" name="Rectangle 7"/>
          <p:cNvSpPr/>
          <p:nvPr/>
        </p:nvSpPr>
        <p:spPr>
          <a:xfrm>
            <a:off x="-3739" y="6492873"/>
            <a:ext cx="9162000" cy="36688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sp>
        <p:nvSpPr>
          <p:cNvPr id="9" name="Content Placeholder 2">
            <a:extLst>
              <a:ext uri="{FF2B5EF4-FFF2-40B4-BE49-F238E27FC236}">
                <a16:creationId xmlns:a16="http://schemas.microsoft.com/office/drawing/2014/main" id="{506746C8-BE32-451D-BEBE-54611425B9E6}"/>
              </a:ext>
            </a:extLst>
          </p:cNvPr>
          <p:cNvSpPr txBox="1">
            <a:spLocks/>
          </p:cNvSpPr>
          <p:nvPr/>
        </p:nvSpPr>
        <p:spPr>
          <a:xfrm>
            <a:off x="294176" y="1274842"/>
            <a:ext cx="2034135" cy="99136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v"/>
            </a:pPr>
            <a:r>
              <a:rPr lang="en-GB" sz="2800" b="1" dirty="0">
                <a:solidFill>
                  <a:schemeClr val="accent1"/>
                </a:solidFill>
                <a:effectLst>
                  <a:outerShdw blurRad="38100" dist="38100" dir="2700000" algn="tl">
                    <a:srgbClr val="000000">
                      <a:alpha val="43137"/>
                    </a:srgbClr>
                  </a:outerShdw>
                </a:effectLst>
                <a:latin typeface="Cambria" panose="02040503050406030204" pitchFamily="18" charset="0"/>
              </a:rPr>
              <a:t>Program</a:t>
            </a:r>
            <a:r>
              <a:rPr lang="en-GB" sz="2800" b="1" dirty="0">
                <a:solidFill>
                  <a:schemeClr val="accent1"/>
                </a:solidFill>
                <a:latin typeface="Cambria" panose="02040503050406030204" pitchFamily="18" charset="0"/>
              </a:rPr>
              <a:t> </a:t>
            </a:r>
            <a:r>
              <a:rPr lang="en-GB" sz="2800" b="1" dirty="0">
                <a:solidFill>
                  <a:schemeClr val="accent1"/>
                </a:solidFill>
                <a:effectLst>
                  <a:outerShdw blurRad="38100" dist="38100" dir="2700000" algn="tl">
                    <a:srgbClr val="000000">
                      <a:alpha val="43137"/>
                    </a:srgbClr>
                  </a:outerShdw>
                </a:effectLst>
                <a:latin typeface="Cambria" panose="02040503050406030204" pitchFamily="18" charset="0"/>
              </a:rPr>
              <a:t>structure</a:t>
            </a:r>
          </a:p>
          <a:p>
            <a:pPr marL="177800" indent="0">
              <a:buClr>
                <a:schemeClr val="accent1">
                  <a:lumMod val="75000"/>
                </a:schemeClr>
              </a:buClr>
              <a:buSzPct val="75000"/>
              <a:buNone/>
            </a:pPr>
            <a:endParaRPr lang="en-US" sz="2800" dirty="0">
              <a:solidFill>
                <a:schemeClr val="accent1"/>
              </a:solidFill>
              <a:latin typeface="Cambria" panose="02040503050406030204" pitchFamily="18" charset="0"/>
            </a:endParaRPr>
          </a:p>
        </p:txBody>
      </p:sp>
      <p:grpSp>
        <p:nvGrpSpPr>
          <p:cNvPr id="11" name="Group 10"/>
          <p:cNvGrpSpPr/>
          <p:nvPr/>
        </p:nvGrpSpPr>
        <p:grpSpPr>
          <a:xfrm>
            <a:off x="394924" y="1083291"/>
            <a:ext cx="8354151" cy="5289491"/>
            <a:chOff x="394924" y="1083291"/>
            <a:chExt cx="8354151" cy="5289491"/>
          </a:xfrm>
        </p:grpSpPr>
        <p:grpSp>
          <p:nvGrpSpPr>
            <p:cNvPr id="5" name="Group 4">
              <a:extLst>
                <a:ext uri="{FF2B5EF4-FFF2-40B4-BE49-F238E27FC236}">
                  <a16:creationId xmlns:a16="http://schemas.microsoft.com/office/drawing/2014/main" id="{38E9D155-C42B-49A3-95EF-2269964BE2AE}"/>
                </a:ext>
              </a:extLst>
            </p:cNvPr>
            <p:cNvGrpSpPr/>
            <p:nvPr/>
          </p:nvGrpSpPr>
          <p:grpSpPr>
            <a:xfrm>
              <a:off x="394924" y="1083291"/>
              <a:ext cx="8354151" cy="5289491"/>
              <a:chOff x="281571" y="1555042"/>
              <a:chExt cx="8354151" cy="5140851"/>
            </a:xfrm>
          </p:grpSpPr>
          <p:pic>
            <p:nvPicPr>
              <p:cNvPr id="17" name="Picture 16">
                <a:extLst>
                  <a:ext uri="{FF2B5EF4-FFF2-40B4-BE49-F238E27FC236}">
                    <a16:creationId xmlns:a16="http://schemas.microsoft.com/office/drawing/2014/main" id="{771224FE-9A73-40C6-B039-3D4C65B99573}"/>
                  </a:ext>
                </a:extLst>
              </p:cNvPr>
              <p:cNvPicPr>
                <a:picLocks noChangeAspect="1"/>
              </p:cNvPicPr>
              <p:nvPr/>
            </p:nvPicPr>
            <p:blipFill>
              <a:blip r:embed="rId4"/>
              <a:stretch>
                <a:fillRect/>
              </a:stretch>
            </p:blipFill>
            <p:spPr>
              <a:xfrm>
                <a:off x="5152924" y="5090552"/>
                <a:ext cx="3482798" cy="1605341"/>
              </a:xfrm>
              <a:prstGeom prst="rect">
                <a:avLst/>
              </a:prstGeom>
            </p:spPr>
          </p:pic>
          <p:sp>
            <p:nvSpPr>
              <p:cNvPr id="12" name="TextBox 11">
                <a:extLst>
                  <a:ext uri="{FF2B5EF4-FFF2-40B4-BE49-F238E27FC236}">
                    <a16:creationId xmlns:a16="http://schemas.microsoft.com/office/drawing/2014/main" id="{C35D050F-7FFB-4213-B1C9-9C844E61ED06}"/>
                  </a:ext>
                </a:extLst>
              </p:cNvPr>
              <p:cNvSpPr txBox="1"/>
              <p:nvPr/>
            </p:nvSpPr>
            <p:spPr>
              <a:xfrm>
                <a:off x="5152924" y="5036754"/>
                <a:ext cx="3482798" cy="461665"/>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Abundance  indices</a:t>
                </a:r>
              </a:p>
            </p:txBody>
          </p:sp>
          <p:pic>
            <p:nvPicPr>
              <p:cNvPr id="19" name="Picture 18">
                <a:extLst>
                  <a:ext uri="{FF2B5EF4-FFF2-40B4-BE49-F238E27FC236}">
                    <a16:creationId xmlns:a16="http://schemas.microsoft.com/office/drawing/2014/main" id="{BA622050-D159-4A3F-871A-496631B5DA4D}"/>
                  </a:ext>
                </a:extLst>
              </p:cNvPr>
              <p:cNvPicPr>
                <a:picLocks noChangeAspect="1"/>
              </p:cNvPicPr>
              <p:nvPr/>
            </p:nvPicPr>
            <p:blipFill>
              <a:blip r:embed="rId5"/>
              <a:stretch>
                <a:fillRect/>
              </a:stretch>
            </p:blipFill>
            <p:spPr>
              <a:xfrm>
                <a:off x="1260467" y="5233930"/>
                <a:ext cx="1308200" cy="1318586"/>
              </a:xfrm>
              <a:prstGeom prst="rect">
                <a:avLst/>
              </a:prstGeom>
            </p:spPr>
          </p:pic>
          <p:sp>
            <p:nvSpPr>
              <p:cNvPr id="15" name="TextBox 14">
                <a:extLst>
                  <a:ext uri="{FF2B5EF4-FFF2-40B4-BE49-F238E27FC236}">
                    <a16:creationId xmlns:a16="http://schemas.microsoft.com/office/drawing/2014/main" id="{179EDF3B-DFE8-4B5B-9F52-908FC9332A04}"/>
                  </a:ext>
                </a:extLst>
              </p:cNvPr>
              <p:cNvSpPr txBox="1"/>
              <p:nvPr/>
            </p:nvSpPr>
            <p:spPr>
              <a:xfrm>
                <a:off x="1272085" y="5205495"/>
                <a:ext cx="2674218" cy="461665"/>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Tagging</a:t>
                </a:r>
              </a:p>
            </p:txBody>
          </p:sp>
          <p:pic>
            <p:nvPicPr>
              <p:cNvPr id="21" name="Picture 20">
                <a:extLst>
                  <a:ext uri="{FF2B5EF4-FFF2-40B4-BE49-F238E27FC236}">
                    <a16:creationId xmlns:a16="http://schemas.microsoft.com/office/drawing/2014/main" id="{96C2E29D-D330-45BC-8F21-E6D474A65ABD}"/>
                  </a:ext>
                </a:extLst>
              </p:cNvPr>
              <p:cNvPicPr>
                <a:picLocks noChangeAspect="1"/>
              </p:cNvPicPr>
              <p:nvPr/>
            </p:nvPicPr>
            <p:blipFill>
              <a:blip r:embed="rId6"/>
              <a:stretch>
                <a:fillRect/>
              </a:stretch>
            </p:blipFill>
            <p:spPr>
              <a:xfrm>
                <a:off x="6204938" y="2119563"/>
                <a:ext cx="1958133" cy="2460794"/>
              </a:xfrm>
              <a:prstGeom prst="rect">
                <a:avLst/>
              </a:prstGeom>
            </p:spPr>
          </p:pic>
          <p:sp>
            <p:nvSpPr>
              <p:cNvPr id="13" name="TextBox 12">
                <a:extLst>
                  <a:ext uri="{FF2B5EF4-FFF2-40B4-BE49-F238E27FC236}">
                    <a16:creationId xmlns:a16="http://schemas.microsoft.com/office/drawing/2014/main" id="{A8C5D2A4-1047-4C2E-B286-1C6917F84C5B}"/>
                  </a:ext>
                </a:extLst>
              </p:cNvPr>
              <p:cNvSpPr txBox="1"/>
              <p:nvPr/>
            </p:nvSpPr>
            <p:spPr>
              <a:xfrm>
                <a:off x="6204938" y="2119562"/>
                <a:ext cx="1958133" cy="461665"/>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ambria" panose="02040503050406030204" pitchFamily="18" charset="0"/>
                  </a:rPr>
                  <a:t>Modelling</a:t>
                </a:r>
              </a:p>
            </p:txBody>
          </p:sp>
          <p:pic>
            <p:nvPicPr>
              <p:cNvPr id="23" name="Picture 22">
                <a:extLst>
                  <a:ext uri="{FF2B5EF4-FFF2-40B4-BE49-F238E27FC236}">
                    <a16:creationId xmlns:a16="http://schemas.microsoft.com/office/drawing/2014/main" id="{F0B3F02B-17DC-4779-80EA-29E9AABDBEFE}"/>
                  </a:ext>
                </a:extLst>
              </p:cNvPr>
              <p:cNvPicPr>
                <a:picLocks noChangeAspect="1"/>
              </p:cNvPicPr>
              <p:nvPr/>
            </p:nvPicPr>
            <p:blipFill>
              <a:blip r:embed="rId7"/>
              <a:stretch>
                <a:fillRect/>
              </a:stretch>
            </p:blipFill>
            <p:spPr>
              <a:xfrm>
                <a:off x="2981132" y="1772054"/>
                <a:ext cx="2656235" cy="1181026"/>
              </a:xfrm>
              <a:prstGeom prst="rect">
                <a:avLst/>
              </a:prstGeom>
            </p:spPr>
          </p:pic>
          <p:graphicFrame>
            <p:nvGraphicFramePr>
              <p:cNvPr id="24" name="Diagram 23">
                <a:extLst>
                  <a:ext uri="{FF2B5EF4-FFF2-40B4-BE49-F238E27FC236}">
                    <a16:creationId xmlns:a16="http://schemas.microsoft.com/office/drawing/2014/main" id="{77D30730-1A03-456A-ABAD-1F22A47E3B20}"/>
                  </a:ext>
                </a:extLst>
              </p:cNvPr>
              <p:cNvGraphicFramePr/>
              <p:nvPr>
                <p:extLst>
                  <p:ext uri="{D42A27DB-BD31-4B8C-83A1-F6EECF244321}">
                    <p14:modId xmlns:p14="http://schemas.microsoft.com/office/powerpoint/2010/main" val="3748211669"/>
                  </p:ext>
                </p:extLst>
              </p:nvPr>
            </p:nvGraphicFramePr>
            <p:xfrm>
              <a:off x="2660813" y="2506043"/>
              <a:ext cx="3581832" cy="30157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5" name="Picture 24">
                <a:extLst>
                  <a:ext uri="{FF2B5EF4-FFF2-40B4-BE49-F238E27FC236}">
                    <a16:creationId xmlns:a16="http://schemas.microsoft.com/office/drawing/2014/main" id="{F3B3D7F9-5AF2-42FC-B8C4-115F84C582D6}"/>
                  </a:ext>
                </a:extLst>
              </p:cNvPr>
              <p:cNvPicPr>
                <a:picLocks noChangeAspect="1"/>
              </p:cNvPicPr>
              <p:nvPr/>
            </p:nvPicPr>
            <p:blipFill>
              <a:blip r:embed="rId13"/>
              <a:stretch>
                <a:fillRect/>
              </a:stretch>
            </p:blipFill>
            <p:spPr>
              <a:xfrm>
                <a:off x="281571" y="3279915"/>
                <a:ext cx="2414429" cy="1484320"/>
              </a:xfrm>
              <a:prstGeom prst="rect">
                <a:avLst/>
              </a:prstGeom>
            </p:spPr>
          </p:pic>
          <p:sp>
            <p:nvSpPr>
              <p:cNvPr id="26" name="TextBox 25">
                <a:extLst>
                  <a:ext uri="{FF2B5EF4-FFF2-40B4-BE49-F238E27FC236}">
                    <a16:creationId xmlns:a16="http://schemas.microsoft.com/office/drawing/2014/main" id="{183BDE63-66D8-4DF3-8A1F-3FE846E01EAC}"/>
                  </a:ext>
                </a:extLst>
              </p:cNvPr>
              <p:cNvSpPr txBox="1"/>
              <p:nvPr/>
            </p:nvSpPr>
            <p:spPr>
              <a:xfrm>
                <a:off x="281571" y="3070321"/>
                <a:ext cx="2420819" cy="830997"/>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ambria" panose="02040503050406030204" pitchFamily="18" charset="0"/>
                    <a:ea typeface="Tahoma" panose="020B0604030504040204" pitchFamily="34" charset="0"/>
                    <a:cs typeface="Tahoma" panose="020B0604030504040204" pitchFamily="34" charset="0"/>
                  </a:rPr>
                  <a:t>Data recovery &amp; mining </a:t>
                </a:r>
              </a:p>
            </p:txBody>
          </p:sp>
          <p:sp>
            <p:nvSpPr>
              <p:cNvPr id="27" name="TextBox 26">
                <a:extLst>
                  <a:ext uri="{FF2B5EF4-FFF2-40B4-BE49-F238E27FC236}">
                    <a16:creationId xmlns:a16="http://schemas.microsoft.com/office/drawing/2014/main" id="{E1E1A042-3E13-4835-B9D3-329CED723327}"/>
                  </a:ext>
                </a:extLst>
              </p:cNvPr>
              <p:cNvSpPr txBox="1"/>
              <p:nvPr/>
            </p:nvSpPr>
            <p:spPr>
              <a:xfrm>
                <a:off x="2981132" y="1555042"/>
                <a:ext cx="2656235" cy="461665"/>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Biological studies</a:t>
                </a:r>
              </a:p>
            </p:txBody>
          </p:sp>
        </p:grpSp>
        <p:pic>
          <p:nvPicPr>
            <p:cNvPr id="10" name="Picture 9"/>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2675380" y="5315325"/>
              <a:ext cx="1377636" cy="923008"/>
            </a:xfrm>
            <a:prstGeom prst="rect">
              <a:avLst/>
            </a:prstGeom>
          </p:spPr>
        </p:pic>
      </p:grpSp>
    </p:spTree>
    <p:extLst>
      <p:ext uri="{BB962C8B-B14F-4D97-AF65-F5344CB8AC3E}">
        <p14:creationId xmlns:p14="http://schemas.microsoft.com/office/powerpoint/2010/main" val="86559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457200" y="1453945"/>
            <a:ext cx="8147248" cy="50371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7</a:t>
            </a:fld>
            <a:endParaRPr lang="en-US" sz="1400" dirty="0">
              <a:solidFill>
                <a:srgbClr val="002060"/>
              </a:solidFill>
            </a:endParaRPr>
          </a:p>
        </p:txBody>
      </p:sp>
      <p:sp>
        <p:nvSpPr>
          <p:cNvPr id="8" name="Rectangle 7"/>
          <p:cNvSpPr/>
          <p:nvPr/>
        </p:nvSpPr>
        <p:spPr>
          <a:xfrm>
            <a:off x="-3739" y="6491117"/>
            <a:ext cx="9162000" cy="36863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graphicFrame>
        <p:nvGraphicFramePr>
          <p:cNvPr id="5" name="Diagram 4">
            <a:extLst>
              <a:ext uri="{FF2B5EF4-FFF2-40B4-BE49-F238E27FC236}">
                <a16:creationId xmlns:a16="http://schemas.microsoft.com/office/drawing/2014/main" id="{1CB749A2-ECEA-4AA2-9AC7-23D5FC2A0390}"/>
              </a:ext>
            </a:extLst>
          </p:cNvPr>
          <p:cNvGraphicFramePr/>
          <p:nvPr/>
        </p:nvGraphicFramePr>
        <p:xfrm>
          <a:off x="336648" y="1062548"/>
          <a:ext cx="8735888" cy="2816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a:extLst>
              <a:ext uri="{FF2B5EF4-FFF2-40B4-BE49-F238E27FC236}">
                <a16:creationId xmlns:a16="http://schemas.microsoft.com/office/drawing/2014/main" id="{B84A7465-5DE5-4308-9ACE-D7FFE3D6D3BD}"/>
              </a:ext>
            </a:extLst>
          </p:cNvPr>
          <p:cNvGrpSpPr/>
          <p:nvPr/>
        </p:nvGrpSpPr>
        <p:grpSpPr>
          <a:xfrm>
            <a:off x="1594520" y="4300371"/>
            <a:ext cx="4700736" cy="1641773"/>
            <a:chOff x="2894056" y="739214"/>
            <a:chExt cx="2575158" cy="985619"/>
          </a:xfrm>
        </p:grpSpPr>
        <p:sp>
          <p:nvSpPr>
            <p:cNvPr id="14" name="Rectangle: Rounded Corners 13">
              <a:extLst>
                <a:ext uri="{FF2B5EF4-FFF2-40B4-BE49-F238E27FC236}">
                  <a16:creationId xmlns:a16="http://schemas.microsoft.com/office/drawing/2014/main" id="{7B2B9DFA-D4BC-4844-8A21-74D082478432}"/>
                </a:ext>
              </a:extLst>
            </p:cNvPr>
            <p:cNvSpPr/>
            <p:nvPr/>
          </p:nvSpPr>
          <p:spPr>
            <a:xfrm>
              <a:off x="2894056" y="739214"/>
              <a:ext cx="2575158" cy="9856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C7040B88-0D79-406D-9FD9-3E61536290C7}"/>
                </a:ext>
              </a:extLst>
            </p:cNvPr>
            <p:cNvSpPr txBox="1"/>
            <p:nvPr/>
          </p:nvSpPr>
          <p:spPr>
            <a:xfrm>
              <a:off x="2894056" y="787327"/>
              <a:ext cx="24789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400" dirty="0" err="1">
                  <a:effectLst>
                    <a:outerShdw blurRad="38100" dist="38100" dir="2700000" algn="tl">
                      <a:srgbClr val="000000">
                        <a:alpha val="43137"/>
                      </a:srgbClr>
                    </a:outerShdw>
                  </a:effectLst>
                </a:rPr>
                <a:t>Standardisation</a:t>
              </a:r>
              <a:r>
                <a:rPr lang="en-US" sz="2400" dirty="0">
                  <a:effectLst>
                    <a:outerShdw blurRad="38100" dist="38100" dir="2700000" algn="tl">
                      <a:srgbClr val="000000">
                        <a:alpha val="43137"/>
                      </a:srgbClr>
                    </a:outerShdw>
                  </a:effectLst>
                </a:rPr>
                <a:t> &amp; Coordination          </a:t>
              </a:r>
              <a:r>
                <a:rPr lang="en-US" sz="2000" dirty="0">
                  <a:ea typeface="Cambria" panose="02040503050406030204" pitchFamily="18" charset="0"/>
                </a:rPr>
                <a:t>(protocols, quality control, workshops…)</a:t>
              </a:r>
              <a:endParaRPr lang="en-US" sz="2000" kern="1200" dirty="0">
                <a:ea typeface="Cambria" panose="02040503050406030204" pitchFamily="18" charset="0"/>
              </a:endParaRPr>
            </a:p>
          </p:txBody>
        </p:sp>
      </p:grpSp>
      <p:sp>
        <p:nvSpPr>
          <p:cNvPr id="9" name="Arrow: Up 8">
            <a:extLst>
              <a:ext uri="{FF2B5EF4-FFF2-40B4-BE49-F238E27FC236}">
                <a16:creationId xmlns:a16="http://schemas.microsoft.com/office/drawing/2014/main" id="{F9EDAD97-16D6-4F30-B1A8-1C59EB6116F9}"/>
              </a:ext>
            </a:extLst>
          </p:cNvPr>
          <p:cNvSpPr/>
          <p:nvPr/>
        </p:nvSpPr>
        <p:spPr>
          <a:xfrm>
            <a:off x="3275856" y="3284984"/>
            <a:ext cx="1034110" cy="902229"/>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24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457200" y="1453945"/>
            <a:ext cx="8147248" cy="50371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8</a:t>
            </a:fld>
            <a:endParaRPr lang="en-US" sz="1400" dirty="0">
              <a:solidFill>
                <a:srgbClr val="002060"/>
              </a:solidFill>
            </a:endParaRPr>
          </a:p>
        </p:txBody>
      </p:sp>
      <p:sp>
        <p:nvSpPr>
          <p:cNvPr id="8" name="Rectangle 7"/>
          <p:cNvSpPr/>
          <p:nvPr/>
        </p:nvSpPr>
        <p:spPr>
          <a:xfrm>
            <a:off x="-3739" y="6506661"/>
            <a:ext cx="9162000" cy="35309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graphicFrame>
        <p:nvGraphicFramePr>
          <p:cNvPr id="5" name="Diagram 4">
            <a:extLst>
              <a:ext uri="{FF2B5EF4-FFF2-40B4-BE49-F238E27FC236}">
                <a16:creationId xmlns:a16="http://schemas.microsoft.com/office/drawing/2014/main" id="{1CB749A2-ECEA-4AA2-9AC7-23D5FC2A0390}"/>
              </a:ext>
            </a:extLst>
          </p:cNvPr>
          <p:cNvGraphicFramePr/>
          <p:nvPr>
            <p:extLst>
              <p:ext uri="{D42A27DB-BD31-4B8C-83A1-F6EECF244321}">
                <p14:modId xmlns:p14="http://schemas.microsoft.com/office/powerpoint/2010/main" val="2669999652"/>
              </p:ext>
            </p:extLst>
          </p:nvPr>
        </p:nvGraphicFramePr>
        <p:xfrm>
          <a:off x="1011522" y="1365065"/>
          <a:ext cx="8147248" cy="4416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5" name="Straight Arrow Connector 24">
            <a:extLst>
              <a:ext uri="{FF2B5EF4-FFF2-40B4-BE49-F238E27FC236}">
                <a16:creationId xmlns:a16="http://schemas.microsoft.com/office/drawing/2014/main" id="{2579196A-E265-4834-AB4C-CD76CBF13D26}"/>
              </a:ext>
            </a:extLst>
          </p:cNvPr>
          <p:cNvCxnSpPr/>
          <p:nvPr/>
        </p:nvCxnSpPr>
        <p:spPr>
          <a:xfrm flipV="1">
            <a:off x="696904" y="1452188"/>
            <a:ext cx="0" cy="47131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9941401-C74B-40C1-996C-6B24D512DFB2}"/>
              </a:ext>
            </a:extLst>
          </p:cNvPr>
          <p:cNvCxnSpPr>
            <a:cxnSpLocks/>
          </p:cNvCxnSpPr>
          <p:nvPr/>
        </p:nvCxnSpPr>
        <p:spPr>
          <a:xfrm>
            <a:off x="659914" y="6145561"/>
            <a:ext cx="734481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F8B10BC-489F-4C32-9F45-C621CB522242}"/>
              </a:ext>
            </a:extLst>
          </p:cNvPr>
          <p:cNvSpPr txBox="1"/>
          <p:nvPr/>
        </p:nvSpPr>
        <p:spPr>
          <a:xfrm>
            <a:off x="3791161" y="6145561"/>
            <a:ext cx="1152128" cy="400110"/>
          </a:xfrm>
          <a:prstGeom prst="rect">
            <a:avLst/>
          </a:prstGeom>
          <a:noFill/>
        </p:spPr>
        <p:txBody>
          <a:bodyPr wrap="square" rtlCol="0">
            <a:spAutoFit/>
          </a:bodyPr>
          <a:lstStyle/>
          <a:p>
            <a:r>
              <a:rPr lang="en-US" sz="2000" dirty="0">
                <a:solidFill>
                  <a:schemeClr val="accen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TIME</a:t>
            </a:r>
          </a:p>
        </p:txBody>
      </p:sp>
      <p:sp>
        <p:nvSpPr>
          <p:cNvPr id="31" name="TextBox 30">
            <a:extLst>
              <a:ext uri="{FF2B5EF4-FFF2-40B4-BE49-F238E27FC236}">
                <a16:creationId xmlns:a16="http://schemas.microsoft.com/office/drawing/2014/main" id="{8D324547-9991-498C-9A77-565D1960DB9A}"/>
              </a:ext>
            </a:extLst>
          </p:cNvPr>
          <p:cNvSpPr txBox="1"/>
          <p:nvPr/>
        </p:nvSpPr>
        <p:spPr>
          <a:xfrm>
            <a:off x="96571" y="868245"/>
            <a:ext cx="343327" cy="5632311"/>
          </a:xfrm>
          <a:prstGeom prst="rect">
            <a:avLst/>
          </a:prstGeom>
          <a:noFill/>
        </p:spPr>
        <p:txBody>
          <a:bodyPr wrap="square" rtlCol="0">
            <a:spAutoFit/>
          </a:bodyPr>
          <a:lstStyle/>
          <a:p>
            <a:r>
              <a:rPr lang="en-US" sz="2000" dirty="0">
                <a:solidFill>
                  <a:schemeClr val="accen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RELATIVE   IMPORTANCE</a:t>
            </a:r>
          </a:p>
        </p:txBody>
      </p:sp>
      <p:sp>
        <p:nvSpPr>
          <p:cNvPr id="37" name="Freeform: Shape 36">
            <a:extLst>
              <a:ext uri="{FF2B5EF4-FFF2-40B4-BE49-F238E27FC236}">
                <a16:creationId xmlns:a16="http://schemas.microsoft.com/office/drawing/2014/main" id="{8E63837E-6E82-4E4A-873B-AF08B6D8CDE1}"/>
              </a:ext>
            </a:extLst>
          </p:cNvPr>
          <p:cNvSpPr/>
          <p:nvPr/>
        </p:nvSpPr>
        <p:spPr>
          <a:xfrm>
            <a:off x="1135117" y="1772801"/>
            <a:ext cx="6781085" cy="3392889"/>
          </a:xfrm>
          <a:custGeom>
            <a:avLst/>
            <a:gdLst>
              <a:gd name="connsiteX0" fmla="*/ 0 w 6781085"/>
              <a:gd name="connsiteY0" fmla="*/ 182123 h 3392889"/>
              <a:gd name="connsiteX1" fmla="*/ 1481959 w 6781085"/>
              <a:gd name="connsiteY1" fmla="*/ 166358 h 3392889"/>
              <a:gd name="connsiteX2" fmla="*/ 2979683 w 6781085"/>
              <a:gd name="connsiteY2" fmla="*/ 1947861 h 3392889"/>
              <a:gd name="connsiteX3" fmla="*/ 4761186 w 6781085"/>
              <a:gd name="connsiteY3" fmla="*/ 3098744 h 3392889"/>
              <a:gd name="connsiteX4" fmla="*/ 6511159 w 6781085"/>
              <a:gd name="connsiteY4" fmla="*/ 3382523 h 3392889"/>
              <a:gd name="connsiteX5" fmla="*/ 6747642 w 6781085"/>
              <a:gd name="connsiteY5" fmla="*/ 3303696 h 339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1085" h="3392889">
                <a:moveTo>
                  <a:pt x="0" y="182123"/>
                </a:moveTo>
                <a:cubicBezTo>
                  <a:pt x="492672" y="27095"/>
                  <a:pt x="985345" y="-127932"/>
                  <a:pt x="1481959" y="166358"/>
                </a:cubicBezTo>
                <a:cubicBezTo>
                  <a:pt x="1978573" y="460648"/>
                  <a:pt x="2433145" y="1459130"/>
                  <a:pt x="2979683" y="1947861"/>
                </a:cubicBezTo>
                <a:cubicBezTo>
                  <a:pt x="3526221" y="2436592"/>
                  <a:pt x="4172607" y="2859634"/>
                  <a:pt x="4761186" y="3098744"/>
                </a:cubicBezTo>
                <a:cubicBezTo>
                  <a:pt x="5349765" y="3337854"/>
                  <a:pt x="6180083" y="3348364"/>
                  <a:pt x="6511159" y="3382523"/>
                </a:cubicBezTo>
                <a:cubicBezTo>
                  <a:pt x="6842235" y="3416682"/>
                  <a:pt x="6794938" y="3360189"/>
                  <a:pt x="6747642" y="3303696"/>
                </a:cubicBezTo>
              </a:path>
            </a:pathLst>
          </a:custGeom>
          <a:noFill/>
          <a:ln w="66675">
            <a:solidFill>
              <a:schemeClr val="accent6">
                <a:lumMod val="60000"/>
                <a:lumOff val="40000"/>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9" name="Straight Arrow Connector 38">
            <a:extLst>
              <a:ext uri="{FF2B5EF4-FFF2-40B4-BE49-F238E27FC236}">
                <a16:creationId xmlns:a16="http://schemas.microsoft.com/office/drawing/2014/main" id="{39CFE693-6AD3-4081-931F-8ADB4ADE9F0F}"/>
              </a:ext>
            </a:extLst>
          </p:cNvPr>
          <p:cNvCxnSpPr>
            <a:cxnSpLocks/>
          </p:cNvCxnSpPr>
          <p:nvPr/>
        </p:nvCxnSpPr>
        <p:spPr>
          <a:xfrm>
            <a:off x="7720508" y="5156202"/>
            <a:ext cx="1094867" cy="0"/>
          </a:xfrm>
          <a:prstGeom prst="straightConnector1">
            <a:avLst/>
          </a:prstGeom>
          <a:ln w="73025">
            <a:solidFill>
              <a:schemeClr val="accent6">
                <a:lumMod val="60000"/>
                <a:lumOff val="40000"/>
                <a:alpha val="6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36AC77AE-52C4-4B4B-8FFB-98F09F9672B6}"/>
              </a:ext>
            </a:extLst>
          </p:cNvPr>
          <p:cNvSpPr/>
          <p:nvPr/>
        </p:nvSpPr>
        <p:spPr>
          <a:xfrm>
            <a:off x="1091381" y="1855526"/>
            <a:ext cx="7552980" cy="3309445"/>
          </a:xfrm>
          <a:custGeom>
            <a:avLst/>
            <a:gdLst>
              <a:gd name="connsiteX0" fmla="*/ 0 w 7552980"/>
              <a:gd name="connsiteY0" fmla="*/ 3144177 h 3309445"/>
              <a:gd name="connsiteX1" fmla="*/ 1519084 w 7552980"/>
              <a:gd name="connsiteY1" fmla="*/ 3026190 h 3309445"/>
              <a:gd name="connsiteX2" fmla="*/ 2698954 w 7552980"/>
              <a:gd name="connsiteY2" fmla="*/ 518964 h 3309445"/>
              <a:gd name="connsiteX3" fmla="*/ 3598606 w 7552980"/>
              <a:gd name="connsiteY3" fmla="*/ 2771 h 3309445"/>
              <a:gd name="connsiteX4" fmla="*/ 4572000 w 7552980"/>
              <a:gd name="connsiteY4" fmla="*/ 607455 h 3309445"/>
              <a:gd name="connsiteX5" fmla="*/ 5899354 w 7552980"/>
              <a:gd name="connsiteY5" fmla="*/ 1757829 h 3309445"/>
              <a:gd name="connsiteX6" fmla="*/ 7388942 w 7552980"/>
              <a:gd name="connsiteY6" fmla="*/ 1949558 h 3309445"/>
              <a:gd name="connsiteX7" fmla="*/ 7447935 w 7552980"/>
              <a:gd name="connsiteY7" fmla="*/ 1949558 h 330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2980" h="3309445">
                <a:moveTo>
                  <a:pt x="0" y="3144177"/>
                </a:moveTo>
                <a:cubicBezTo>
                  <a:pt x="534629" y="3303951"/>
                  <a:pt x="1069258" y="3463726"/>
                  <a:pt x="1519084" y="3026190"/>
                </a:cubicBezTo>
                <a:cubicBezTo>
                  <a:pt x="1968910" y="2588654"/>
                  <a:pt x="2352367" y="1022867"/>
                  <a:pt x="2698954" y="518964"/>
                </a:cubicBezTo>
                <a:cubicBezTo>
                  <a:pt x="3045541" y="15061"/>
                  <a:pt x="3286432" y="-11978"/>
                  <a:pt x="3598606" y="2771"/>
                </a:cubicBezTo>
                <a:cubicBezTo>
                  <a:pt x="3910780" y="17519"/>
                  <a:pt x="4188542" y="314945"/>
                  <a:pt x="4572000" y="607455"/>
                </a:cubicBezTo>
                <a:cubicBezTo>
                  <a:pt x="4955458" y="899965"/>
                  <a:pt x="5429864" y="1534145"/>
                  <a:pt x="5899354" y="1757829"/>
                </a:cubicBezTo>
                <a:cubicBezTo>
                  <a:pt x="6368844" y="1981513"/>
                  <a:pt x="7130845" y="1917603"/>
                  <a:pt x="7388942" y="1949558"/>
                </a:cubicBezTo>
                <a:cubicBezTo>
                  <a:pt x="7647039" y="1981513"/>
                  <a:pt x="7547487" y="1965535"/>
                  <a:pt x="7447935" y="1949558"/>
                </a:cubicBezTo>
              </a:path>
            </a:pathLst>
          </a:custGeom>
          <a:noFill/>
          <a:ln w="79375">
            <a:solidFill>
              <a:srgbClr val="FFC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5F445A80-7EEB-43B2-97C5-3A0D38A2DF4F}"/>
              </a:ext>
            </a:extLst>
          </p:cNvPr>
          <p:cNvCxnSpPr>
            <a:cxnSpLocks/>
          </p:cNvCxnSpPr>
          <p:nvPr/>
        </p:nvCxnSpPr>
        <p:spPr>
          <a:xfrm>
            <a:off x="8467723" y="3820765"/>
            <a:ext cx="391388" cy="10366"/>
          </a:xfrm>
          <a:prstGeom prst="straightConnector1">
            <a:avLst/>
          </a:prstGeom>
          <a:ln w="73025">
            <a:solidFill>
              <a:srgbClr val="FFC000">
                <a:alpha val="64000"/>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A3605629-BFE2-4042-BCEE-94D0791D4BDF}"/>
              </a:ext>
            </a:extLst>
          </p:cNvPr>
          <p:cNvSpPr/>
          <p:nvPr/>
        </p:nvSpPr>
        <p:spPr>
          <a:xfrm>
            <a:off x="1179871" y="1895263"/>
            <a:ext cx="7551174" cy="3886105"/>
          </a:xfrm>
          <a:custGeom>
            <a:avLst/>
            <a:gdLst>
              <a:gd name="connsiteX0" fmla="*/ 0 w 7551174"/>
              <a:gd name="connsiteY0" fmla="*/ 3886105 h 3886105"/>
              <a:gd name="connsiteX1" fmla="*/ 2300748 w 7551174"/>
              <a:gd name="connsiteY1" fmla="*/ 3487898 h 3886105"/>
              <a:gd name="connsiteX2" fmla="*/ 3893574 w 7551174"/>
              <a:gd name="connsiteY2" fmla="*/ 2219537 h 3886105"/>
              <a:gd name="connsiteX3" fmla="*/ 4925961 w 7551174"/>
              <a:gd name="connsiteY3" fmla="*/ 774195 h 3886105"/>
              <a:gd name="connsiteX4" fmla="*/ 5722374 w 7551174"/>
              <a:gd name="connsiteY4" fmla="*/ 110518 h 3886105"/>
              <a:gd name="connsiteX5" fmla="*/ 7551174 w 7551174"/>
              <a:gd name="connsiteY5" fmla="*/ 7279 h 388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174" h="3886105">
                <a:moveTo>
                  <a:pt x="0" y="3886105"/>
                </a:moveTo>
                <a:cubicBezTo>
                  <a:pt x="825909" y="3825882"/>
                  <a:pt x="1651819" y="3765659"/>
                  <a:pt x="2300748" y="3487898"/>
                </a:cubicBezTo>
                <a:cubicBezTo>
                  <a:pt x="2949677" y="3210137"/>
                  <a:pt x="3456039" y="2671821"/>
                  <a:pt x="3893574" y="2219537"/>
                </a:cubicBezTo>
                <a:cubicBezTo>
                  <a:pt x="4331110" y="1767253"/>
                  <a:pt x="4621161" y="1125698"/>
                  <a:pt x="4925961" y="774195"/>
                </a:cubicBezTo>
                <a:cubicBezTo>
                  <a:pt x="5230761" y="422692"/>
                  <a:pt x="5284839" y="238337"/>
                  <a:pt x="5722374" y="110518"/>
                </a:cubicBezTo>
                <a:cubicBezTo>
                  <a:pt x="6159909" y="-17301"/>
                  <a:pt x="6855541" y="-5011"/>
                  <a:pt x="7551174" y="7279"/>
                </a:cubicBezTo>
              </a:path>
            </a:pathLst>
          </a:custGeom>
          <a:noFill/>
          <a:ln w="76200">
            <a:solidFill>
              <a:srgbClr val="FF0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4804FF5A-5FF4-4CD9-A7AD-33DCE9BC07EB}"/>
              </a:ext>
            </a:extLst>
          </p:cNvPr>
          <p:cNvCxnSpPr>
            <a:cxnSpLocks/>
          </p:cNvCxnSpPr>
          <p:nvPr/>
        </p:nvCxnSpPr>
        <p:spPr>
          <a:xfrm>
            <a:off x="8467723" y="1901367"/>
            <a:ext cx="391388" cy="10366"/>
          </a:xfrm>
          <a:prstGeom prst="straightConnector1">
            <a:avLst/>
          </a:prstGeom>
          <a:ln w="73025">
            <a:solidFill>
              <a:srgbClr val="FF0000">
                <a:alpha val="7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9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ner.jpg"/>
          <p:cNvPicPr>
            <a:picLocks noGrp="1" noChangeAspect="1"/>
          </p:cNvPicPr>
          <p:nvPr>
            <p:ph idx="1"/>
          </p:nvPr>
        </p:nvPicPr>
        <p:blipFill>
          <a:blip r:embed="rId3" cstate="print"/>
          <a:srcRect b="24000"/>
          <a:stretch>
            <a:fillRect/>
          </a:stretch>
        </p:blipFill>
        <p:spPr>
          <a:xfrm>
            <a:off x="0" y="0"/>
            <a:ext cx="9144000" cy="868680"/>
          </a:xfrm>
        </p:spPr>
      </p:pic>
      <p:sp>
        <p:nvSpPr>
          <p:cNvPr id="6" name="Content Placeholder 2"/>
          <p:cNvSpPr txBox="1">
            <a:spLocks/>
          </p:cNvSpPr>
          <p:nvPr/>
        </p:nvSpPr>
        <p:spPr>
          <a:xfrm>
            <a:off x="194307" y="1352175"/>
            <a:ext cx="8303816" cy="481312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endParaRPr lang="en-US"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sp>
        <p:nvSpPr>
          <p:cNvPr id="2" name="Date Placeholder 1"/>
          <p:cNvSpPr>
            <a:spLocks noGrp="1"/>
          </p:cNvSpPr>
          <p:nvPr>
            <p:ph type="dt" sz="half" idx="10"/>
          </p:nvPr>
        </p:nvSpPr>
        <p:spPr>
          <a:xfrm>
            <a:off x="179512" y="6492874"/>
            <a:ext cx="2133600" cy="365125"/>
          </a:xfrm>
        </p:spPr>
        <p:txBody>
          <a:bodyPr/>
          <a:lstStyle/>
          <a:p>
            <a:fld id="{B15F04EC-617D-438C-88D0-CB529942F7E7}" type="datetime5">
              <a:rPr lang="en-US" smtClean="0">
                <a:solidFill>
                  <a:srgbClr val="002060"/>
                </a:solidFill>
              </a:rPr>
              <a:pPr/>
              <a:t>23-Nov-19</a:t>
            </a:fld>
            <a:endParaRPr lang="en-US" dirty="0">
              <a:solidFill>
                <a:srgbClr val="002060"/>
              </a:solidFill>
            </a:endParaRPr>
          </a:p>
        </p:txBody>
      </p:sp>
      <p:sp>
        <p:nvSpPr>
          <p:cNvPr id="3" name="Footer Placeholder 2"/>
          <p:cNvSpPr>
            <a:spLocks noGrp="1"/>
          </p:cNvSpPr>
          <p:nvPr>
            <p:ph type="ftr" sz="quarter" idx="11"/>
          </p:nvPr>
        </p:nvSpPr>
        <p:spPr>
          <a:xfrm>
            <a:off x="2895600" y="6492873"/>
            <a:ext cx="3352800" cy="365125"/>
          </a:xfrm>
        </p:spPr>
        <p:txBody>
          <a:bodyPr/>
          <a:lstStyle/>
          <a:p>
            <a:pPr algn="ctr"/>
            <a:r>
              <a:rPr lang="en-US" dirty="0">
                <a:solidFill>
                  <a:srgbClr val="002060"/>
                </a:solidFill>
              </a:rPr>
              <a:t>ICCAT Secretariat</a:t>
            </a:r>
          </a:p>
        </p:txBody>
      </p:sp>
      <p:sp>
        <p:nvSpPr>
          <p:cNvPr id="7" name="Slide Number Placeholder 6"/>
          <p:cNvSpPr>
            <a:spLocks noGrp="1"/>
          </p:cNvSpPr>
          <p:nvPr>
            <p:ph type="sldNum" sz="quarter" idx="12"/>
          </p:nvPr>
        </p:nvSpPr>
        <p:spPr>
          <a:xfrm>
            <a:off x="8686800" y="6493882"/>
            <a:ext cx="228600" cy="365125"/>
          </a:xfrm>
        </p:spPr>
        <p:txBody>
          <a:bodyPr/>
          <a:lstStyle/>
          <a:p>
            <a:fld id="{DE50DEB3-00C6-4B15-95D3-20297EEC9831}" type="slidenum">
              <a:rPr lang="en-US" sz="1400" smtClean="0">
                <a:solidFill>
                  <a:srgbClr val="002060"/>
                </a:solidFill>
              </a:rPr>
              <a:pPr/>
              <a:t>9</a:t>
            </a:fld>
            <a:endParaRPr lang="en-US" sz="1400" dirty="0">
              <a:solidFill>
                <a:srgbClr val="002060"/>
              </a:solidFill>
            </a:endParaRPr>
          </a:p>
        </p:txBody>
      </p:sp>
      <p:sp>
        <p:nvSpPr>
          <p:cNvPr id="8" name="Rectangle 7"/>
          <p:cNvSpPr/>
          <p:nvPr/>
        </p:nvSpPr>
        <p:spPr>
          <a:xfrm>
            <a:off x="-3739" y="6538615"/>
            <a:ext cx="9162000" cy="32113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Cambria" panose="02040503050406030204" pitchFamily="18" charset="0"/>
            </a:endParaRPr>
          </a:p>
        </p:txBody>
      </p:sp>
      <p:sp>
        <p:nvSpPr>
          <p:cNvPr id="12" name="Rectangle 11">
            <a:extLst>
              <a:ext uri="{FF2B5EF4-FFF2-40B4-BE49-F238E27FC236}">
                <a16:creationId xmlns:a16="http://schemas.microsoft.com/office/drawing/2014/main" id="{F89976D5-4671-4FFF-9418-4AB8621B525B}"/>
              </a:ext>
            </a:extLst>
          </p:cNvPr>
          <p:cNvSpPr/>
          <p:nvPr/>
        </p:nvSpPr>
        <p:spPr>
          <a:xfrm>
            <a:off x="4673611" y="5913007"/>
            <a:ext cx="4620447" cy="400110"/>
          </a:xfrm>
          <a:prstGeom prst="rect">
            <a:avLst/>
          </a:prstGeom>
        </p:spPr>
        <p:txBody>
          <a:bodyPr wrap="square">
            <a:spAutoFit/>
          </a:bodyPr>
          <a:lstStyle/>
          <a:p>
            <a:r>
              <a:rPr lang="en-GB" sz="2000" b="1" u="sng" kern="100" dirty="0">
                <a:solidFill>
                  <a:srgbClr val="FF0000"/>
                </a:solidFill>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https://www.iccat.int/GBYP/en/</a:t>
            </a:r>
            <a:r>
              <a:rPr lang="en-GB" sz="2000" b="1" kern="100" dirty="0">
                <a:solidFill>
                  <a:srgbClr val="FF0000"/>
                </a:solidFill>
                <a:latin typeface="Times New Roman" panose="02020603050405020304" pitchFamily="18" charset="0"/>
                <a:ea typeface="Times New Roman" panose="02020603050405020304" pitchFamily="18" charset="0"/>
              </a:rPr>
              <a:t> </a:t>
            </a:r>
            <a:endParaRPr lang="en-US" sz="2000" b="1" dirty="0">
              <a:solidFill>
                <a:srgbClr val="FF0000"/>
              </a:solidFill>
            </a:endParaRPr>
          </a:p>
        </p:txBody>
      </p:sp>
      <p:graphicFrame>
        <p:nvGraphicFramePr>
          <p:cNvPr id="14" name="Table 13">
            <a:extLst>
              <a:ext uri="{FF2B5EF4-FFF2-40B4-BE49-F238E27FC236}">
                <a16:creationId xmlns:a16="http://schemas.microsoft.com/office/drawing/2014/main" id="{0CD09960-BB90-4451-B53A-DC68FE81BD58}"/>
              </a:ext>
            </a:extLst>
          </p:cNvPr>
          <p:cNvGraphicFramePr>
            <a:graphicFrameLocks noGrp="1"/>
          </p:cNvGraphicFramePr>
          <p:nvPr>
            <p:extLst>
              <p:ext uri="{D42A27DB-BD31-4B8C-83A1-F6EECF244321}">
                <p14:modId xmlns:p14="http://schemas.microsoft.com/office/powerpoint/2010/main" val="1104049875"/>
              </p:ext>
            </p:extLst>
          </p:nvPr>
        </p:nvGraphicFramePr>
        <p:xfrm>
          <a:off x="280841" y="2236389"/>
          <a:ext cx="8634559" cy="3455127"/>
        </p:xfrm>
        <a:graphic>
          <a:graphicData uri="http://schemas.openxmlformats.org/drawingml/2006/table">
            <a:tbl>
              <a:tblPr firstRow="1" firstCol="1" bandRow="1">
                <a:tableStyleId>{5C22544A-7EE6-4342-B048-85BDC9FD1C3A}</a:tableStyleId>
              </a:tblPr>
              <a:tblGrid>
                <a:gridCol w="2157114">
                  <a:extLst>
                    <a:ext uri="{9D8B030D-6E8A-4147-A177-3AD203B41FA5}">
                      <a16:colId xmlns:a16="http://schemas.microsoft.com/office/drawing/2014/main" val="530514168"/>
                    </a:ext>
                  </a:extLst>
                </a:gridCol>
                <a:gridCol w="6477445">
                  <a:extLst>
                    <a:ext uri="{9D8B030D-6E8A-4147-A177-3AD203B41FA5}">
                      <a16:colId xmlns:a16="http://schemas.microsoft.com/office/drawing/2014/main" val="308328206"/>
                    </a:ext>
                  </a:extLst>
                </a:gridCol>
              </a:tblGrid>
              <a:tr h="213032">
                <a:tc>
                  <a:txBody>
                    <a:bodyPr/>
                    <a:lstStyle/>
                    <a:p>
                      <a:pPr algn="ctr">
                        <a:spcAft>
                          <a:spcPts val="0"/>
                        </a:spcAft>
                      </a:pPr>
                      <a:r>
                        <a:rPr lang="en-GB" sz="1400">
                          <a:effectLst/>
                          <a:latin typeface="Cambria" panose="02040503050406030204" pitchFamily="18" charset="0"/>
                          <a:ea typeface="Cambria" panose="02040503050406030204" pitchFamily="18" charset="0"/>
                        </a:rPr>
                        <a:t>LINE OF RESEARCH</a:t>
                      </a:r>
                      <a:endParaRPr lang="es-ES" sz="1400">
                        <a:effectLst/>
                        <a:latin typeface="Cambria" panose="02040503050406030204" pitchFamily="18" charset="0"/>
                        <a:ea typeface="Cambria" panose="02040503050406030204" pitchFamily="18" charset="0"/>
                      </a:endParaRPr>
                    </a:p>
                  </a:txBody>
                  <a:tcPr marL="68580" marR="68580" marT="0" marB="0"/>
                </a:tc>
                <a:tc>
                  <a:txBody>
                    <a:bodyPr/>
                    <a:lstStyle/>
                    <a:p>
                      <a:pPr marL="457200" algn="ctr"/>
                      <a:r>
                        <a:rPr lang="en-GB" sz="1400" dirty="0">
                          <a:effectLst/>
                          <a:latin typeface="Cambria" panose="02040503050406030204" pitchFamily="18" charset="0"/>
                          <a:ea typeface="Cambria" panose="02040503050406030204" pitchFamily="18" charset="0"/>
                        </a:rPr>
                        <a:t>TYPE</a:t>
                      </a:r>
                      <a:r>
                        <a:rPr lang="en-GB" sz="1400" baseline="0" dirty="0">
                          <a:effectLst/>
                          <a:latin typeface="Cambria" panose="02040503050406030204" pitchFamily="18" charset="0"/>
                          <a:ea typeface="Cambria" panose="02040503050406030204" pitchFamily="18" charset="0"/>
                        </a:rPr>
                        <a:t> OF OUTPUT</a:t>
                      </a:r>
                      <a:endParaRPr lang="es-ES" sz="1400" dirty="0">
                        <a:effectLst/>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1956128191"/>
                  </a:ext>
                </a:extLst>
              </a:tr>
              <a:tr h="757393">
                <a:tc>
                  <a:txBody>
                    <a:bodyPr/>
                    <a:lstStyle/>
                    <a:p>
                      <a:pPr algn="ctr">
                        <a:spcAft>
                          <a:spcPts val="0"/>
                        </a:spcAft>
                      </a:pPr>
                      <a:r>
                        <a:rPr lang="en-GB" sz="1400" dirty="0">
                          <a:effectLst/>
                          <a:latin typeface="Cambria" panose="02040503050406030204" pitchFamily="18" charset="0"/>
                          <a:ea typeface="Cambria" panose="02040503050406030204" pitchFamily="18" charset="0"/>
                        </a:rPr>
                        <a:t>Data recovery </a:t>
                      </a:r>
                      <a:endParaRPr lang="es-ES" sz="1400" dirty="0">
                        <a:effectLst/>
                        <a:latin typeface="Cambria" panose="02040503050406030204" pitchFamily="18" charset="0"/>
                        <a:ea typeface="Cambria" panose="02040503050406030204" pitchFamily="18" charset="0"/>
                      </a:endParaRPr>
                    </a:p>
                  </a:txBody>
                  <a:tcPr marL="68580" marR="68580" marT="0" marB="0" anchor="ctr"/>
                </a:tc>
                <a:tc>
                  <a:txBody>
                    <a:bodyPr/>
                    <a:lstStyle/>
                    <a:p>
                      <a:pPr algn="l">
                        <a:spcAft>
                          <a:spcPts val="0"/>
                        </a:spcAft>
                      </a:pPr>
                      <a:r>
                        <a:rPr lang="en-GB" sz="1600" dirty="0">
                          <a:effectLst/>
                          <a:latin typeface="Cambria" panose="02040503050406030204" pitchFamily="18" charset="0"/>
                          <a:ea typeface="Cambria" panose="02040503050406030204" pitchFamily="18" charset="0"/>
                        </a:rPr>
                        <a:t>Historical BFT catch, size and catch per unit effort data,</a:t>
                      </a:r>
                      <a:r>
                        <a:rPr lang="en-GB" sz="1600" baseline="0" dirty="0">
                          <a:effectLst/>
                          <a:latin typeface="Cambria" panose="02040503050406030204" pitchFamily="18" charset="0"/>
                          <a:ea typeface="Cambria" panose="02040503050406030204" pitchFamily="18" charset="0"/>
                        </a:rPr>
                        <a:t> </a:t>
                      </a:r>
                      <a:r>
                        <a:rPr lang="en-GB" sz="1600" dirty="0">
                          <a:effectLst/>
                          <a:latin typeface="Cambria" panose="02040503050406030204" pitchFamily="18" charset="0"/>
                          <a:ea typeface="Cambria" panose="02040503050406030204" pitchFamily="18" charset="0"/>
                        </a:rPr>
                        <a:t>non-GBYP electronic tags tracks</a:t>
                      </a:r>
                      <a:endParaRPr lang="es-ES" sz="1600"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1750725370"/>
                  </a:ext>
                </a:extLst>
              </a:tr>
              <a:tr h="576649">
                <a:tc>
                  <a:txBody>
                    <a:bodyPr/>
                    <a:lstStyle/>
                    <a:p>
                      <a:pPr algn="ctr">
                        <a:spcAft>
                          <a:spcPts val="0"/>
                        </a:spcAft>
                      </a:pPr>
                      <a:r>
                        <a:rPr lang="en-GB" sz="1400">
                          <a:effectLst/>
                          <a:latin typeface="Cambria" panose="02040503050406030204" pitchFamily="18" charset="0"/>
                          <a:ea typeface="Cambria" panose="02040503050406030204" pitchFamily="18" charset="0"/>
                        </a:rPr>
                        <a:t>Fishery independent indices</a:t>
                      </a:r>
                      <a:endParaRPr lang="es-ES" sz="1400">
                        <a:effectLst/>
                        <a:latin typeface="Cambria" panose="02040503050406030204" pitchFamily="18" charset="0"/>
                        <a:ea typeface="Cambria" panose="02040503050406030204" pitchFamily="18" charset="0"/>
                      </a:endParaRPr>
                    </a:p>
                  </a:txBody>
                  <a:tcPr marL="68580" marR="68580" marT="0" marB="0" anchor="ctr"/>
                </a:tc>
                <a:tc>
                  <a:txBody>
                    <a:bodyPr/>
                    <a:lstStyle/>
                    <a:p>
                      <a:pPr algn="l">
                        <a:spcAft>
                          <a:spcPts val="0"/>
                        </a:spcAft>
                      </a:pPr>
                      <a:r>
                        <a:rPr lang="en-GB" sz="1600" dirty="0">
                          <a:effectLst/>
                          <a:latin typeface="Cambria" panose="02040503050406030204" pitchFamily="18" charset="0"/>
                          <a:ea typeface="Cambria" panose="02040503050406030204" pitchFamily="18" charset="0"/>
                        </a:rPr>
                        <a:t>7 years long series of aerial survey Spawning Eastern Stock Abundance index</a:t>
                      </a:r>
                      <a:endParaRPr lang="es-ES" sz="1600"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3808424545"/>
                  </a:ext>
                </a:extLst>
              </a:tr>
              <a:tr h="683740">
                <a:tc>
                  <a:txBody>
                    <a:bodyPr/>
                    <a:lstStyle/>
                    <a:p>
                      <a:pPr algn="ctr">
                        <a:spcAft>
                          <a:spcPts val="0"/>
                        </a:spcAft>
                      </a:pPr>
                      <a:r>
                        <a:rPr lang="en-GB" sz="1400" dirty="0">
                          <a:effectLst/>
                          <a:latin typeface="Cambria" panose="02040503050406030204" pitchFamily="18" charset="0"/>
                          <a:ea typeface="Cambria" panose="02040503050406030204" pitchFamily="18" charset="0"/>
                        </a:rPr>
                        <a:t>Tagging</a:t>
                      </a:r>
                      <a:endParaRPr lang="es-ES" sz="1400" dirty="0">
                        <a:effectLst/>
                        <a:latin typeface="Cambria" panose="02040503050406030204" pitchFamily="18" charset="0"/>
                        <a:ea typeface="Cambria" panose="02040503050406030204" pitchFamily="18" charset="0"/>
                      </a:endParaRPr>
                    </a:p>
                    <a:p>
                      <a:pPr algn="ctr">
                        <a:spcAft>
                          <a:spcPts val="0"/>
                        </a:spcAft>
                      </a:pPr>
                      <a:r>
                        <a:rPr lang="en-GB" sz="1400" dirty="0">
                          <a:effectLst/>
                          <a:latin typeface="Cambria" panose="02040503050406030204" pitchFamily="18" charset="0"/>
                          <a:ea typeface="Cambria" panose="02040503050406030204" pitchFamily="18" charset="0"/>
                        </a:rPr>
                        <a:t> </a:t>
                      </a:r>
                      <a:endParaRPr lang="es-ES" sz="1400" dirty="0">
                        <a:effectLst/>
                        <a:latin typeface="Cambria" panose="02040503050406030204" pitchFamily="18" charset="0"/>
                        <a:ea typeface="Cambria" panose="02040503050406030204" pitchFamily="18" charset="0"/>
                      </a:endParaRPr>
                    </a:p>
                  </a:txBody>
                  <a:tcPr marL="68580" marR="68580" marT="0" marB="0" anchor="ctr"/>
                </a:tc>
                <a:tc>
                  <a:txBody>
                    <a:bodyPr/>
                    <a:lstStyle/>
                    <a:p>
                      <a:pPr algn="l">
                        <a:spcAft>
                          <a:spcPts val="0"/>
                        </a:spcAft>
                      </a:pPr>
                      <a:r>
                        <a:rPr lang="en-GB" sz="1600" dirty="0">
                          <a:effectLst/>
                          <a:latin typeface="Cambria" panose="02040503050406030204" pitchFamily="18" charset="0"/>
                          <a:ea typeface="Cambria" panose="02040503050406030204" pitchFamily="18" charset="0"/>
                        </a:rPr>
                        <a:t>Conventional and electronic tags spatial data (matrix of movements between spatial strata by stock and quarter)</a:t>
                      </a:r>
                      <a:endParaRPr lang="es-ES" sz="1600"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2149234749"/>
                  </a:ext>
                </a:extLst>
              </a:tr>
              <a:tr h="584887">
                <a:tc>
                  <a:txBody>
                    <a:bodyPr/>
                    <a:lstStyle/>
                    <a:p>
                      <a:pPr algn="ctr">
                        <a:spcAft>
                          <a:spcPts val="0"/>
                        </a:spcAft>
                      </a:pPr>
                      <a:r>
                        <a:rPr lang="en-GB" sz="1400">
                          <a:effectLst/>
                          <a:latin typeface="Cambria" panose="02040503050406030204" pitchFamily="18" charset="0"/>
                          <a:ea typeface="Cambria" panose="02040503050406030204" pitchFamily="18" charset="0"/>
                        </a:rPr>
                        <a:t>Biological studies</a:t>
                      </a:r>
                      <a:endParaRPr lang="es-ES" sz="1400">
                        <a:effectLst/>
                        <a:latin typeface="Cambria" panose="02040503050406030204" pitchFamily="18" charset="0"/>
                        <a:ea typeface="Cambria" panose="02040503050406030204" pitchFamily="18" charset="0"/>
                      </a:endParaRPr>
                    </a:p>
                    <a:p>
                      <a:pPr algn="ctr">
                        <a:spcAft>
                          <a:spcPts val="0"/>
                        </a:spcAft>
                      </a:pPr>
                      <a:r>
                        <a:rPr lang="en-GB" sz="1400">
                          <a:effectLst/>
                          <a:latin typeface="Cambria" panose="02040503050406030204" pitchFamily="18" charset="0"/>
                          <a:ea typeface="Cambria" panose="02040503050406030204" pitchFamily="18" charset="0"/>
                        </a:rPr>
                        <a:t> </a:t>
                      </a:r>
                      <a:endParaRPr lang="es-ES" sz="1400">
                        <a:effectLst/>
                        <a:latin typeface="Cambria" panose="02040503050406030204" pitchFamily="18" charset="0"/>
                        <a:ea typeface="Cambria" panose="02040503050406030204" pitchFamily="18" charset="0"/>
                      </a:endParaRPr>
                    </a:p>
                  </a:txBody>
                  <a:tcPr marL="68580" marR="68580" marT="0" marB="0" anchor="ctr"/>
                </a:tc>
                <a:tc>
                  <a:txBody>
                    <a:bodyPr/>
                    <a:lstStyle/>
                    <a:p>
                      <a:pPr algn="l">
                        <a:spcAft>
                          <a:spcPts val="0"/>
                        </a:spcAft>
                      </a:pPr>
                      <a:r>
                        <a:rPr lang="en-GB" sz="1600" dirty="0">
                          <a:effectLst/>
                          <a:latin typeface="Cambria" panose="02040503050406030204" pitchFamily="18" charset="0"/>
                          <a:ea typeface="Cambria" panose="02040503050406030204" pitchFamily="18" charset="0"/>
                        </a:rPr>
                        <a:t>Length/weight correlations,  growth and reproductive parameters, age-length keys,</a:t>
                      </a:r>
                      <a:r>
                        <a:rPr lang="en-GB" sz="1600" baseline="0" dirty="0">
                          <a:effectLst/>
                          <a:latin typeface="Cambria" panose="02040503050406030204" pitchFamily="18" charset="0"/>
                          <a:ea typeface="Cambria" panose="02040503050406030204" pitchFamily="18" charset="0"/>
                        </a:rPr>
                        <a:t> stock of origin assignations (degree of mixing)</a:t>
                      </a:r>
                      <a:endParaRPr lang="es-ES" sz="1600"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1742993383"/>
                  </a:ext>
                </a:extLst>
              </a:tr>
              <a:tr h="639098">
                <a:tc>
                  <a:txBody>
                    <a:bodyPr/>
                    <a:lstStyle/>
                    <a:p>
                      <a:pPr algn="ctr">
                        <a:spcAft>
                          <a:spcPts val="0"/>
                        </a:spcAft>
                      </a:pPr>
                      <a:r>
                        <a:rPr lang="en-GB" sz="1400" dirty="0">
                          <a:effectLst/>
                          <a:latin typeface="Cambria" panose="02040503050406030204" pitchFamily="18" charset="0"/>
                          <a:ea typeface="Cambria" panose="02040503050406030204" pitchFamily="18" charset="0"/>
                        </a:rPr>
                        <a:t>Modelling  </a:t>
                      </a:r>
                      <a:endParaRPr lang="es-ES" sz="1400" dirty="0">
                        <a:effectLst/>
                        <a:latin typeface="Cambria" panose="02040503050406030204" pitchFamily="18" charset="0"/>
                        <a:ea typeface="Cambria" panose="02040503050406030204" pitchFamily="18" charset="0"/>
                      </a:endParaRPr>
                    </a:p>
                  </a:txBody>
                  <a:tcPr marL="68580" marR="68580" marT="0" marB="0" anchor="ctr"/>
                </a:tc>
                <a:tc>
                  <a:txBody>
                    <a:bodyPr/>
                    <a:lstStyle/>
                    <a:p>
                      <a:pPr algn="l">
                        <a:spcAft>
                          <a:spcPts val="0"/>
                        </a:spcAft>
                      </a:pPr>
                      <a:r>
                        <a:rPr lang="en-GB" sz="1600" dirty="0">
                          <a:effectLst/>
                          <a:latin typeface="Cambria" panose="02040503050406030204" pitchFamily="18" charset="0"/>
                          <a:ea typeface="Cambria" panose="02040503050406030204" pitchFamily="18" charset="0"/>
                        </a:rPr>
                        <a:t>MSE software (ABTMSE), operating model (M3), Space Assessment Model (SAM) application</a:t>
                      </a:r>
                      <a:endParaRPr lang="es-ES" sz="1600"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763935889"/>
                  </a:ext>
                </a:extLst>
              </a:tr>
            </a:tbl>
          </a:graphicData>
        </a:graphic>
      </p:graphicFrame>
      <p:sp>
        <p:nvSpPr>
          <p:cNvPr id="17" name="Content Placeholder 2">
            <a:extLst>
              <a:ext uri="{FF2B5EF4-FFF2-40B4-BE49-F238E27FC236}">
                <a16:creationId xmlns:a16="http://schemas.microsoft.com/office/drawing/2014/main" id="{DA2492DA-0B7C-4BB6-BAEE-E9FEA34D16B4}"/>
              </a:ext>
            </a:extLst>
          </p:cNvPr>
          <p:cNvSpPr txBox="1">
            <a:spLocks/>
          </p:cNvSpPr>
          <p:nvPr/>
        </p:nvSpPr>
        <p:spPr>
          <a:xfrm>
            <a:off x="245120" y="1027427"/>
            <a:ext cx="8856983" cy="521186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800" b="1" dirty="0">
                <a:solidFill>
                  <a:schemeClr val="bg1"/>
                </a:solidFill>
                <a:latin typeface="Cambria" panose="02040503050406030204" pitchFamily="18" charset="0"/>
                <a:ea typeface="Cambria" panose="02040503050406030204" pitchFamily="18" charset="0"/>
              </a:rPr>
              <a:t>Strategies Evaluation</a:t>
            </a:r>
            <a:endParaRPr lang="en-GB" sz="1800" b="1" dirty="0">
              <a:solidFill>
                <a:schemeClr val="bg1"/>
              </a:solidFill>
              <a:latin typeface="Cambria" panose="02040503050406030204" pitchFamily="18" charset="0"/>
              <a:ea typeface="Cambria" panose="02040503050406030204" pitchFamily="18" charset="0"/>
            </a:endParaRPr>
          </a:p>
          <a:p>
            <a:pPr marL="0" indent="0">
              <a:buNone/>
            </a:pPr>
            <a:endParaRPr lang="en-GB" sz="2400" b="1" dirty="0"/>
          </a:p>
          <a:p>
            <a:pPr marL="177800" indent="0">
              <a:buClr>
                <a:schemeClr val="accent1">
                  <a:lumMod val="75000"/>
                </a:schemeClr>
              </a:buClr>
              <a:buSzPct val="75000"/>
              <a:buNone/>
            </a:pPr>
            <a:endParaRPr lang="en-US" sz="2000" dirty="0">
              <a:solidFill>
                <a:srgbClr val="002060"/>
              </a:solidFill>
              <a:latin typeface="Cambria" panose="02040503050406030204" pitchFamily="18" charset="0"/>
            </a:endParaRPr>
          </a:p>
          <a:p>
            <a:pPr marL="177800" indent="0">
              <a:buClr>
                <a:schemeClr val="accent1">
                  <a:lumMod val="75000"/>
                </a:schemeClr>
              </a:buClr>
              <a:buSzPct val="75000"/>
              <a:buNone/>
            </a:pPr>
            <a:endParaRPr lang="en-US" sz="2000" dirty="0">
              <a:solidFill>
                <a:srgbClr val="002060"/>
              </a:solidFill>
            </a:endParaRPr>
          </a:p>
          <a:p>
            <a:pPr marL="450850" indent="-273050">
              <a:buClr>
                <a:schemeClr val="accent1">
                  <a:lumMod val="75000"/>
                </a:schemeClr>
              </a:buClr>
              <a:buSzPct val="75000"/>
              <a:buFont typeface="Wingdings" panose="05000000000000000000" pitchFamily="2" charset="2"/>
              <a:buChar char="Ø"/>
            </a:pPr>
            <a:endParaRPr lang="en-US" sz="2000" dirty="0">
              <a:solidFill>
                <a:srgbClr val="002060"/>
              </a:solidFill>
            </a:endParaRPr>
          </a:p>
        </p:txBody>
      </p:sp>
      <p:grpSp>
        <p:nvGrpSpPr>
          <p:cNvPr id="19" name="Group 18">
            <a:extLst>
              <a:ext uri="{FF2B5EF4-FFF2-40B4-BE49-F238E27FC236}">
                <a16:creationId xmlns:a16="http://schemas.microsoft.com/office/drawing/2014/main" id="{5DDD821D-6317-4BF6-8235-0C5DE6B78758}"/>
              </a:ext>
            </a:extLst>
          </p:cNvPr>
          <p:cNvGrpSpPr/>
          <p:nvPr/>
        </p:nvGrpSpPr>
        <p:grpSpPr>
          <a:xfrm>
            <a:off x="830317" y="1204318"/>
            <a:ext cx="7472855" cy="802220"/>
            <a:chOff x="368961" y="-306387"/>
            <a:chExt cx="8733142" cy="626992"/>
          </a:xfrm>
        </p:grpSpPr>
        <p:sp>
          <p:nvSpPr>
            <p:cNvPr id="16" name="Rectangle: Rounded Corners 15">
              <a:extLst>
                <a:ext uri="{FF2B5EF4-FFF2-40B4-BE49-F238E27FC236}">
                  <a16:creationId xmlns:a16="http://schemas.microsoft.com/office/drawing/2014/main" id="{367DEA84-AC14-4EC4-A7BE-11BFC2BCCCAB}"/>
                </a:ext>
              </a:extLst>
            </p:cNvPr>
            <p:cNvSpPr/>
            <p:nvPr/>
          </p:nvSpPr>
          <p:spPr>
            <a:xfrm>
              <a:off x="368961" y="-306387"/>
              <a:ext cx="8547780" cy="626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7A8C00D-5EB5-43E2-AD38-09CA394A40C8}"/>
                </a:ext>
              </a:extLst>
            </p:cNvPr>
            <p:cNvSpPr txBox="1"/>
            <p:nvPr/>
          </p:nvSpPr>
          <p:spPr>
            <a:xfrm>
              <a:off x="467544" y="-254556"/>
              <a:ext cx="8634559" cy="553263"/>
            </a:xfrm>
            <a:prstGeom prst="rect">
              <a:avLst/>
            </a:prstGeom>
            <a:noFill/>
          </p:spPr>
          <p:txBody>
            <a:bodyPr wrap="square" rtlCol="0">
              <a:spAutoFit/>
            </a:bodyPr>
            <a:lstStyle/>
            <a:p>
              <a:pPr lvl="0" algn="ctr">
                <a:defRPr/>
              </a:pPr>
              <a:r>
                <a:rPr lang="en-GB" sz="2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 relevant GBYP outputs directly used in BFT</a:t>
              </a:r>
            </a:p>
            <a:p>
              <a:pPr lvl="0" algn="ctr">
                <a:defRPr/>
              </a:pPr>
              <a:r>
                <a:rPr lang="en-GB" sz="2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stock assessments/MSE implementation</a:t>
              </a:r>
            </a:p>
          </p:txBody>
        </p:sp>
      </p:grpSp>
      <p:sp>
        <p:nvSpPr>
          <p:cNvPr id="5" name="TextBox 4"/>
          <p:cNvSpPr txBox="1"/>
          <p:nvPr/>
        </p:nvSpPr>
        <p:spPr>
          <a:xfrm>
            <a:off x="1366745" y="5939432"/>
            <a:ext cx="3477103"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More info </a:t>
            </a:r>
            <a:r>
              <a:rPr lang="es-ES" dirty="0" err="1">
                <a:latin typeface="Times New Roman" panose="02020603050405020304" pitchFamily="18" charset="0"/>
                <a:cs typeface="Times New Roman" panose="02020603050405020304" pitchFamily="18" charset="0"/>
              </a:rPr>
              <a:t>about</a:t>
            </a:r>
            <a:r>
              <a:rPr lang="es-ES" dirty="0">
                <a:latin typeface="Times New Roman" panose="02020603050405020304" pitchFamily="18" charset="0"/>
                <a:cs typeface="Times New Roman" panose="02020603050405020304" pitchFamily="18" charset="0"/>
              </a:rPr>
              <a:t> GBYP outputs in:</a:t>
            </a:r>
          </a:p>
        </p:txBody>
      </p:sp>
    </p:spTree>
    <p:extLst>
      <p:ext uri="{BB962C8B-B14F-4D97-AF65-F5344CB8AC3E}">
        <p14:creationId xmlns:p14="http://schemas.microsoft.com/office/powerpoint/2010/main" val="930710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B6CED59ED8364787BC765A001029F7" ma:contentTypeVersion="7" ma:contentTypeDescription="Create a new document." ma:contentTypeScope="" ma:versionID="6353d0b2e66e917fb27d7d5c1e4c9eef">
  <xsd:schema xmlns:xsd="http://www.w3.org/2001/XMLSchema" xmlns:xs="http://www.w3.org/2001/XMLSchema" xmlns:p="http://schemas.microsoft.com/office/2006/metadata/properties" xmlns:ns3="9cc4cf40-1a40-491a-b38c-f26199648324" targetNamespace="http://schemas.microsoft.com/office/2006/metadata/properties" ma:root="true" ma:fieldsID="3e4911c62b6884f1d408fed60bb642be" ns3:_="">
    <xsd:import namespace="9cc4cf40-1a40-491a-b38c-f261996483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4cf40-1a40-491a-b38c-f2619964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90CBCE-32E4-47DF-B392-B0B2196BA5CE}">
  <ds:schemaRefs>
    <ds:schemaRef ds:uri="http://schemas.microsoft.com/sharepoint/v3/contenttype/forms"/>
  </ds:schemaRefs>
</ds:datastoreItem>
</file>

<file path=customXml/itemProps2.xml><?xml version="1.0" encoding="utf-8"?>
<ds:datastoreItem xmlns:ds="http://schemas.openxmlformats.org/officeDocument/2006/customXml" ds:itemID="{9ED4C45E-E575-4991-A8A6-115C004C5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4cf40-1a40-491a-b38c-f26199648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C3A3F2-C4F5-4F23-AE39-74D7DC19ED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2723</TotalTime>
  <Words>1467</Words>
  <Application>Microsoft Office PowerPoint</Application>
  <PresentationFormat>Presentación en pantalla (4:3)</PresentationFormat>
  <Paragraphs>172</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Office Theme</vt:lpstr>
      <vt:lpstr>ICCAT ATLANTIC-WIDE RESEARCH PROGRAMME FOR BLUEFIN TUNA (GBYP): OVERVIEW, MAIN ACHIEVEMENTS AND FUTURE PLANS</vt:lpstr>
      <vt:lpstr>GBYP is the broadest among the Special Research Programs used by ICCAT to help focus, coordinate and complement national research activities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ICCAT ATLANTIC-WIDE RESEARCH PROGRAMME FOR BLUEFIN TUNA (GBYP): OVERVIEW, MAIN ACHIEVEMENTS AND FUTURE PLANS</dc:title>
  <dc:creator>Francisco Alemany</dc:creator>
  <cp:lastModifiedBy>Francisco Alemany</cp:lastModifiedBy>
  <cp:revision>38</cp:revision>
  <dcterms:created xsi:type="dcterms:W3CDTF">2019-11-09T13:14:59Z</dcterms:created>
  <dcterms:modified xsi:type="dcterms:W3CDTF">2019-11-23T09:08:41Z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0x01010090B6CED59ED8364787BC765A001029F7</vt:lpwstr>
  </property>
</Properties>
</file>