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 id="2147483648" r:id="rId3"/>
  </p:sldMasterIdLst>
  <p:notesMasterIdLst>
    <p:notesMasterId r:id="rId21"/>
  </p:notesMasterIdLst>
  <p:sldIdLst>
    <p:sldId id="256" r:id="rId4"/>
    <p:sldId id="331" r:id="rId5"/>
    <p:sldId id="258" r:id="rId6"/>
    <p:sldId id="285" r:id="rId7"/>
    <p:sldId id="284" r:id="rId8"/>
    <p:sldId id="267" r:id="rId9"/>
    <p:sldId id="321" r:id="rId10"/>
    <p:sldId id="337" r:id="rId11"/>
    <p:sldId id="268" r:id="rId12"/>
    <p:sldId id="338" r:id="rId13"/>
    <p:sldId id="334" r:id="rId14"/>
    <p:sldId id="308" r:id="rId15"/>
    <p:sldId id="341" r:id="rId16"/>
    <p:sldId id="333" r:id="rId17"/>
    <p:sldId id="336" r:id="rId18"/>
    <p:sldId id="342" r:id="rId19"/>
    <p:sldId id="329" r:id="rId2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 Beare" initials="DB" lastIdx="1" clrIdx="0">
    <p:extLst>
      <p:ext uri="{19B8F6BF-5375-455C-9EA6-DF929625EA0E}">
        <p15:presenceInfo xmlns:p15="http://schemas.microsoft.com/office/powerpoint/2012/main" userId="S::doug.beare@iccat.int::d6b26e74-cc8b-4a84-8c42-6e059561cb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13" autoAdjust="0"/>
    <p:restoredTop sz="96400" autoAdjust="0"/>
  </p:normalViewPr>
  <p:slideViewPr>
    <p:cSldViewPr>
      <p:cViewPr varScale="1">
        <p:scale>
          <a:sx n="95" d="100"/>
          <a:sy n="95" d="100"/>
        </p:scale>
        <p:origin x="1372"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BD3E38-DA92-45DB-A52A-502A32268656}" type="datetimeFigureOut">
              <a:rPr lang="en-GB" smtClean="0"/>
              <a:t>17/11/2019</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F0149AE-CE15-445E-B780-06EC53624468}" type="slidenum">
              <a:rPr lang="en-GB" smtClean="0"/>
              <a:t>‹#›</a:t>
            </a:fld>
            <a:endParaRPr lang="en-GB"/>
          </a:p>
        </p:txBody>
      </p:sp>
    </p:spTree>
    <p:extLst>
      <p:ext uri="{BB962C8B-B14F-4D97-AF65-F5344CB8AC3E}">
        <p14:creationId xmlns:p14="http://schemas.microsoft.com/office/powerpoint/2010/main" val="48777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15M euro, five year </a:t>
            </a:r>
            <a:r>
              <a:rPr lang="en-US" dirty="0" err="1"/>
              <a:t>programme</a:t>
            </a:r>
            <a:r>
              <a:rPr lang="en-US" dirty="0"/>
              <a:t> implemented by ICCAT and funded by EU/DG-DEVCO and ICCAT CPCs (Canada, USA, Chinese Taipei).</a:t>
            </a:r>
            <a:r>
              <a:rPr lang="fr-FR"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15 millions d’euros de budget, implémenté par ICCAT et financé par L’union européenne : DG DEVCO Avec la contribution des États-Unis, Canada, Taipei Chinois. Et autres parties contractantes de l’ICCAT.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0149AE-CE15-445E-B780-06EC53624468}" type="slidenum">
              <a:rPr lang="en-GB" smtClean="0"/>
              <a:t>1</a:t>
            </a:fld>
            <a:endParaRPr lang="en-GB"/>
          </a:p>
        </p:txBody>
      </p:sp>
    </p:spTree>
    <p:extLst>
      <p:ext uri="{BB962C8B-B14F-4D97-AF65-F5344CB8AC3E}">
        <p14:creationId xmlns:p14="http://schemas.microsoft.com/office/powerpoint/2010/main" val="4046191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AOTTP has </a:t>
            </a:r>
            <a:r>
              <a:rPr lang="fr-FR" dirty="0" err="1"/>
              <a:t>collaborated</a:t>
            </a:r>
            <a:r>
              <a:rPr lang="fr-FR" dirty="0"/>
              <a:t> </a:t>
            </a:r>
            <a:r>
              <a:rPr lang="fr-FR" dirty="0" err="1"/>
              <a:t>with</a:t>
            </a:r>
            <a:r>
              <a:rPr lang="fr-FR" dirty="0"/>
              <a:t> </a:t>
            </a:r>
            <a:r>
              <a:rPr lang="fr-FR" dirty="0" err="1"/>
              <a:t>many</a:t>
            </a:r>
            <a:r>
              <a:rPr lang="fr-FR" dirty="0"/>
              <a:t> </a:t>
            </a:r>
            <a:r>
              <a:rPr lang="fr-FR" dirty="0" err="1"/>
              <a:t>different</a:t>
            </a:r>
            <a:r>
              <a:rPr lang="fr-FR" dirty="0"/>
              <a:t> countries.</a:t>
            </a:r>
          </a:p>
          <a:p>
            <a:endParaRPr lang="fr-FR" dirty="0"/>
          </a:p>
          <a:p>
            <a:r>
              <a:rPr lang="fr-FR" sz="1200" kern="1200" dirty="0">
                <a:solidFill>
                  <a:schemeClr val="tx1"/>
                </a:solidFill>
                <a:effectLst/>
                <a:latin typeface="+mn-lt"/>
                <a:ea typeface="+mn-ea"/>
                <a:cs typeface="+mn-cs"/>
              </a:rPr>
              <a:t>Partenariat avec plusieurs pays de la Cote Atlantique et à travers le monde. </a:t>
            </a:r>
            <a:endParaRPr lang="fr-FR" dirty="0"/>
          </a:p>
          <a:p>
            <a:endParaRPr lang="fr-FR" dirty="0"/>
          </a:p>
          <a:p>
            <a:endParaRPr lang="fr-FR" dirty="0"/>
          </a:p>
        </p:txBody>
      </p:sp>
      <p:sp>
        <p:nvSpPr>
          <p:cNvPr id="4" name="Slide Number Placeholder 3"/>
          <p:cNvSpPr>
            <a:spLocks noGrp="1"/>
          </p:cNvSpPr>
          <p:nvPr>
            <p:ph type="sldNum" sz="quarter" idx="5"/>
          </p:nvPr>
        </p:nvSpPr>
        <p:spPr/>
        <p:txBody>
          <a:bodyPr/>
          <a:lstStyle/>
          <a:p>
            <a:fld id="{AF0149AE-CE15-445E-B780-06EC53624468}" type="slidenum">
              <a:rPr lang="en-GB" smtClean="0"/>
              <a:t>10</a:t>
            </a:fld>
            <a:endParaRPr lang="en-GB"/>
          </a:p>
        </p:txBody>
      </p:sp>
    </p:spTree>
    <p:extLst>
      <p:ext uri="{BB962C8B-B14F-4D97-AF65-F5344CB8AC3E}">
        <p14:creationId xmlns:p14="http://schemas.microsoft.com/office/powerpoint/2010/main" val="1920654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tag-recapture data can be used to estimate 3 parameters very important in stock assessment. The first is Death or Mortality due both to fishing and </a:t>
            </a:r>
          </a:p>
          <a:p>
            <a:r>
              <a:rPr lang="en-GB" dirty="0"/>
              <a:t>natural causes.</a:t>
            </a:r>
          </a:p>
          <a:p>
            <a:endParaRPr lang="en-GB" dirty="0"/>
          </a:p>
          <a:p>
            <a:r>
              <a:rPr lang="fr-FR" sz="1200" kern="1200" dirty="0">
                <a:solidFill>
                  <a:schemeClr val="tx1"/>
                </a:solidFill>
                <a:effectLst/>
                <a:latin typeface="+mn-lt"/>
                <a:ea typeface="+mn-ea"/>
                <a:cs typeface="+mn-cs"/>
              </a:rPr>
              <a:t>3 Paramètres important pour l’évaluation du stock :</a:t>
            </a:r>
            <a:endParaRPr lang="en-US"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Mortalité (naturelle et par la pêche)</a:t>
            </a:r>
            <a:endParaRPr lang="en-US" sz="1200" kern="1200" dirty="0">
              <a:solidFill>
                <a:schemeClr val="tx1"/>
              </a:solidFill>
              <a:effectLst/>
              <a:latin typeface="+mn-lt"/>
              <a:ea typeface="+mn-ea"/>
              <a:cs typeface="+mn-cs"/>
            </a:endParaRP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11</a:t>
            </a:fld>
            <a:endParaRPr lang="en-GB"/>
          </a:p>
        </p:txBody>
      </p:sp>
    </p:spTree>
    <p:extLst>
      <p:ext uri="{BB962C8B-B14F-4D97-AF65-F5344CB8AC3E}">
        <p14:creationId xmlns:p14="http://schemas.microsoft.com/office/powerpoint/2010/main" val="118100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second is Growth.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Croissance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12</a:t>
            </a:fld>
            <a:endParaRPr lang="en-GB"/>
          </a:p>
        </p:txBody>
      </p:sp>
    </p:spTree>
    <p:extLst>
      <p:ext uri="{BB962C8B-B14F-4D97-AF65-F5344CB8AC3E}">
        <p14:creationId xmlns:p14="http://schemas.microsoft.com/office/powerpoint/2010/main" val="3097698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third is Movement/Migration. Here the tracks between release and recovery (conventional tags) are plotted.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Migration : trajectoires des trois principales espèces de thonidés selon les données de marques conventionnel.  (1200 milliers nautiques enregistrés sur une trajectoire depuis le marquage du poisson à la récupération)</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13</a:t>
            </a:fld>
            <a:endParaRPr lang="en-GB"/>
          </a:p>
        </p:txBody>
      </p:sp>
    </p:spTree>
    <p:extLst>
      <p:ext uri="{BB962C8B-B14F-4D97-AF65-F5344CB8AC3E}">
        <p14:creationId xmlns:p14="http://schemas.microsoft.com/office/powerpoint/2010/main" val="2613390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third is Movement/Migration which can help identify ‘stock structure’. Here are data from pop-up tags deployed off South Africa.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Utilisation aussi de marques électroniques pour une information plus complète sur la migration, dans l’exemple suivant vous pouvez voir la trajectoire décrite par les maques électroniques placé en Afrique du Sud.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0149AE-CE15-445E-B780-06EC53624468}" type="slidenum">
              <a:rPr lang="en-GB" smtClean="0"/>
              <a:t>14</a:t>
            </a:fld>
            <a:endParaRPr lang="en-GB"/>
          </a:p>
        </p:txBody>
      </p:sp>
    </p:spTree>
    <p:extLst>
      <p:ext uri="{BB962C8B-B14F-4D97-AF65-F5344CB8AC3E}">
        <p14:creationId xmlns:p14="http://schemas.microsoft.com/office/powerpoint/2010/main" val="166347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on growth, death, and movement lead to improved scientific understanding of the biology of the fish which in turn contributes to better scientific advice, lower uncertainty and improved management.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 L’information sur la croissance, la mortalité et la migration nous aide à améliorer la compréhension scientifique de la biologie du poisson qui contribue à son tour à une meilleure santé des stocks, pêche responsable et durable ; sécurité alimentaire.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0149AE-CE15-445E-B780-06EC53624468}" type="slidenum">
              <a:rPr lang="en-GB" smtClean="0"/>
              <a:t>15</a:t>
            </a:fld>
            <a:endParaRPr lang="en-GB"/>
          </a:p>
        </p:txBody>
      </p:sp>
    </p:spTree>
    <p:extLst>
      <p:ext uri="{BB962C8B-B14F-4D97-AF65-F5344CB8AC3E}">
        <p14:creationId xmlns:p14="http://schemas.microsoft.com/office/powerpoint/2010/main" val="98612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AOTTP has already some key important findings, </a:t>
            </a:r>
            <a:r>
              <a:rPr lang="en-GB" dirty="0" err="1"/>
              <a:t>ie</a:t>
            </a:r>
            <a:r>
              <a:rPr lang="en-GB" dirty="0"/>
              <a:t>. From the hard part work we now know that YFT live to 18 years rather than the 12 years previously used in the assessment.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AOTTP a déjà obtenus des résultats clé : la lecture des otolithes nous donne des informations sur l’âge due l’albacore avant estimé à 12 ans. Maintenant 18.</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16</a:t>
            </a:fld>
            <a:endParaRPr lang="en-GB"/>
          </a:p>
        </p:txBody>
      </p:sp>
    </p:spTree>
    <p:extLst>
      <p:ext uri="{BB962C8B-B14F-4D97-AF65-F5344CB8AC3E}">
        <p14:creationId xmlns:p14="http://schemas.microsoft.com/office/powerpoint/2010/main" val="4195655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AOTTP is approaching its final year and it will organize a Final Symposium in Senegal to present and disseminate the results of the project. Save the date.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Nous approchons l’année finale du projet et nous sommes en train d’organiser pour juin 2020 un Symposium finale pour présenter les résultats du projet.  Nous aurons une session spécialement consacrée au rôle des donnée de l’AOTTP pour les gestionnaires.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0149AE-CE15-445E-B780-06EC53624468}" type="slidenum">
              <a:rPr lang="en-GB" smtClean="0"/>
              <a:t>17</a:t>
            </a:fld>
            <a:endParaRPr lang="en-GB"/>
          </a:p>
        </p:txBody>
      </p:sp>
    </p:spTree>
    <p:extLst>
      <p:ext uri="{BB962C8B-B14F-4D97-AF65-F5344CB8AC3E}">
        <p14:creationId xmlns:p14="http://schemas.microsoft.com/office/powerpoint/2010/main" val="2218406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Five species are being targeted by AOTTP for tagging. The three most important (commercial) tropical tuna species are being targeted (bigeye, skipjack, and yellowfin) and two coastal species (little tunny and wahoo). </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Programme de marquage associées aux principales espèces de thonidés tropicaux de l’Océan Atlantique :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albacore,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thon obèse,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listao</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Ainsi que pour deux espèces néritiques :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thonine commune,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thazard</a:t>
            </a:r>
            <a:r>
              <a:rPr lang="fr-FR" sz="1200" kern="1200" dirty="0">
                <a:solidFill>
                  <a:schemeClr val="tx1"/>
                </a:solidFill>
                <a:effectLst/>
                <a:latin typeface="+mn-lt"/>
                <a:ea typeface="+mn-ea"/>
                <a:cs typeface="+mn-cs"/>
              </a:rPr>
              <a:t>-bâtard, </a:t>
            </a:r>
            <a:r>
              <a:rPr lang="fr-FR" sz="1200" kern="1200" dirty="0" err="1">
                <a:solidFill>
                  <a:schemeClr val="tx1"/>
                </a:solidFill>
                <a:effectLst/>
                <a:latin typeface="+mn-lt"/>
                <a:ea typeface="+mn-ea"/>
                <a:cs typeface="+mn-cs"/>
              </a:rPr>
              <a:t>Wahoo</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2</a:t>
            </a:fld>
            <a:endParaRPr lang="en-GB"/>
          </a:p>
        </p:txBody>
      </p:sp>
    </p:spTree>
    <p:extLst>
      <p:ext uri="{BB962C8B-B14F-4D97-AF65-F5344CB8AC3E}">
        <p14:creationId xmlns:p14="http://schemas.microsoft.com/office/powerpoint/2010/main" val="6718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Different types of tags being used with different strengths/weaknesses or costs/benefits. Plastic conventional tags, chemical tagging (red tags), pop-up satellite tags, and internal archival tags.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Différent type de marques sont utilisées : Marques conventionnelles en plastiques, marques chimiques, marque pop-up satellite et marques électroniques interne.</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3</a:t>
            </a:fld>
            <a:endParaRPr lang="en-GB"/>
          </a:p>
        </p:txBody>
      </p:sp>
    </p:spTree>
    <p:extLst>
      <p:ext uri="{BB962C8B-B14F-4D97-AF65-F5344CB8AC3E}">
        <p14:creationId xmlns:p14="http://schemas.microsoft.com/office/powerpoint/2010/main" val="4198565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Fish have been tagged all o </a:t>
            </a:r>
            <a:r>
              <a:rPr lang="en-GB" dirty="0" err="1"/>
              <a:t>ver</a:t>
            </a:r>
            <a:r>
              <a:rPr lang="en-GB" dirty="0"/>
              <a:t> the tropical Atlantic, mostly by </a:t>
            </a:r>
            <a:r>
              <a:rPr lang="en-GB" dirty="0" err="1"/>
              <a:t>baitboat</a:t>
            </a:r>
            <a:r>
              <a:rPr lang="en-GB" dirty="0"/>
              <a:t> (pole and line) although rod and line, trolling, and long-line have also been used. </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Les poissons ont été marquées à travers les Côtes de l’Atlantique avec des bateaux canneurs.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Activités de marquages développés dans la zone côtière de St Helena, Afrique occidentale et la mer des caraïbes.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4</a:t>
            </a:fld>
            <a:endParaRPr lang="en-GB"/>
          </a:p>
        </p:txBody>
      </p:sp>
    </p:spTree>
    <p:extLst>
      <p:ext uri="{BB962C8B-B14F-4D97-AF65-F5344CB8AC3E}">
        <p14:creationId xmlns:p14="http://schemas.microsoft.com/office/powerpoint/2010/main" val="3839214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AOTTP has tried to raise awareness about the programme, its potential benefits, the existence of the tags and the rewards available for finding and reporting one together with the metadata.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AOTTP a effectué des activités de sensibilisation du programme, en informant pêcheurs dockers et travailleurs de </a:t>
            </a:r>
            <a:r>
              <a:rPr lang="fr-FR" sz="1200" kern="1200" dirty="0" err="1">
                <a:solidFill>
                  <a:schemeClr val="tx1"/>
                </a:solidFill>
                <a:effectLst/>
                <a:latin typeface="+mn-lt"/>
                <a:ea typeface="+mn-ea"/>
                <a:cs typeface="+mn-cs"/>
              </a:rPr>
              <a:t>canneries</a:t>
            </a:r>
            <a:r>
              <a:rPr lang="fr-FR" sz="1200" kern="1200" dirty="0">
                <a:solidFill>
                  <a:schemeClr val="tx1"/>
                </a:solidFill>
                <a:effectLst/>
                <a:latin typeface="+mn-lt"/>
                <a:ea typeface="+mn-ea"/>
                <a:cs typeface="+mn-cs"/>
              </a:rPr>
              <a:t> sur les bénéfices du programme</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5</a:t>
            </a:fld>
            <a:endParaRPr lang="en-GB"/>
          </a:p>
        </p:txBody>
      </p:sp>
    </p:spTree>
    <p:extLst>
      <p:ext uri="{BB962C8B-B14F-4D97-AF65-F5344CB8AC3E}">
        <p14:creationId xmlns:p14="http://schemas.microsoft.com/office/powerpoint/2010/main" val="3917310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AOTTP offers incentives to encourage tag-finders (fishers, stevedores etc) to send ICCAT the important metadata associated with a recovered, tagged fish.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E.g. cash prizes, mobile phone top ups, t-shirts, caps and entry into the ICCAT/SCRS lottery.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Et mis en place un système de récompenses et de loterie afin de maximiser la recollecte de données. Livraison de t-shirts, caps, cartes téléphoniques et cash.</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6</a:t>
            </a:fld>
            <a:endParaRPr lang="en-GB"/>
          </a:p>
        </p:txBody>
      </p:sp>
    </p:spTree>
    <p:extLst>
      <p:ext uri="{BB962C8B-B14F-4D97-AF65-F5344CB8AC3E}">
        <p14:creationId xmlns:p14="http://schemas.microsoft.com/office/powerpoint/2010/main" val="1477054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Over the years we have had some interesting observations, e.g. tagged fish being eaten, and an electronic tag sawn completely in half at a processing factory.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Quelques curiosités : thon retrouver dans l’estomac d’un grand merlin, une marque électronique coupée en deux dans l’usine de traitement. </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7</a:t>
            </a:fld>
            <a:endParaRPr lang="en-GB"/>
          </a:p>
        </p:txBody>
      </p:sp>
    </p:spTree>
    <p:extLst>
      <p:ext uri="{BB962C8B-B14F-4D97-AF65-F5344CB8AC3E}">
        <p14:creationId xmlns:p14="http://schemas.microsoft.com/office/powerpoint/2010/main" val="117295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AOTTP has been involved in a range of training and ‘capacity building’ activities, e.g. tagging at sea, tag-recovery and awareness raising, hard part reading and biological sampling, and data analyses.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Création de capacité à travers des ateliers d’analyse de donnée, de lecture d’otolithes et atelier de formation dans le marquage et la récupération de données.</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8</a:t>
            </a:fld>
            <a:endParaRPr lang="en-GB"/>
          </a:p>
        </p:txBody>
      </p:sp>
    </p:spTree>
    <p:extLst>
      <p:ext uri="{BB962C8B-B14F-4D97-AF65-F5344CB8AC3E}">
        <p14:creationId xmlns:p14="http://schemas.microsoft.com/office/powerpoint/2010/main" val="3900305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Target is to tag 120,000 fish. We are nearly there (115K tagged and 16K recovered) with an overall recovery rate of circa 14%. Recent AOTTP tagging and tagged fish recovery totals.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Objective : 120.000 poissons marqués, à ce stade 60.000 récupérée un pourcentage d’environ 14%.</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F0149AE-CE15-445E-B780-06EC53624468}" type="slidenum">
              <a:rPr lang="en-GB" smtClean="0"/>
              <a:t>9</a:t>
            </a:fld>
            <a:endParaRPr lang="en-GB"/>
          </a:p>
        </p:txBody>
      </p:sp>
    </p:spTree>
    <p:extLst>
      <p:ext uri="{BB962C8B-B14F-4D97-AF65-F5344CB8AC3E}">
        <p14:creationId xmlns:p14="http://schemas.microsoft.com/office/powerpoint/2010/main" val="135344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E67338A-B424-43F4-9C3A-7E91DD6502FE}" type="datetime5">
              <a:rPr lang="en-US" smtClean="0"/>
              <a:t>17-Nov-19</a:t>
            </a:fld>
            <a:endParaRPr lang="en-US"/>
          </a:p>
        </p:txBody>
      </p:sp>
      <p:sp>
        <p:nvSpPr>
          <p:cNvPr id="19" name="Footer Placeholder 18"/>
          <p:cNvSpPr>
            <a:spLocks noGrp="1"/>
          </p:cNvSpPr>
          <p:nvPr>
            <p:ph type="ftr" sz="quarter" idx="11"/>
          </p:nvPr>
        </p:nvSpPr>
        <p:spPr/>
        <p:txBody>
          <a:bodyPr/>
          <a:lstStyle/>
          <a:p>
            <a:r>
              <a:rPr lang="en-US"/>
              <a:t>Project funded by the European Union and several ICCAT CPCs  </a:t>
            </a:r>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36165D5-7787-4041-975D-E0DB59CB508B}" type="datetime5">
              <a:rPr lang="en-US" smtClean="0"/>
              <a:t>17-Nov-19</a:t>
            </a:fld>
            <a:endParaRPr lang="en-US"/>
          </a:p>
        </p:txBody>
      </p:sp>
      <p:sp>
        <p:nvSpPr>
          <p:cNvPr id="5" name="Footer Placeholder 4"/>
          <p:cNvSpPr>
            <a:spLocks noGrp="1"/>
          </p:cNvSpPr>
          <p:nvPr>
            <p:ph type="ftr" sz="quarter" idx="11"/>
          </p:nvPr>
        </p:nvSpPr>
        <p:spPr/>
        <p:txBody>
          <a:bodyPr/>
          <a:lstStyle/>
          <a:p>
            <a:r>
              <a:rPr lang="en-US"/>
              <a:t>Project funded by the European Union and several ICCAT CPCs  </a:t>
            </a:r>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02E8BA8-A2B0-4077-8053-95F7948B53F1}" type="datetime5">
              <a:rPr lang="en-US" smtClean="0"/>
              <a:t>17-Nov-19</a:t>
            </a:fld>
            <a:endParaRPr lang="en-US"/>
          </a:p>
        </p:txBody>
      </p:sp>
      <p:sp>
        <p:nvSpPr>
          <p:cNvPr id="5" name="Footer Placeholder 4"/>
          <p:cNvSpPr>
            <a:spLocks noGrp="1"/>
          </p:cNvSpPr>
          <p:nvPr>
            <p:ph type="ftr" sz="quarter" idx="11"/>
          </p:nvPr>
        </p:nvSpPr>
        <p:spPr/>
        <p:txBody>
          <a:bodyPr/>
          <a:lstStyle/>
          <a:p>
            <a:r>
              <a:rPr lang="en-US"/>
              <a:t>Project funded by the European Union and several ICCAT CPCs  </a:t>
            </a:r>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A17C-FA37-40B3-A72D-D47F1C4F00D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FR"/>
          </a:p>
        </p:txBody>
      </p:sp>
      <p:sp>
        <p:nvSpPr>
          <p:cNvPr id="3" name="Subtitle 2">
            <a:extLst>
              <a:ext uri="{FF2B5EF4-FFF2-40B4-BE49-F238E27FC236}">
                <a16:creationId xmlns:a16="http://schemas.microsoft.com/office/drawing/2014/main" id="{46A90A4A-DD98-4F0E-8A1B-B16C5201D6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FCDF9F89-D689-4CB2-AE0E-6F6ECBF6698D}"/>
              </a:ext>
            </a:extLst>
          </p:cNvPr>
          <p:cNvSpPr>
            <a:spLocks noGrp="1"/>
          </p:cNvSpPr>
          <p:nvPr>
            <p:ph type="dt" sz="half" idx="10"/>
          </p:nvPr>
        </p:nvSpPr>
        <p:spPr/>
        <p:txBody>
          <a:bodyPr/>
          <a:lstStyle/>
          <a:p>
            <a:fld id="{C19CF1A7-78AE-47C7-8F00-8D7F5FB31A73}" type="datetime5">
              <a:rPr lang="en-US" smtClean="0"/>
              <a:t>17-Nov-19</a:t>
            </a:fld>
            <a:endParaRPr lang="fr-FR"/>
          </a:p>
        </p:txBody>
      </p:sp>
      <p:sp>
        <p:nvSpPr>
          <p:cNvPr id="5" name="Footer Placeholder 4">
            <a:extLst>
              <a:ext uri="{FF2B5EF4-FFF2-40B4-BE49-F238E27FC236}">
                <a16:creationId xmlns:a16="http://schemas.microsoft.com/office/drawing/2014/main" id="{2F314CD5-E145-4BE0-9BDB-81B934AD689F}"/>
              </a:ext>
            </a:extLst>
          </p:cNvPr>
          <p:cNvSpPr>
            <a:spLocks noGrp="1"/>
          </p:cNvSpPr>
          <p:nvPr>
            <p:ph type="ftr" sz="quarter" idx="11"/>
          </p:nvPr>
        </p:nvSpPr>
        <p:spPr/>
        <p:txBody>
          <a:bodyPr/>
          <a:lstStyle/>
          <a:p>
            <a:r>
              <a:rPr lang="en-US"/>
              <a:t>Project funded by the European Union and several ICCAT CPCs  </a:t>
            </a:r>
            <a:endParaRPr lang="fr-FR"/>
          </a:p>
        </p:txBody>
      </p:sp>
      <p:sp>
        <p:nvSpPr>
          <p:cNvPr id="6" name="Slide Number Placeholder 5">
            <a:extLst>
              <a:ext uri="{FF2B5EF4-FFF2-40B4-BE49-F238E27FC236}">
                <a16:creationId xmlns:a16="http://schemas.microsoft.com/office/drawing/2014/main" id="{D2BEE83E-912F-4EAD-8C40-CADA65D71D57}"/>
              </a:ext>
            </a:extLst>
          </p:cNvPr>
          <p:cNvSpPr>
            <a:spLocks noGrp="1"/>
          </p:cNvSpPr>
          <p:nvPr>
            <p:ph type="sldNum" sz="quarter" idx="12"/>
          </p:nvPr>
        </p:nvSpPr>
        <p:spPr/>
        <p:txBody>
          <a:bodyPr/>
          <a:lstStyle/>
          <a:p>
            <a:fld id="{31CC8F6E-83B7-46DC-84E6-3B3AA01D6B32}" type="slidenum">
              <a:rPr lang="fr-FR" smtClean="0"/>
              <a:t>‹#›</a:t>
            </a:fld>
            <a:endParaRPr lang="fr-FR"/>
          </a:p>
        </p:txBody>
      </p:sp>
    </p:spTree>
    <p:extLst>
      <p:ext uri="{BB962C8B-B14F-4D97-AF65-F5344CB8AC3E}">
        <p14:creationId xmlns:p14="http://schemas.microsoft.com/office/powerpoint/2010/main" val="1696091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B4B9-8399-4545-B215-6BD8E92B4F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751091-27FD-42D8-BE19-D0E07BFBD5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8C5E0-2D31-47BD-917E-D11B6A5350DE}"/>
              </a:ext>
            </a:extLst>
          </p:cNvPr>
          <p:cNvSpPr>
            <a:spLocks noGrp="1"/>
          </p:cNvSpPr>
          <p:nvPr>
            <p:ph type="dt" sz="half" idx="10"/>
          </p:nvPr>
        </p:nvSpPr>
        <p:spPr/>
        <p:txBody>
          <a:bodyPr/>
          <a:lstStyle/>
          <a:p>
            <a:fld id="{C96DC8AC-53A6-4933-82A0-A20C39848E0F}" type="datetime5">
              <a:rPr lang="en-US" smtClean="0"/>
              <a:t>17-Nov-19</a:t>
            </a:fld>
            <a:endParaRPr lang="en-US"/>
          </a:p>
        </p:txBody>
      </p:sp>
      <p:sp>
        <p:nvSpPr>
          <p:cNvPr id="5" name="Footer Placeholder 4">
            <a:extLst>
              <a:ext uri="{FF2B5EF4-FFF2-40B4-BE49-F238E27FC236}">
                <a16:creationId xmlns:a16="http://schemas.microsoft.com/office/drawing/2014/main" id="{1B5B6FA3-3E88-4A8B-AB62-3CFE158A507A}"/>
              </a:ext>
            </a:extLst>
          </p:cNvPr>
          <p:cNvSpPr>
            <a:spLocks noGrp="1"/>
          </p:cNvSpPr>
          <p:nvPr>
            <p:ph type="ftr" sz="quarter" idx="11"/>
          </p:nvPr>
        </p:nvSpPr>
        <p:spPr/>
        <p:txBody>
          <a:bodyPr/>
          <a:lstStyle/>
          <a:p>
            <a:r>
              <a:rPr lang="en-US"/>
              <a:t>Project funded by the European Union and several ICCAT CPCs  </a:t>
            </a:r>
          </a:p>
        </p:txBody>
      </p:sp>
      <p:sp>
        <p:nvSpPr>
          <p:cNvPr id="6" name="Slide Number Placeholder 5">
            <a:extLst>
              <a:ext uri="{FF2B5EF4-FFF2-40B4-BE49-F238E27FC236}">
                <a16:creationId xmlns:a16="http://schemas.microsoft.com/office/drawing/2014/main" id="{0189F06D-7A9F-43A3-A57A-0A93DE547B5F}"/>
              </a:ext>
            </a:extLst>
          </p:cNvPr>
          <p:cNvSpPr>
            <a:spLocks noGrp="1"/>
          </p:cNvSpPr>
          <p:nvPr>
            <p:ph type="sldNum" sz="quarter" idx="12"/>
          </p:nvPr>
        </p:nvSpPr>
        <p:spPr/>
        <p:txBody>
          <a:bodyPr/>
          <a:lstStyle/>
          <a:p>
            <a:fld id="{DA681E8C-21A2-4DDB-8EA8-7993ADA0C6E1}" type="slidenum">
              <a:rPr lang="en-US" smtClean="0"/>
              <a:t>‹#›</a:t>
            </a:fld>
            <a:endParaRPr lang="en-US"/>
          </a:p>
        </p:txBody>
      </p:sp>
    </p:spTree>
    <p:extLst>
      <p:ext uri="{BB962C8B-B14F-4D97-AF65-F5344CB8AC3E}">
        <p14:creationId xmlns:p14="http://schemas.microsoft.com/office/powerpoint/2010/main" val="101389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98BF5CC1-9D56-4CE8-8590-C84EA24E5DD4}" type="datetime5">
              <a:rPr lang="en-US" smtClean="0"/>
              <a:t>17-Nov-19</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r>
              <a:rPr lang="en-US"/>
              <a:t>Project funded by the European Union and several ICCAT CPCs  </a:t>
            </a:r>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4659038-0343-474D-BB7C-B84AAAB0BAC8}" type="datetime5">
              <a:rPr lang="en-US" smtClean="0"/>
              <a:t>17-Nov-19</a:t>
            </a:fld>
            <a:endParaRPr lang="en-US"/>
          </a:p>
        </p:txBody>
      </p:sp>
      <p:sp>
        <p:nvSpPr>
          <p:cNvPr id="5" name="Footer Placeholder 4"/>
          <p:cNvSpPr>
            <a:spLocks noGrp="1"/>
          </p:cNvSpPr>
          <p:nvPr>
            <p:ph type="ftr" sz="quarter" idx="11"/>
          </p:nvPr>
        </p:nvSpPr>
        <p:spPr/>
        <p:txBody>
          <a:bodyPr/>
          <a:lstStyle/>
          <a:p>
            <a:r>
              <a:rPr lang="en-US"/>
              <a:t>Project funded by the European Union and several ICCAT CPCs  </a:t>
            </a:r>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FC38FD1-2A2B-4871-B91F-71C147679275}" type="datetime5">
              <a:rPr lang="en-US" smtClean="0"/>
              <a:t>17-Nov-19</a:t>
            </a:fld>
            <a:endParaRPr lang="en-US"/>
          </a:p>
        </p:txBody>
      </p:sp>
      <p:sp>
        <p:nvSpPr>
          <p:cNvPr id="6" name="Footer Placeholder 5"/>
          <p:cNvSpPr>
            <a:spLocks noGrp="1"/>
          </p:cNvSpPr>
          <p:nvPr>
            <p:ph type="ftr" sz="quarter" idx="11"/>
          </p:nvPr>
        </p:nvSpPr>
        <p:spPr/>
        <p:txBody>
          <a:bodyPr/>
          <a:lstStyle/>
          <a:p>
            <a:r>
              <a:rPr lang="en-US"/>
              <a:t>Project funded by the European Union and several ICCAT CPCs  </a:t>
            </a:r>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0E28CC4-7408-41CF-B562-C1C6AB495364}" type="datetime5">
              <a:rPr lang="en-US" smtClean="0"/>
              <a:t>17-Nov-19</a:t>
            </a:fld>
            <a:endParaRPr lang="en-US"/>
          </a:p>
        </p:txBody>
      </p:sp>
      <p:sp>
        <p:nvSpPr>
          <p:cNvPr id="8" name="Footer Placeholder 7"/>
          <p:cNvSpPr>
            <a:spLocks noGrp="1"/>
          </p:cNvSpPr>
          <p:nvPr>
            <p:ph type="ftr" sz="quarter" idx="11"/>
          </p:nvPr>
        </p:nvSpPr>
        <p:spPr/>
        <p:txBody>
          <a:bodyPr/>
          <a:lstStyle/>
          <a:p>
            <a:r>
              <a:rPr lang="en-US"/>
              <a:t>Project funded by the European Union and several ICCAT CPCs  </a:t>
            </a:r>
          </a:p>
        </p:txBody>
      </p:sp>
      <p:sp>
        <p:nvSpPr>
          <p:cNvPr id="9" name="Slide Number Placeholder 8"/>
          <p:cNvSpPr>
            <a:spLocks noGrp="1"/>
          </p:cNvSpPr>
          <p:nvPr>
            <p:ph type="sldNum" sz="quarter" idx="12"/>
          </p:nvPr>
        </p:nvSpPr>
        <p:spPr/>
        <p:txBody>
          <a:bodyPr/>
          <a:lstStyle/>
          <a:p>
            <a:fld id="{DE50DEB3-00C6-4B15-95D3-20297EEC983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8045CD39-9CDA-43C1-A6C0-84C6C509BD60}" type="datetime5">
              <a:rPr lang="en-US" smtClean="0"/>
              <a:t>17-Nov-19</a:t>
            </a:fld>
            <a:endParaRPr lang="en-US"/>
          </a:p>
        </p:txBody>
      </p:sp>
      <p:sp>
        <p:nvSpPr>
          <p:cNvPr id="4" name="Footer Placeholder 3"/>
          <p:cNvSpPr>
            <a:spLocks noGrp="1"/>
          </p:cNvSpPr>
          <p:nvPr>
            <p:ph type="ftr" sz="quarter" idx="11"/>
          </p:nvPr>
        </p:nvSpPr>
        <p:spPr/>
        <p:txBody>
          <a:bodyPr/>
          <a:lstStyle/>
          <a:p>
            <a:r>
              <a:rPr lang="en-US"/>
              <a:t>Project funded by the European Union and several ICCAT CPCs  </a:t>
            </a:r>
          </a:p>
        </p:txBody>
      </p:sp>
      <p:sp>
        <p:nvSpPr>
          <p:cNvPr id="5" name="Slide Number Placeholder 4"/>
          <p:cNvSpPr>
            <a:spLocks noGrp="1"/>
          </p:cNvSpPr>
          <p:nvPr>
            <p:ph type="sldNum" sz="quarter" idx="12"/>
          </p:nvPr>
        </p:nvSpPr>
        <p:spPr/>
        <p:txBody>
          <a:bodyPr/>
          <a:lstStyle/>
          <a:p>
            <a:fld id="{DE50DEB3-00C6-4B15-95D3-20297EEC983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9868DE-DF6D-4E15-8D1B-C446B6C268E7}" type="datetime5">
              <a:rPr lang="en-US" smtClean="0"/>
              <a:t>17-Nov-19</a:t>
            </a:fld>
            <a:endParaRPr lang="en-US"/>
          </a:p>
        </p:txBody>
      </p:sp>
      <p:sp>
        <p:nvSpPr>
          <p:cNvPr id="3" name="Footer Placeholder 2"/>
          <p:cNvSpPr>
            <a:spLocks noGrp="1"/>
          </p:cNvSpPr>
          <p:nvPr>
            <p:ph type="ftr" sz="quarter" idx="11"/>
          </p:nvPr>
        </p:nvSpPr>
        <p:spPr/>
        <p:txBody>
          <a:bodyPr/>
          <a:lstStyle/>
          <a:p>
            <a:r>
              <a:rPr lang="en-US"/>
              <a:t>Project funded by the European Union and several ICCAT CPCs  </a:t>
            </a:r>
          </a:p>
        </p:txBody>
      </p:sp>
      <p:sp>
        <p:nvSpPr>
          <p:cNvPr id="4" name="Slide Number Placeholder 3"/>
          <p:cNvSpPr>
            <a:spLocks noGrp="1"/>
          </p:cNvSpPr>
          <p:nvPr>
            <p:ph type="sldNum" sz="quarter" idx="12"/>
          </p:nvPr>
        </p:nvSpPr>
        <p:spPr/>
        <p:txBody>
          <a:bodyPr/>
          <a:lstStyle/>
          <a:p>
            <a:fld id="{DE50DEB3-00C6-4B15-95D3-20297EEC983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CF85577-21F0-44FE-91B4-A166F6B84A52}" type="datetime5">
              <a:rPr lang="en-US" smtClean="0"/>
              <a:t>17-Nov-19</a:t>
            </a:fld>
            <a:endParaRPr lang="en-US"/>
          </a:p>
        </p:txBody>
      </p:sp>
      <p:sp>
        <p:nvSpPr>
          <p:cNvPr id="6" name="Footer Placeholder 5"/>
          <p:cNvSpPr>
            <a:spLocks noGrp="1"/>
          </p:cNvSpPr>
          <p:nvPr>
            <p:ph type="ftr" sz="quarter" idx="11"/>
          </p:nvPr>
        </p:nvSpPr>
        <p:spPr/>
        <p:txBody>
          <a:bodyPr/>
          <a:lstStyle/>
          <a:p>
            <a:r>
              <a:rPr lang="en-US"/>
              <a:t>Project funded by the European Union and several ICCAT CPCs  </a:t>
            </a:r>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D2A5743-650F-4791-A583-418347F2B396}" type="datetime5">
              <a:rPr lang="en-US" smtClean="0"/>
              <a:t>17-Nov-19</a:t>
            </a:fld>
            <a:endParaRPr lang="en-US"/>
          </a:p>
        </p:txBody>
      </p:sp>
      <p:sp>
        <p:nvSpPr>
          <p:cNvPr id="6" name="Footer Placeholder 5"/>
          <p:cNvSpPr>
            <a:spLocks noGrp="1"/>
          </p:cNvSpPr>
          <p:nvPr>
            <p:ph type="ftr" sz="quarter" idx="11"/>
          </p:nvPr>
        </p:nvSpPr>
        <p:spPr/>
        <p:txBody>
          <a:bodyPr/>
          <a:lstStyle/>
          <a:p>
            <a:r>
              <a:rPr lang="en-US"/>
              <a:t>Project funded by the European Union and several ICCAT CPCs  </a:t>
            </a:r>
          </a:p>
        </p:txBody>
      </p:sp>
      <p:sp>
        <p:nvSpPr>
          <p:cNvPr id="7" name="Slide Number Placeholder 6"/>
          <p:cNvSpPr>
            <a:spLocks noGrp="1"/>
          </p:cNvSpPr>
          <p:nvPr>
            <p:ph type="sldNum" sz="quarter" idx="12"/>
          </p:nvPr>
        </p:nvSpPr>
        <p:spPr>
          <a:xfrm>
            <a:off x="8077200" y="6356350"/>
            <a:ext cx="609600" cy="365125"/>
          </a:xfrm>
        </p:spPr>
        <p:txBody>
          <a:bodyPr/>
          <a:lstStyle/>
          <a:p>
            <a:fld id="{DE50DEB3-00C6-4B15-95D3-20297EEC9831}"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378C475-2569-407F-856C-B93E695F3DB5}" type="datetime5">
              <a:rPr lang="en-US" smtClean="0"/>
              <a:t>17-Nov-19</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a:t>Project funded by the European Union and several ICCAT CPCs  </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5DF23-FAB1-41DE-A766-484A546F2E99}"/>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9A3C4B64-2DA1-458C-987A-1531E540EF4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C33807D-7898-4384-B626-56205EE6E2A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36704D1-2D3F-4A77-BEE8-AB370333404F}" type="datetime5">
              <a:rPr lang="en-US" smtClean="0"/>
              <a:t>17-Nov-19</a:t>
            </a:fld>
            <a:endParaRPr lang="fr-FR"/>
          </a:p>
        </p:txBody>
      </p:sp>
      <p:sp>
        <p:nvSpPr>
          <p:cNvPr id="5" name="Footer Placeholder 4">
            <a:extLst>
              <a:ext uri="{FF2B5EF4-FFF2-40B4-BE49-F238E27FC236}">
                <a16:creationId xmlns:a16="http://schemas.microsoft.com/office/drawing/2014/main" id="{B9D22547-3848-4CD5-9EBD-9A346B16463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Project funded by the European Union and several ICCAT CPCs  </a:t>
            </a:r>
            <a:endParaRPr lang="fr-FR"/>
          </a:p>
        </p:txBody>
      </p:sp>
      <p:sp>
        <p:nvSpPr>
          <p:cNvPr id="6" name="Slide Number Placeholder 5">
            <a:extLst>
              <a:ext uri="{FF2B5EF4-FFF2-40B4-BE49-F238E27FC236}">
                <a16:creationId xmlns:a16="http://schemas.microsoft.com/office/drawing/2014/main" id="{2536A9F8-4891-4FC3-A95D-0DE92135C74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CC8F6E-83B7-46DC-84E6-3B3AA01D6B32}" type="slidenum">
              <a:rPr lang="fr-FR" smtClean="0"/>
              <a:t>‹#›</a:t>
            </a:fld>
            <a:endParaRPr lang="fr-FR"/>
          </a:p>
        </p:txBody>
      </p:sp>
    </p:spTree>
    <p:extLst>
      <p:ext uri="{BB962C8B-B14F-4D97-AF65-F5344CB8AC3E}">
        <p14:creationId xmlns:p14="http://schemas.microsoft.com/office/powerpoint/2010/main" val="4218980570"/>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91EEA8-7098-418B-BDF6-829A09B9FE1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3F1651-DCCF-4602-B497-079C5BC314C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BA322-EAE3-4D50-95A7-ED6A2B9584E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2BA7097-0985-456A-B474-261C20ED1706}" type="datetime5">
              <a:rPr lang="en-US" smtClean="0"/>
              <a:t>17-Nov-19</a:t>
            </a:fld>
            <a:endParaRPr lang="en-US"/>
          </a:p>
        </p:txBody>
      </p:sp>
      <p:sp>
        <p:nvSpPr>
          <p:cNvPr id="5" name="Footer Placeholder 4">
            <a:extLst>
              <a:ext uri="{FF2B5EF4-FFF2-40B4-BE49-F238E27FC236}">
                <a16:creationId xmlns:a16="http://schemas.microsoft.com/office/drawing/2014/main" id="{05E16356-FCC9-4727-97AA-6CA0677999C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Project funded by the European Union and several ICCAT CPCs  </a:t>
            </a:r>
          </a:p>
        </p:txBody>
      </p:sp>
      <p:sp>
        <p:nvSpPr>
          <p:cNvPr id="6" name="Slide Number Placeholder 5">
            <a:extLst>
              <a:ext uri="{FF2B5EF4-FFF2-40B4-BE49-F238E27FC236}">
                <a16:creationId xmlns:a16="http://schemas.microsoft.com/office/drawing/2014/main" id="{C3B6E33F-3373-4C90-93E4-439DEDFDC37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A681E8C-21A2-4DDB-8EA8-7993ADA0C6E1}" type="slidenum">
              <a:rPr lang="en-US" smtClean="0"/>
              <a:t>‹#›</a:t>
            </a:fld>
            <a:endParaRPr lang="en-US"/>
          </a:p>
        </p:txBody>
      </p:sp>
    </p:spTree>
    <p:extLst>
      <p:ext uri="{BB962C8B-B14F-4D97-AF65-F5344CB8AC3E}">
        <p14:creationId xmlns:p14="http://schemas.microsoft.com/office/powerpoint/2010/main" val="216218810"/>
      </p:ext>
    </p:extLst>
  </p:cSld>
  <p:clrMap bg1="lt1" tx1="dk1" bg2="lt2" tx2="dk2" accent1="accent1" accent2="accent2" accent3="accent3" accent4="accent4" accent5="accent5" accent6="accent6" hlink="hlink" folHlink="folHlink"/>
  <p:sldLayoutIdLst>
    <p:sldLayoutId id="2147483650"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10.jpeg"/><Relationship Id="rId2" Type="http://schemas.openxmlformats.org/officeDocument/2006/relationships/notesSlide" Target="../notesSlides/notesSlide10.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11.jpeg"/><Relationship Id="rId5" Type="http://schemas.openxmlformats.org/officeDocument/2006/relationships/image" Target="../media/image43.png"/><Relationship Id="rId15" Type="http://schemas.openxmlformats.org/officeDocument/2006/relationships/image" Target="../media/image53.png"/><Relationship Id="rId23" Type="http://schemas.microsoft.com/office/2007/relationships/hdphoto" Target="../media/hdphoto1.wdp"/><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hyperlink" Target="http://game-icons.net/lorc/originals/fishbone.html" TargetMode="External"/><Relationship Id="rId3" Type="http://schemas.openxmlformats.org/officeDocument/2006/relationships/image" Target="../media/image11.jpeg"/><Relationship Id="rId7" Type="http://schemas.openxmlformats.org/officeDocument/2006/relationships/image" Target="../media/image64.png"/><Relationship Id="rId12"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7.svg"/><Relationship Id="rId5" Type="http://schemas.openxmlformats.org/officeDocument/2006/relationships/image" Target="../media/image62.png"/><Relationship Id="rId15" Type="http://schemas.openxmlformats.org/officeDocument/2006/relationships/image" Target="../media/image10.jpeg"/><Relationship Id="rId10" Type="http://schemas.openxmlformats.org/officeDocument/2006/relationships/image" Target="../media/image66.png"/><Relationship Id="rId4" Type="http://schemas.openxmlformats.org/officeDocument/2006/relationships/image" Target="../media/image61.png"/><Relationship Id="rId9" Type="http://schemas.microsoft.com/office/2007/relationships/hdphoto" Target="../media/hdphoto2.wdp"/><Relationship Id="rId14" Type="http://schemas.openxmlformats.org/officeDocument/2006/relationships/image" Target="../media/image6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5.tiff"/><Relationship Id="rId5" Type="http://schemas.openxmlformats.org/officeDocument/2006/relationships/image" Target="../media/image74.tiff"/><Relationship Id="rId4" Type="http://schemas.openxmlformats.org/officeDocument/2006/relationships/image" Target="../media/image73.tiff"/></Relationships>
</file>

<file path=ppt/slides/_rels/slide1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11.jpeg"/><Relationship Id="rId7" Type="http://schemas.openxmlformats.org/officeDocument/2006/relationships/image" Target="../media/image80.png"/><Relationship Id="rId12"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tiff"/><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7.png"/><Relationship Id="rId5" Type="http://schemas.openxmlformats.org/officeDocument/2006/relationships/hyperlink" Target="mailto:aottp.symposium@iccat.int" TargetMode="External"/><Relationship Id="rId4" Type="http://schemas.openxmlformats.org/officeDocument/2006/relationships/image" Target="../media/image86.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1.jpe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10.jpeg"/><Relationship Id="rId4" Type="http://schemas.openxmlformats.org/officeDocument/2006/relationships/image" Target="../media/image14.jp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1.jpeg"/><Relationship Id="rId7"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11.jpe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emf"/><Relationship Id="rId10" Type="http://schemas.openxmlformats.org/officeDocument/2006/relationships/image" Target="../media/image35.jpeg"/><Relationship Id="rId4" Type="http://schemas.openxmlformats.org/officeDocument/2006/relationships/image" Target="../media/image29.emf"/><Relationship Id="rId9" Type="http://schemas.openxmlformats.org/officeDocument/2006/relationships/image" Target="../media/image34.jpeg"/><Relationship Id="rId1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40.jp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99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22233" y="980728"/>
            <a:ext cx="8099534" cy="3993232"/>
          </a:xfrm>
          <a:gradFill>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gradFill>
          <a:ln/>
          <a:effectLst>
            <a:glow rad="101600">
              <a:schemeClr val="accent1">
                <a:satMod val="175000"/>
                <a:alpha val="40000"/>
              </a:schemeClr>
            </a:glow>
            <a:softEdge rad="127000"/>
          </a:effectLst>
        </p:spPr>
        <p:style>
          <a:lnRef idx="1">
            <a:schemeClr val="accent1"/>
          </a:lnRef>
          <a:fillRef idx="2">
            <a:schemeClr val="accent1"/>
          </a:fillRef>
          <a:effectRef idx="1">
            <a:schemeClr val="accent1"/>
          </a:effectRef>
          <a:fontRef idx="minor">
            <a:schemeClr val="dk1"/>
          </a:fontRef>
        </p:style>
        <p:txBody>
          <a:bodyPr anchor="ctr">
            <a:noAutofit/>
          </a:bodyPr>
          <a:lstStyle/>
          <a:p>
            <a:pPr algn="ctr"/>
            <a:r>
              <a:rPr lang="en-US" sz="5400" dirty="0">
                <a:solidFill>
                  <a:srgbClr val="002060"/>
                </a:solidFill>
                <a:latin typeface="Cambria" panose="02040503050406030204" pitchFamily="18" charset="0"/>
              </a:rPr>
              <a:t>The Atlantic Ocean Tropical tuna Tagging </a:t>
            </a:r>
            <a:r>
              <a:rPr lang="en-US" sz="5400" dirty="0" err="1">
                <a:solidFill>
                  <a:srgbClr val="002060"/>
                </a:solidFill>
                <a:latin typeface="Cambria" panose="02040503050406030204" pitchFamily="18" charset="0"/>
              </a:rPr>
              <a:t>Programme</a:t>
            </a:r>
            <a:r>
              <a:rPr lang="en-US" sz="5400" dirty="0">
                <a:solidFill>
                  <a:srgbClr val="002060"/>
                </a:solidFill>
                <a:latin typeface="Cambria" panose="02040503050406030204" pitchFamily="18" charset="0"/>
              </a:rPr>
              <a:t> (AOTTP)</a:t>
            </a:r>
          </a:p>
        </p:txBody>
      </p:sp>
      <p:pic>
        <p:nvPicPr>
          <p:cNvPr id="6" name="Picture 2" descr="http://europa.eu/about-eu/basic-information/symbols/images/flag_yellow_low.jpg">
            <a:extLst>
              <a:ext uri="{FF2B5EF4-FFF2-40B4-BE49-F238E27FC236}">
                <a16:creationId xmlns:a16="http://schemas.microsoft.com/office/drawing/2014/main" id="{F9DED962-F255-448E-ADE5-DB906FE5E2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5157192"/>
            <a:ext cx="1080120" cy="7218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A5899BB-22D2-445C-AD63-D7036321378B}"/>
              </a:ext>
            </a:extLst>
          </p:cNvPr>
          <p:cNvSpPr txBox="1"/>
          <p:nvPr/>
        </p:nvSpPr>
        <p:spPr>
          <a:xfrm>
            <a:off x="3923928" y="5373216"/>
            <a:ext cx="5019451" cy="400110"/>
          </a:xfrm>
          <a:prstGeom prst="rect">
            <a:avLst/>
          </a:prstGeom>
          <a:noFill/>
        </p:spPr>
        <p:txBody>
          <a:bodyPr wrap="none" rtlCol="0">
            <a:spAutoFit/>
          </a:bodyPr>
          <a:lstStyle/>
          <a:p>
            <a:r>
              <a:rPr lang="en-US" sz="2000" i="1" dirty="0">
                <a:latin typeface="+mj-lt"/>
              </a:rPr>
              <a:t>Project funded by the EU and other ICCAT CPCs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drawing&#10;&#10;Description automatically generated">
            <a:extLst>
              <a:ext uri="{FF2B5EF4-FFF2-40B4-BE49-F238E27FC236}">
                <a16:creationId xmlns:a16="http://schemas.microsoft.com/office/drawing/2014/main" id="{2FA7F1DA-0105-48AD-9F70-FD071688C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160" y="2023552"/>
            <a:ext cx="948410" cy="557784"/>
          </a:xfrm>
          <a:prstGeom prst="rect">
            <a:avLst/>
          </a:prstGeom>
        </p:spPr>
      </p:pic>
      <p:pic>
        <p:nvPicPr>
          <p:cNvPr id="27" name="Picture 26" descr="A picture containing graphics, drawing, food&#10;&#10;Description automatically generated">
            <a:extLst>
              <a:ext uri="{FF2B5EF4-FFF2-40B4-BE49-F238E27FC236}">
                <a16:creationId xmlns:a16="http://schemas.microsoft.com/office/drawing/2014/main" id="{BC9A8D76-FB99-4073-9F3E-BF81CE4418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9096" y="1196752"/>
            <a:ext cx="836415" cy="557784"/>
          </a:xfrm>
          <a:prstGeom prst="rect">
            <a:avLst/>
          </a:prstGeom>
        </p:spPr>
      </p:pic>
      <p:pic>
        <p:nvPicPr>
          <p:cNvPr id="31" name="Picture 30" descr="A picture containing drawing, tree&#10;&#10;Description automatically generated">
            <a:extLst>
              <a:ext uri="{FF2B5EF4-FFF2-40B4-BE49-F238E27FC236}">
                <a16:creationId xmlns:a16="http://schemas.microsoft.com/office/drawing/2014/main" id="{1CB0ADEA-817E-401C-9828-5AF9E4D43B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3464" y="2023552"/>
            <a:ext cx="836415" cy="557784"/>
          </a:xfrm>
          <a:prstGeom prst="rect">
            <a:avLst/>
          </a:prstGeom>
        </p:spPr>
      </p:pic>
      <p:pic>
        <p:nvPicPr>
          <p:cNvPr id="33" name="Picture 32" descr="A picture containing drawing, stop&#10;&#10;Description automatically generated">
            <a:extLst>
              <a:ext uri="{FF2B5EF4-FFF2-40B4-BE49-F238E27FC236}">
                <a16:creationId xmlns:a16="http://schemas.microsoft.com/office/drawing/2014/main" id="{CBE97AC9-3004-4BAE-AD05-2FF05E11DD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5482" y="3698016"/>
            <a:ext cx="836414" cy="557784"/>
          </a:xfrm>
          <a:prstGeom prst="rect">
            <a:avLst/>
          </a:prstGeom>
        </p:spPr>
      </p:pic>
      <p:pic>
        <p:nvPicPr>
          <p:cNvPr id="39" name="Picture 38" descr="A close up of a sign&#10;&#10;Description automatically generated">
            <a:extLst>
              <a:ext uri="{FF2B5EF4-FFF2-40B4-BE49-F238E27FC236}">
                <a16:creationId xmlns:a16="http://schemas.microsoft.com/office/drawing/2014/main" id="{B73D693F-B4B2-4859-AFB3-A79CD1F1C3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0733" y="2023552"/>
            <a:ext cx="1115568" cy="557784"/>
          </a:xfrm>
          <a:prstGeom prst="rect">
            <a:avLst/>
          </a:prstGeom>
        </p:spPr>
      </p:pic>
      <p:pic>
        <p:nvPicPr>
          <p:cNvPr id="1030" name="Picture 6" descr="Image result for guinea bissau flag">
            <a:extLst>
              <a:ext uri="{FF2B5EF4-FFF2-40B4-BE49-F238E27FC236}">
                <a16:creationId xmlns:a16="http://schemas.microsoft.com/office/drawing/2014/main" id="{17C43CA7-C0E3-46CE-95D5-0ACE275F77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7167" y="2023552"/>
            <a:ext cx="1120830" cy="5577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rench flag">
            <a:extLst>
              <a:ext uri="{FF2B5EF4-FFF2-40B4-BE49-F238E27FC236}">
                <a16:creationId xmlns:a16="http://schemas.microsoft.com/office/drawing/2014/main" id="{C3C2DE13-E4B6-4AFF-A0FE-CCC1415B2DA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97043" y="2023552"/>
            <a:ext cx="836676" cy="5577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adeira flag">
            <a:extLst>
              <a:ext uri="{FF2B5EF4-FFF2-40B4-BE49-F238E27FC236}">
                <a16:creationId xmlns:a16="http://schemas.microsoft.com/office/drawing/2014/main" id="{2F43029B-BAFE-4109-83B3-392CE058650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4278" y="3698016"/>
            <a:ext cx="840604" cy="5577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0381C3-0A55-4F76-B98D-6F9D3F78F623}"/>
              </a:ext>
            </a:extLst>
          </p:cNvPr>
          <p:cNvSpPr txBox="1"/>
          <p:nvPr/>
        </p:nvSpPr>
        <p:spPr>
          <a:xfrm>
            <a:off x="649996" y="4627834"/>
            <a:ext cx="7488831" cy="1077218"/>
          </a:xfrm>
          <a:prstGeom prst="rect">
            <a:avLst/>
          </a:prstGeom>
          <a:noFill/>
        </p:spPr>
        <p:txBody>
          <a:bodyPr wrap="square" rtlCol="0">
            <a:spAutoFit/>
          </a:bodyPr>
          <a:lstStyle/>
          <a:p>
            <a:pPr algn="ctr"/>
            <a:r>
              <a:rPr lang="es-ES" sz="3200" b="1" dirty="0"/>
              <a:t>+ </a:t>
            </a:r>
            <a:r>
              <a:rPr lang="es-ES" sz="3200" b="1" dirty="0" err="1"/>
              <a:t>many</a:t>
            </a:r>
            <a:r>
              <a:rPr lang="es-ES" sz="3200" b="1" dirty="0"/>
              <a:t> more </a:t>
            </a:r>
            <a:r>
              <a:rPr lang="es-ES" sz="3200" b="1" dirty="0" err="1"/>
              <a:t>partners</a:t>
            </a:r>
            <a:r>
              <a:rPr lang="es-ES" sz="3200" b="1" dirty="0"/>
              <a:t> &amp; </a:t>
            </a:r>
            <a:r>
              <a:rPr lang="es-ES" sz="3200" b="1" dirty="0" err="1"/>
              <a:t>collaborators</a:t>
            </a:r>
            <a:r>
              <a:rPr lang="es-ES" sz="3200" b="1" dirty="0"/>
              <a:t> </a:t>
            </a:r>
            <a:r>
              <a:rPr lang="es-ES" sz="3200" b="1" dirty="0" err="1"/>
              <a:t>around</a:t>
            </a:r>
            <a:r>
              <a:rPr lang="es-ES" sz="3200" b="1" dirty="0"/>
              <a:t> </a:t>
            </a:r>
            <a:r>
              <a:rPr lang="es-ES" sz="3200" b="1" dirty="0" err="1"/>
              <a:t>the</a:t>
            </a:r>
            <a:r>
              <a:rPr lang="es-ES" sz="3200" b="1" dirty="0"/>
              <a:t> </a:t>
            </a:r>
            <a:r>
              <a:rPr lang="es-ES" sz="3200" b="1" dirty="0" err="1"/>
              <a:t>world</a:t>
            </a:r>
            <a:r>
              <a:rPr lang="es-ES" sz="3200" b="1" dirty="0"/>
              <a:t>…</a:t>
            </a:r>
            <a:endParaRPr lang="en-US" sz="3200" b="1" dirty="0"/>
          </a:p>
        </p:txBody>
      </p:sp>
      <p:pic>
        <p:nvPicPr>
          <p:cNvPr id="38" name="Picture 37" descr="A picture containing drawing&#10;&#10;Description automatically generated">
            <a:extLst>
              <a:ext uri="{FF2B5EF4-FFF2-40B4-BE49-F238E27FC236}">
                <a16:creationId xmlns:a16="http://schemas.microsoft.com/office/drawing/2014/main" id="{38F2AC79-97E9-497C-8464-C9166D4AE5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9774" y="1196752"/>
            <a:ext cx="1115567" cy="557784"/>
          </a:xfrm>
          <a:prstGeom prst="rect">
            <a:avLst/>
          </a:prstGeom>
        </p:spPr>
      </p:pic>
      <p:pic>
        <p:nvPicPr>
          <p:cNvPr id="45" name="Picture 44" descr="A close up of graphics&#10;&#10;Description automatically generated">
            <a:extLst>
              <a:ext uri="{FF2B5EF4-FFF2-40B4-BE49-F238E27FC236}">
                <a16:creationId xmlns:a16="http://schemas.microsoft.com/office/drawing/2014/main" id="{8B3508F2-F857-426B-A45B-3F00D222360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62177" y="1196752"/>
            <a:ext cx="796834" cy="557784"/>
          </a:xfrm>
          <a:prstGeom prst="rect">
            <a:avLst/>
          </a:prstGeom>
        </p:spPr>
      </p:pic>
      <p:pic>
        <p:nvPicPr>
          <p:cNvPr id="46" name="Picture 45" descr="A picture containing flower, drawing, table&#10;&#10;Description automatically generated">
            <a:extLst>
              <a:ext uri="{FF2B5EF4-FFF2-40B4-BE49-F238E27FC236}">
                <a16:creationId xmlns:a16="http://schemas.microsoft.com/office/drawing/2014/main" id="{8523059C-6A7A-44C5-A6B0-5AC60A52F1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05847" y="1196752"/>
            <a:ext cx="836412" cy="557784"/>
          </a:xfrm>
          <a:prstGeom prst="rect">
            <a:avLst/>
          </a:prstGeom>
        </p:spPr>
      </p:pic>
      <p:pic>
        <p:nvPicPr>
          <p:cNvPr id="48" name="Picture 2" descr="Resultado de imagen de SAO TOME PRINCIPÈ FLAG">
            <a:extLst>
              <a:ext uri="{FF2B5EF4-FFF2-40B4-BE49-F238E27FC236}">
                <a16:creationId xmlns:a16="http://schemas.microsoft.com/office/drawing/2014/main" id="{52EB05D7-243F-41CA-BBB9-05B6F967F46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41294" y="3698016"/>
            <a:ext cx="838200" cy="5577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mauritania flag">
            <a:extLst>
              <a:ext uri="{FF2B5EF4-FFF2-40B4-BE49-F238E27FC236}">
                <a16:creationId xmlns:a16="http://schemas.microsoft.com/office/drawing/2014/main" id="{80369898-3D88-4D87-8798-EE24B0464C6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02496" y="3698016"/>
            <a:ext cx="840604" cy="55778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Image result for liberia flag">
            <a:extLst>
              <a:ext uri="{FF2B5EF4-FFF2-40B4-BE49-F238E27FC236}">
                <a16:creationId xmlns:a16="http://schemas.microsoft.com/office/drawing/2014/main" id="{F98990E7-3C26-4992-B300-332E1345942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82498" y="3698016"/>
            <a:ext cx="1065766" cy="557784"/>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A close up of a logo&#10;&#10;Description automatically generated">
            <a:extLst>
              <a:ext uri="{FF2B5EF4-FFF2-40B4-BE49-F238E27FC236}">
                <a16:creationId xmlns:a16="http://schemas.microsoft.com/office/drawing/2014/main" id="{41BF704F-8CC2-440B-9346-74856C7633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70419" y="2815640"/>
            <a:ext cx="743713" cy="557784"/>
          </a:xfrm>
          <a:prstGeom prst="rect">
            <a:avLst/>
          </a:prstGeom>
        </p:spPr>
      </p:pic>
      <p:pic>
        <p:nvPicPr>
          <p:cNvPr id="52" name="Picture 51" descr="A picture containing drawing&#10;&#10;Description automatically generated">
            <a:extLst>
              <a:ext uri="{FF2B5EF4-FFF2-40B4-BE49-F238E27FC236}">
                <a16:creationId xmlns:a16="http://schemas.microsoft.com/office/drawing/2014/main" id="{0F5F6911-44D9-4DA8-A862-F7EF899FBFB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4318636" y="2815640"/>
            <a:ext cx="836415" cy="557784"/>
          </a:xfrm>
          <a:prstGeom prst="rect">
            <a:avLst/>
          </a:prstGeom>
        </p:spPr>
      </p:pic>
      <p:pic>
        <p:nvPicPr>
          <p:cNvPr id="53" name="Picture 52" descr="A close up of a logo&#10;&#10;Description automatically generated">
            <a:extLst>
              <a:ext uri="{FF2B5EF4-FFF2-40B4-BE49-F238E27FC236}">
                <a16:creationId xmlns:a16="http://schemas.microsoft.com/office/drawing/2014/main" id="{054FEEA3-0993-40F7-8342-1574DB646B6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99960" y="2815640"/>
            <a:ext cx="836414" cy="557784"/>
          </a:xfrm>
          <a:prstGeom prst="rect">
            <a:avLst/>
          </a:prstGeom>
        </p:spPr>
      </p:pic>
      <p:pic>
        <p:nvPicPr>
          <p:cNvPr id="54" name="Picture 53" descr="A close up of a logo&#10;&#10;Description automatically generated">
            <a:extLst>
              <a:ext uri="{FF2B5EF4-FFF2-40B4-BE49-F238E27FC236}">
                <a16:creationId xmlns:a16="http://schemas.microsoft.com/office/drawing/2014/main" id="{9B96799D-942F-4162-813E-61C4A995F3B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89096" y="2815640"/>
            <a:ext cx="1059921" cy="557784"/>
          </a:xfrm>
          <a:prstGeom prst="rect">
            <a:avLst/>
          </a:prstGeom>
        </p:spPr>
      </p:pic>
      <p:pic>
        <p:nvPicPr>
          <p:cNvPr id="55" name="Picture 54" descr="A picture containing drawing, flower&#10;&#10;Description automatically generated">
            <a:extLst>
              <a:ext uri="{FF2B5EF4-FFF2-40B4-BE49-F238E27FC236}">
                <a16:creationId xmlns:a16="http://schemas.microsoft.com/office/drawing/2014/main" id="{528B3E7A-8A75-4FBE-AB67-932F8E9D94D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248177" y="2815640"/>
            <a:ext cx="836414" cy="557784"/>
          </a:xfrm>
          <a:prstGeom prst="rect">
            <a:avLst/>
          </a:prstGeom>
        </p:spPr>
      </p:pic>
      <p:pic>
        <p:nvPicPr>
          <p:cNvPr id="1042" name="Picture 18" descr="Image result for world globe">
            <a:extLst>
              <a:ext uri="{FF2B5EF4-FFF2-40B4-BE49-F238E27FC236}">
                <a16:creationId xmlns:a16="http://schemas.microsoft.com/office/drawing/2014/main" id="{F1366682-A9E0-4561-A958-26F097DE2AF4}"/>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26479" y="1427434"/>
            <a:ext cx="296333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24" name="Content Placeholder 3" descr="banner.jpg">
            <a:extLst>
              <a:ext uri="{FF2B5EF4-FFF2-40B4-BE49-F238E27FC236}">
                <a16:creationId xmlns:a16="http://schemas.microsoft.com/office/drawing/2014/main" id="{6FF74BA1-25B8-4913-B243-05F06DF1E0E4}"/>
              </a:ext>
            </a:extLst>
          </p:cNvPr>
          <p:cNvPicPr>
            <a:picLocks noGrp="1" noChangeAspect="1"/>
          </p:cNvPicPr>
          <p:nvPr>
            <p:ph idx="1"/>
          </p:nvPr>
        </p:nvPicPr>
        <p:blipFill>
          <a:blip r:embed="rId24" cstate="print"/>
          <a:srcRect b="24000"/>
          <a:stretch>
            <a:fillRect/>
          </a:stretch>
        </p:blipFill>
        <p:spPr>
          <a:xfrm>
            <a:off x="0" y="-58867"/>
            <a:ext cx="9144000" cy="868680"/>
          </a:xfrm>
        </p:spPr>
      </p:pic>
      <p:sp>
        <p:nvSpPr>
          <p:cNvPr id="25" name="TextBox 24">
            <a:extLst>
              <a:ext uri="{FF2B5EF4-FFF2-40B4-BE49-F238E27FC236}">
                <a16:creationId xmlns:a16="http://schemas.microsoft.com/office/drawing/2014/main" id="{71528546-1DE5-49D2-8D8A-B9E0F412DD7E}"/>
              </a:ext>
            </a:extLst>
          </p:cNvPr>
          <p:cNvSpPr txBox="1"/>
          <p:nvPr/>
        </p:nvSpPr>
        <p:spPr>
          <a:xfrm>
            <a:off x="5364088" y="57781"/>
            <a:ext cx="3744416" cy="553998"/>
          </a:xfrm>
          <a:prstGeom prst="rect">
            <a:avLst/>
          </a:prstGeom>
          <a:noFill/>
        </p:spPr>
        <p:txBody>
          <a:bodyPr wrap="square" rtlCol="0">
            <a:spAutoFit/>
          </a:bodyPr>
          <a:lstStyle/>
          <a:p>
            <a:r>
              <a:rPr lang="en-US" sz="3000" dirty="0">
                <a:solidFill>
                  <a:schemeClr val="bg1"/>
                </a:solidFill>
              </a:rPr>
              <a:t>AOTTP CONTRACTS </a:t>
            </a:r>
          </a:p>
        </p:txBody>
      </p:sp>
      <p:grpSp>
        <p:nvGrpSpPr>
          <p:cNvPr id="28" name="Group 27">
            <a:extLst>
              <a:ext uri="{FF2B5EF4-FFF2-40B4-BE49-F238E27FC236}">
                <a16:creationId xmlns:a16="http://schemas.microsoft.com/office/drawing/2014/main" id="{14ACBE63-6086-41BD-BD05-D118FE2DF873}"/>
              </a:ext>
            </a:extLst>
          </p:cNvPr>
          <p:cNvGrpSpPr/>
          <p:nvPr/>
        </p:nvGrpSpPr>
        <p:grpSpPr>
          <a:xfrm>
            <a:off x="467544" y="6275051"/>
            <a:ext cx="8064896" cy="464935"/>
            <a:chOff x="467544" y="6275051"/>
            <a:chExt cx="8064896" cy="464935"/>
          </a:xfrm>
        </p:grpSpPr>
        <p:sp>
          <p:nvSpPr>
            <p:cNvPr id="29" name="Rectangle 28">
              <a:extLst>
                <a:ext uri="{FF2B5EF4-FFF2-40B4-BE49-F238E27FC236}">
                  <a16:creationId xmlns:a16="http://schemas.microsoft.com/office/drawing/2014/main" id="{7C42BCAB-DA80-4453-8AEF-229F70162C14}"/>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0" name="Group 29">
              <a:extLst>
                <a:ext uri="{FF2B5EF4-FFF2-40B4-BE49-F238E27FC236}">
                  <a16:creationId xmlns:a16="http://schemas.microsoft.com/office/drawing/2014/main" id="{A6853195-2BF2-4CCD-8A95-D4403FAF8B30}"/>
                </a:ext>
              </a:extLst>
            </p:cNvPr>
            <p:cNvGrpSpPr/>
            <p:nvPr/>
          </p:nvGrpSpPr>
          <p:grpSpPr>
            <a:xfrm>
              <a:off x="467544" y="6275051"/>
              <a:ext cx="4301839" cy="464935"/>
              <a:chOff x="539552" y="6393064"/>
              <a:chExt cx="4301839" cy="464935"/>
            </a:xfrm>
          </p:grpSpPr>
          <p:pic>
            <p:nvPicPr>
              <p:cNvPr id="32" name="Picture 2" descr="http://europa.eu/about-eu/basic-information/symbols/images/flag_yellow_low.jpg">
                <a:extLst>
                  <a:ext uri="{FF2B5EF4-FFF2-40B4-BE49-F238E27FC236}">
                    <a16:creationId xmlns:a16="http://schemas.microsoft.com/office/drawing/2014/main" id="{52336C66-9CB4-4C3E-8CB4-AAF246D9588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44ED6B4-0692-4D74-A16B-350B67B26CC4}"/>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338816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58867"/>
            <a:ext cx="9144000" cy="868680"/>
          </a:xfrm>
        </p:spPr>
      </p:pic>
      <p:sp>
        <p:nvSpPr>
          <p:cNvPr id="2" name="TextBox 1">
            <a:extLst>
              <a:ext uri="{FF2B5EF4-FFF2-40B4-BE49-F238E27FC236}">
                <a16:creationId xmlns:a16="http://schemas.microsoft.com/office/drawing/2014/main" id="{5C73FB8A-D37D-46FA-956F-24E53167B93F}"/>
              </a:ext>
            </a:extLst>
          </p:cNvPr>
          <p:cNvSpPr txBox="1"/>
          <p:nvPr/>
        </p:nvSpPr>
        <p:spPr>
          <a:xfrm>
            <a:off x="5356124" y="66690"/>
            <a:ext cx="3896396" cy="553998"/>
          </a:xfrm>
          <a:prstGeom prst="rect">
            <a:avLst/>
          </a:prstGeom>
          <a:noFill/>
        </p:spPr>
        <p:txBody>
          <a:bodyPr wrap="square" rtlCol="0">
            <a:spAutoFit/>
          </a:bodyPr>
          <a:lstStyle/>
          <a:p>
            <a:r>
              <a:rPr lang="en-US" sz="3000" dirty="0">
                <a:solidFill>
                  <a:schemeClr val="bg1"/>
                </a:solidFill>
              </a:rPr>
              <a:t>DEATH/MORTALITY</a:t>
            </a:r>
          </a:p>
        </p:txBody>
      </p:sp>
      <p:grpSp>
        <p:nvGrpSpPr>
          <p:cNvPr id="6" name="Group 5">
            <a:extLst>
              <a:ext uri="{FF2B5EF4-FFF2-40B4-BE49-F238E27FC236}">
                <a16:creationId xmlns:a16="http://schemas.microsoft.com/office/drawing/2014/main" id="{6F2299E5-7975-4795-B614-3F2BC3A2AD79}"/>
              </a:ext>
            </a:extLst>
          </p:cNvPr>
          <p:cNvGrpSpPr/>
          <p:nvPr/>
        </p:nvGrpSpPr>
        <p:grpSpPr>
          <a:xfrm>
            <a:off x="4619456" y="2276872"/>
            <a:ext cx="4356708" cy="3888432"/>
            <a:chOff x="4050192" y="1595719"/>
            <a:chExt cx="4005632" cy="2386336"/>
          </a:xfrm>
        </p:grpSpPr>
        <p:sp>
          <p:nvSpPr>
            <p:cNvPr id="7" name="Freeform: Shape 6">
              <a:extLst>
                <a:ext uri="{FF2B5EF4-FFF2-40B4-BE49-F238E27FC236}">
                  <a16:creationId xmlns:a16="http://schemas.microsoft.com/office/drawing/2014/main" id="{1345948C-47F0-4DED-A7E3-FFC35CB9B17C}"/>
                </a:ext>
              </a:extLst>
            </p:cNvPr>
            <p:cNvSpPr/>
            <p:nvPr/>
          </p:nvSpPr>
          <p:spPr>
            <a:xfrm>
              <a:off x="4398224" y="3616295"/>
              <a:ext cx="3657600" cy="365760"/>
            </a:xfrm>
            <a:custGeom>
              <a:avLst/>
              <a:gdLst>
                <a:gd name="connsiteX0" fmla="*/ 0 w 4360985"/>
                <a:gd name="connsiteY0" fmla="*/ 784506 h 784506"/>
                <a:gd name="connsiteX1" fmla="*/ 1266092 w 4360985"/>
                <a:gd name="connsiteY1" fmla="*/ 735 h 784506"/>
                <a:gd name="connsiteX2" fmla="*/ 2341266 w 4360985"/>
                <a:gd name="connsiteY2" fmla="*/ 633781 h 784506"/>
                <a:gd name="connsiteX3" fmla="*/ 3496827 w 4360985"/>
                <a:gd name="connsiteY3" fmla="*/ 191653 h 784506"/>
                <a:gd name="connsiteX4" fmla="*/ 4360985 w 4360985"/>
                <a:gd name="connsiteY4" fmla="*/ 442862 h 78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985" h="784506">
                  <a:moveTo>
                    <a:pt x="0" y="784506"/>
                  </a:moveTo>
                  <a:cubicBezTo>
                    <a:pt x="437940" y="405181"/>
                    <a:pt x="875881" y="25856"/>
                    <a:pt x="1266092" y="735"/>
                  </a:cubicBezTo>
                  <a:cubicBezTo>
                    <a:pt x="1656303" y="-24386"/>
                    <a:pt x="1969477" y="601961"/>
                    <a:pt x="2341266" y="633781"/>
                  </a:cubicBezTo>
                  <a:cubicBezTo>
                    <a:pt x="2713055" y="665601"/>
                    <a:pt x="3160207" y="223473"/>
                    <a:pt x="3496827" y="191653"/>
                  </a:cubicBezTo>
                  <a:cubicBezTo>
                    <a:pt x="3833447" y="159833"/>
                    <a:pt x="4097216" y="301347"/>
                    <a:pt x="4360985" y="44286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cxnSp>
          <p:nvCxnSpPr>
            <p:cNvPr id="8" name="Straight Connector 7">
              <a:extLst>
                <a:ext uri="{FF2B5EF4-FFF2-40B4-BE49-F238E27FC236}">
                  <a16:creationId xmlns:a16="http://schemas.microsoft.com/office/drawing/2014/main" id="{FAF81C27-4871-4FB8-9B54-D0BEC9C02EA0}"/>
                </a:ext>
              </a:extLst>
            </p:cNvPr>
            <p:cNvCxnSpPr>
              <a:cxnSpLocks/>
            </p:cNvCxnSpPr>
            <p:nvPr/>
          </p:nvCxnSpPr>
          <p:spPr>
            <a:xfrm>
              <a:off x="5396753" y="3288771"/>
              <a:ext cx="259977" cy="3383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D32E10F-EF65-4542-B46C-0955C5BD4932}"/>
                </a:ext>
              </a:extLst>
            </p:cNvPr>
            <p:cNvCxnSpPr/>
            <p:nvPr/>
          </p:nvCxnSpPr>
          <p:spPr>
            <a:xfrm>
              <a:off x="5396753" y="3288771"/>
              <a:ext cx="25603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F28B3BB-DDCF-47DC-AE28-2257280AB852}"/>
                </a:ext>
              </a:extLst>
            </p:cNvPr>
            <p:cNvCxnSpPr>
              <a:cxnSpLocks/>
            </p:cNvCxnSpPr>
            <p:nvPr/>
          </p:nvCxnSpPr>
          <p:spPr>
            <a:xfrm flipV="1">
              <a:off x="5797608" y="2483224"/>
              <a:ext cx="0" cy="8055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062770-8122-477A-853A-0F4D0C54B6A0}"/>
                </a:ext>
              </a:extLst>
            </p:cNvPr>
            <p:cNvCxnSpPr>
              <a:cxnSpLocks/>
            </p:cNvCxnSpPr>
            <p:nvPr/>
          </p:nvCxnSpPr>
          <p:spPr>
            <a:xfrm flipH="1" flipV="1">
              <a:off x="4473389" y="1595719"/>
              <a:ext cx="1324219" cy="8875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3A42CE-5DD6-488D-A3C1-8F4871CC8631}"/>
                </a:ext>
              </a:extLst>
            </p:cNvPr>
            <p:cNvCxnSpPr>
              <a:cxnSpLocks/>
            </p:cNvCxnSpPr>
            <p:nvPr/>
          </p:nvCxnSpPr>
          <p:spPr>
            <a:xfrm flipV="1">
              <a:off x="4473388" y="1595719"/>
              <a:ext cx="1" cy="609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F5416B99-66E0-4711-8B72-DF80AFB95856}"/>
                </a:ext>
              </a:extLst>
            </p:cNvPr>
            <p:cNvSpPr/>
            <p:nvPr/>
          </p:nvSpPr>
          <p:spPr>
            <a:xfrm>
              <a:off x="4078829" y="2195884"/>
              <a:ext cx="780197" cy="1464678"/>
            </a:xfrm>
            <a:custGeom>
              <a:avLst/>
              <a:gdLst>
                <a:gd name="connsiteX0" fmla="*/ 394559 w 780197"/>
                <a:gd name="connsiteY0" fmla="*/ 471 h 1464678"/>
                <a:gd name="connsiteX1" fmla="*/ 112 w 780197"/>
                <a:gd name="connsiteY1" fmla="*/ 1004518 h 1464678"/>
                <a:gd name="connsiteX2" fmla="*/ 358700 w 780197"/>
                <a:gd name="connsiteY2" fmla="*/ 1461718 h 1464678"/>
                <a:gd name="connsiteX3" fmla="*/ 780042 w 780197"/>
                <a:gd name="connsiteY3" fmla="*/ 1138988 h 1464678"/>
                <a:gd name="connsiteX4" fmla="*/ 394559 w 780197"/>
                <a:gd name="connsiteY4" fmla="*/ 471 h 1464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197" h="1464678">
                  <a:moveTo>
                    <a:pt x="394559" y="471"/>
                  </a:moveTo>
                  <a:cubicBezTo>
                    <a:pt x="264571" y="-21941"/>
                    <a:pt x="6088" y="760977"/>
                    <a:pt x="112" y="1004518"/>
                  </a:cubicBezTo>
                  <a:cubicBezTo>
                    <a:pt x="-5864" y="1248059"/>
                    <a:pt x="228712" y="1439306"/>
                    <a:pt x="358700" y="1461718"/>
                  </a:cubicBezTo>
                  <a:cubicBezTo>
                    <a:pt x="488688" y="1484130"/>
                    <a:pt x="772571" y="1379541"/>
                    <a:pt x="780042" y="1138988"/>
                  </a:cubicBezTo>
                  <a:cubicBezTo>
                    <a:pt x="787513" y="898435"/>
                    <a:pt x="524547" y="22883"/>
                    <a:pt x="394559" y="471"/>
                  </a:cubicBez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000000"/>
                </a:highlight>
              </a:endParaRPr>
            </a:p>
          </p:txBody>
        </p:sp>
        <p:pic>
          <p:nvPicPr>
            <p:cNvPr id="14" name="Picture 6" descr="Image result for tuna free icon">
              <a:extLst>
                <a:ext uri="{FF2B5EF4-FFF2-40B4-BE49-F238E27FC236}">
                  <a16:creationId xmlns:a16="http://schemas.microsoft.com/office/drawing/2014/main" id="{3A48B224-FD65-4E76-A879-643252C683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18182">
              <a:off x="4050192" y="3055009"/>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Image result for tuna free icon">
              <a:extLst>
                <a:ext uri="{FF2B5EF4-FFF2-40B4-BE49-F238E27FC236}">
                  <a16:creationId xmlns:a16="http://schemas.microsoft.com/office/drawing/2014/main" id="{966978EE-1D78-424F-A159-8BAE8CFC1A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383042">
              <a:off x="4212750" y="3245962"/>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tuna free icon">
              <a:extLst>
                <a:ext uri="{FF2B5EF4-FFF2-40B4-BE49-F238E27FC236}">
                  <a16:creationId xmlns:a16="http://schemas.microsoft.com/office/drawing/2014/main" id="{E9DF7BB6-FDCE-460C-8B97-A9FBC472E1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29966">
              <a:off x="4404423" y="3365871"/>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tuna free icon">
              <a:extLst>
                <a:ext uri="{FF2B5EF4-FFF2-40B4-BE49-F238E27FC236}">
                  <a16:creationId xmlns:a16="http://schemas.microsoft.com/office/drawing/2014/main" id="{E1AA8ACF-4E30-432A-9431-01D5825725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85041">
              <a:off x="4451873" y="3188976"/>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tuna free icon">
              <a:extLst>
                <a:ext uri="{FF2B5EF4-FFF2-40B4-BE49-F238E27FC236}">
                  <a16:creationId xmlns:a16="http://schemas.microsoft.com/office/drawing/2014/main" id="{42679BA6-0692-44D5-A5C7-94C858B402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81131">
              <a:off x="4446367" y="2902875"/>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tuna free icon">
              <a:extLst>
                <a:ext uri="{FF2B5EF4-FFF2-40B4-BE49-F238E27FC236}">
                  <a16:creationId xmlns:a16="http://schemas.microsoft.com/office/drawing/2014/main" id="{A07912B9-9AB3-4EBD-AD82-2CD63D4326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43010">
              <a:off x="4139971" y="2725158"/>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Image result for tuna free icon">
              <a:extLst>
                <a:ext uri="{FF2B5EF4-FFF2-40B4-BE49-F238E27FC236}">
                  <a16:creationId xmlns:a16="http://schemas.microsoft.com/office/drawing/2014/main" id="{21C245B9-69CE-4937-9589-6874317E7FB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16548">
              <a:off x="4142923" y="2960692"/>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tuna free icon">
              <a:extLst>
                <a:ext uri="{FF2B5EF4-FFF2-40B4-BE49-F238E27FC236}">
                  <a16:creationId xmlns:a16="http://schemas.microsoft.com/office/drawing/2014/main" id="{EDCDF47A-5203-4AD0-9082-0473786A86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287200">
              <a:off x="4265985" y="2275881"/>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mage result for tuna free icon">
              <a:extLst>
                <a:ext uri="{FF2B5EF4-FFF2-40B4-BE49-F238E27FC236}">
                  <a16:creationId xmlns:a16="http://schemas.microsoft.com/office/drawing/2014/main" id="{DACD1594-7EDA-44B5-B457-A23E786303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43010">
              <a:off x="4176051" y="2530115"/>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tuna free icon">
              <a:extLst>
                <a:ext uri="{FF2B5EF4-FFF2-40B4-BE49-F238E27FC236}">
                  <a16:creationId xmlns:a16="http://schemas.microsoft.com/office/drawing/2014/main" id="{BF34C418-506E-4BB7-AC90-E120CCE5D8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22">
              <a:off x="4404073" y="2684879"/>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Image result for tuna free icon">
              <a:extLst>
                <a:ext uri="{FF2B5EF4-FFF2-40B4-BE49-F238E27FC236}">
                  <a16:creationId xmlns:a16="http://schemas.microsoft.com/office/drawing/2014/main" id="{111143DC-EC18-44A5-B23C-71804C904A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63576">
              <a:off x="4389055" y="2462697"/>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tuna free icon">
              <a:extLst>
                <a:ext uri="{FF2B5EF4-FFF2-40B4-BE49-F238E27FC236}">
                  <a16:creationId xmlns:a16="http://schemas.microsoft.com/office/drawing/2014/main" id="{23780BEB-CBA8-464C-BB2E-7C66A614D4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8886">
              <a:off x="4233738" y="2834260"/>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Image result for tuna free icon">
              <a:extLst>
                <a:ext uri="{FF2B5EF4-FFF2-40B4-BE49-F238E27FC236}">
                  <a16:creationId xmlns:a16="http://schemas.microsoft.com/office/drawing/2014/main" id="{AEE93942-1275-49D9-A475-B94D4BB28D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55972">
              <a:off x="4497178" y="3019246"/>
              <a:ext cx="365760" cy="36576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BC5D27AD-5F70-44A6-B43B-3A6A99786FBF}"/>
                </a:ext>
              </a:extLst>
            </p:cNvPr>
            <p:cNvCxnSpPr/>
            <p:nvPr/>
          </p:nvCxnSpPr>
          <p:spPr>
            <a:xfrm flipV="1">
              <a:off x="6884894" y="2694365"/>
              <a:ext cx="0" cy="5842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ED6D53E-A0A6-42A4-A334-7E9324137AAD}"/>
                </a:ext>
              </a:extLst>
            </p:cNvPr>
            <p:cNvCxnSpPr>
              <a:cxnSpLocks/>
            </p:cNvCxnSpPr>
            <p:nvPr/>
          </p:nvCxnSpPr>
          <p:spPr>
            <a:xfrm rot="16200000" flipV="1">
              <a:off x="7415604" y="2127795"/>
              <a:ext cx="0" cy="10972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D3F29308-0750-4398-AC6B-6855EC103BE9}"/>
              </a:ext>
            </a:extLst>
          </p:cNvPr>
          <p:cNvGrpSpPr/>
          <p:nvPr/>
        </p:nvGrpSpPr>
        <p:grpSpPr>
          <a:xfrm>
            <a:off x="510133" y="2887618"/>
            <a:ext cx="2927337" cy="2661547"/>
            <a:chOff x="418720" y="2356928"/>
            <a:chExt cx="2927337" cy="2661547"/>
          </a:xfrm>
        </p:grpSpPr>
        <p:sp>
          <p:nvSpPr>
            <p:cNvPr id="3" name="Oval 2">
              <a:extLst>
                <a:ext uri="{FF2B5EF4-FFF2-40B4-BE49-F238E27FC236}">
                  <a16:creationId xmlns:a16="http://schemas.microsoft.com/office/drawing/2014/main" id="{46F446EF-C4DB-4902-8490-12C21C3DFA82}"/>
                </a:ext>
              </a:extLst>
            </p:cNvPr>
            <p:cNvSpPr/>
            <p:nvPr/>
          </p:nvSpPr>
          <p:spPr>
            <a:xfrm>
              <a:off x="418720" y="2356928"/>
              <a:ext cx="2927337" cy="266154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55426A8A-A5D3-4871-88AC-7EE79DDE6C58}"/>
                </a:ext>
              </a:extLst>
            </p:cNvPr>
            <p:cNvSpPr/>
            <p:nvPr/>
          </p:nvSpPr>
          <p:spPr>
            <a:xfrm>
              <a:off x="468526" y="3715319"/>
              <a:ext cx="2839818" cy="284648"/>
            </a:xfrm>
            <a:custGeom>
              <a:avLst/>
              <a:gdLst>
                <a:gd name="connsiteX0" fmla="*/ 0 w 4360985"/>
                <a:gd name="connsiteY0" fmla="*/ 784506 h 784506"/>
                <a:gd name="connsiteX1" fmla="*/ 1266092 w 4360985"/>
                <a:gd name="connsiteY1" fmla="*/ 735 h 784506"/>
                <a:gd name="connsiteX2" fmla="*/ 2341266 w 4360985"/>
                <a:gd name="connsiteY2" fmla="*/ 633781 h 784506"/>
                <a:gd name="connsiteX3" fmla="*/ 3496827 w 4360985"/>
                <a:gd name="connsiteY3" fmla="*/ 191653 h 784506"/>
                <a:gd name="connsiteX4" fmla="*/ 4360985 w 4360985"/>
                <a:gd name="connsiteY4" fmla="*/ 442862 h 78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0985" h="784506">
                  <a:moveTo>
                    <a:pt x="0" y="784506"/>
                  </a:moveTo>
                  <a:cubicBezTo>
                    <a:pt x="437940" y="405181"/>
                    <a:pt x="875881" y="25856"/>
                    <a:pt x="1266092" y="735"/>
                  </a:cubicBezTo>
                  <a:cubicBezTo>
                    <a:pt x="1656303" y="-24386"/>
                    <a:pt x="1969477" y="601961"/>
                    <a:pt x="2341266" y="633781"/>
                  </a:cubicBezTo>
                  <a:cubicBezTo>
                    <a:pt x="2713055" y="665601"/>
                    <a:pt x="3160207" y="223473"/>
                    <a:pt x="3496827" y="191653"/>
                  </a:cubicBezTo>
                  <a:cubicBezTo>
                    <a:pt x="3833447" y="159833"/>
                    <a:pt x="4097216" y="301347"/>
                    <a:pt x="4360985" y="442862"/>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0000"/>
                </a:highlight>
              </a:endParaRPr>
            </a:p>
          </p:txBody>
        </p:sp>
        <p:pic>
          <p:nvPicPr>
            <p:cNvPr id="32" name="Graphic 31" descr="Sun">
              <a:extLst>
                <a:ext uri="{FF2B5EF4-FFF2-40B4-BE49-F238E27FC236}">
                  <a16:creationId xmlns:a16="http://schemas.microsoft.com/office/drawing/2014/main" id="{67F1DF18-C074-4288-8119-71E650F92D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0413" y="2570419"/>
              <a:ext cx="914400" cy="914400"/>
            </a:xfrm>
            <a:prstGeom prst="rect">
              <a:avLst/>
            </a:prstGeom>
          </p:spPr>
        </p:pic>
        <p:pic>
          <p:nvPicPr>
            <p:cNvPr id="34" name="Picture 6" descr="Image result for tuna free icon">
              <a:extLst>
                <a:ext uri="{FF2B5EF4-FFF2-40B4-BE49-F238E27FC236}">
                  <a16:creationId xmlns:a16="http://schemas.microsoft.com/office/drawing/2014/main" id="{4638348E-F7CD-405E-A15C-5BD440B98C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6966" y="4259947"/>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hark free icon">
              <a:extLst>
                <a:ext uri="{FF2B5EF4-FFF2-40B4-BE49-F238E27FC236}">
                  <a16:creationId xmlns:a16="http://schemas.microsoft.com/office/drawing/2014/main" id="{6514DAE9-3DE0-465D-BBC1-EC92CEB1721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8889" b="68000" l="4889" r="97333">
                          <a14:foregroundMark x1="10667" y1="52000" x2="10667" y2="52000"/>
                          <a14:foregroundMark x1="4889" y1="40889" x2="4889" y2="40889"/>
                          <a14:foregroundMark x1="93333" y1="48000" x2="93333" y2="48000"/>
                          <a14:foregroundMark x1="97333" y1="48889" x2="97333" y2="48889"/>
                        </a14:backgroundRemoval>
                      </a14:imgEffect>
                    </a14:imgLayer>
                  </a14:imgProps>
                </a:ext>
                <a:ext uri="{28A0092B-C50C-407E-A947-70E740481C1C}">
                  <a14:useLocalDpi xmlns:a14="http://schemas.microsoft.com/office/drawing/2010/main" val="0"/>
                </a:ext>
              </a:extLst>
            </a:blip>
            <a:srcRect t="24504" b="26298"/>
            <a:stretch/>
          </p:blipFill>
          <p:spPr bwMode="auto">
            <a:xfrm>
              <a:off x="683948" y="3824571"/>
              <a:ext cx="1393965" cy="685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 result for tuna free icon">
              <a:extLst>
                <a:ext uri="{FF2B5EF4-FFF2-40B4-BE49-F238E27FC236}">
                  <a16:creationId xmlns:a16="http://schemas.microsoft.com/office/drawing/2014/main" id="{F89EA0E8-EDEE-450B-8A97-30CEB874E0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8608" y="4594413"/>
              <a:ext cx="3657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tuna free icon">
              <a:extLst>
                <a:ext uri="{FF2B5EF4-FFF2-40B4-BE49-F238E27FC236}">
                  <a16:creationId xmlns:a16="http://schemas.microsoft.com/office/drawing/2014/main" id="{80E3E139-B549-4568-A632-D18FCA9B56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4585" y="4389707"/>
              <a:ext cx="365760" cy="365760"/>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Graphic 40" descr="Add">
            <a:extLst>
              <a:ext uri="{FF2B5EF4-FFF2-40B4-BE49-F238E27FC236}">
                <a16:creationId xmlns:a16="http://schemas.microsoft.com/office/drawing/2014/main" id="{1548B5A1-E3D4-45FE-B8AE-E5556F9AEA1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87129" y="4005997"/>
            <a:ext cx="914400" cy="914400"/>
          </a:xfrm>
          <a:prstGeom prst="rect">
            <a:avLst/>
          </a:prstGeom>
        </p:spPr>
      </p:pic>
      <p:sp>
        <p:nvSpPr>
          <p:cNvPr id="44" name="Oval 43" descr="Fishing">
            <a:extLst>
              <a:ext uri="{FF2B5EF4-FFF2-40B4-BE49-F238E27FC236}">
                <a16:creationId xmlns:a16="http://schemas.microsoft.com/office/drawing/2014/main" id="{8404E6AB-8BD0-44D1-BDCA-E4CB6B12A527}"/>
              </a:ext>
            </a:extLst>
          </p:cNvPr>
          <p:cNvSpPr>
            <a:spLocks noChangeAspect="1"/>
          </p:cNvSpPr>
          <p:nvPr/>
        </p:nvSpPr>
        <p:spPr>
          <a:xfrm>
            <a:off x="2304445" y="4262837"/>
            <a:ext cx="808723" cy="640080"/>
          </a:xfrm>
          <a:prstGeom prst="ellipse">
            <a:avLst/>
          </a:prstGeom>
          <a:blipFill>
            <a:blip r:embed="rId12">
              <a:extLst>
                <a:ext uri="{837473B0-CC2E-450A-ABE3-18F120FF3D39}">
                  <a1611:picAttrSrcUrl xmlns:a1611="http://schemas.microsoft.com/office/drawing/2016/11/main" r:id="rId13"/>
                </a:ext>
              </a:extLst>
            </a:blip>
            <a:srcRect/>
            <a:stretch>
              <a:fillRect/>
            </a:stretch>
          </a:blipFill>
          <a:ln>
            <a:noFill/>
          </a:ln>
        </p:spPr>
        <p:style>
          <a:lnRef idx="2">
            <a:schemeClr val="lt1">
              <a:hueOff val="0"/>
              <a:satOff val="0"/>
              <a:lumOff val="0"/>
              <a:alphaOff val="0"/>
            </a:schemeClr>
          </a:lnRef>
          <a:fillRef idx="1">
            <a:scrgbClr r="0" g="0" b="0"/>
          </a:fillRef>
          <a:effectRef idx="0">
            <a:schemeClr val="accent6">
              <a:tint val="50000"/>
              <a:alpha val="90000"/>
              <a:hueOff val="22308"/>
              <a:satOff val="-1189"/>
              <a:lumOff val="6118"/>
              <a:alphaOff val="-20000"/>
            </a:schemeClr>
          </a:effectRef>
          <a:fontRef idx="minor">
            <a:schemeClr val="lt1">
              <a:hueOff val="0"/>
              <a:satOff val="0"/>
              <a:lumOff val="0"/>
              <a:alphaOff val="0"/>
            </a:schemeClr>
          </a:fontRef>
        </p:style>
        <p:txBody>
          <a:bodyPr/>
          <a:lstStyle/>
          <a:p>
            <a:endParaRPr lang="en-US" dirty="0"/>
          </a:p>
        </p:txBody>
      </p:sp>
      <p:pic>
        <p:nvPicPr>
          <p:cNvPr id="15" name="Picture 14" descr="A close up of a logo&#10;&#10;Description automatically generated">
            <a:extLst>
              <a:ext uri="{FF2B5EF4-FFF2-40B4-BE49-F238E27FC236}">
                <a16:creationId xmlns:a16="http://schemas.microsoft.com/office/drawing/2014/main" id="{E26B5522-691E-40C8-B979-46B32F48D1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41988" y="868680"/>
            <a:ext cx="1173757" cy="1838415"/>
          </a:xfrm>
          <a:prstGeom prst="rect">
            <a:avLst/>
          </a:prstGeom>
        </p:spPr>
      </p:pic>
      <p:sp>
        <p:nvSpPr>
          <p:cNvPr id="30" name="TextBox 29">
            <a:extLst>
              <a:ext uri="{FF2B5EF4-FFF2-40B4-BE49-F238E27FC236}">
                <a16:creationId xmlns:a16="http://schemas.microsoft.com/office/drawing/2014/main" id="{B6C43084-51CF-4B2A-A9D3-D7903F772C2E}"/>
              </a:ext>
            </a:extLst>
          </p:cNvPr>
          <p:cNvSpPr txBox="1"/>
          <p:nvPr/>
        </p:nvSpPr>
        <p:spPr>
          <a:xfrm>
            <a:off x="810961" y="1695580"/>
            <a:ext cx="950901" cy="1107996"/>
          </a:xfrm>
          <a:prstGeom prst="rect">
            <a:avLst/>
          </a:prstGeom>
          <a:noFill/>
        </p:spPr>
        <p:txBody>
          <a:bodyPr wrap="none" rtlCol="0">
            <a:spAutoFit/>
          </a:bodyPr>
          <a:lstStyle/>
          <a:p>
            <a:r>
              <a:rPr lang="en-US" sz="6600" dirty="0">
                <a:highlight>
                  <a:srgbClr val="FF0000"/>
                </a:highlight>
              </a:rPr>
              <a:t>M</a:t>
            </a:r>
          </a:p>
        </p:txBody>
      </p:sp>
      <p:sp>
        <p:nvSpPr>
          <p:cNvPr id="33" name="TextBox 32">
            <a:extLst>
              <a:ext uri="{FF2B5EF4-FFF2-40B4-BE49-F238E27FC236}">
                <a16:creationId xmlns:a16="http://schemas.microsoft.com/office/drawing/2014/main" id="{13308655-746D-486B-8D68-6641E818CB0E}"/>
              </a:ext>
            </a:extLst>
          </p:cNvPr>
          <p:cNvSpPr txBox="1"/>
          <p:nvPr/>
        </p:nvSpPr>
        <p:spPr>
          <a:xfrm>
            <a:off x="6949166" y="2947395"/>
            <a:ext cx="529164" cy="1015663"/>
          </a:xfrm>
          <a:prstGeom prst="rect">
            <a:avLst/>
          </a:prstGeom>
          <a:noFill/>
        </p:spPr>
        <p:txBody>
          <a:bodyPr wrap="square" rtlCol="0">
            <a:spAutoFit/>
          </a:bodyPr>
          <a:lstStyle/>
          <a:p>
            <a:r>
              <a:rPr lang="en-US" sz="6000" dirty="0">
                <a:highlight>
                  <a:srgbClr val="FF0000"/>
                </a:highlight>
              </a:rPr>
              <a:t>F</a:t>
            </a:r>
          </a:p>
        </p:txBody>
      </p:sp>
      <p:grpSp>
        <p:nvGrpSpPr>
          <p:cNvPr id="43" name="Group 42">
            <a:extLst>
              <a:ext uri="{FF2B5EF4-FFF2-40B4-BE49-F238E27FC236}">
                <a16:creationId xmlns:a16="http://schemas.microsoft.com/office/drawing/2014/main" id="{7194A828-0AAE-4D84-90FD-909954E614DC}"/>
              </a:ext>
            </a:extLst>
          </p:cNvPr>
          <p:cNvGrpSpPr/>
          <p:nvPr/>
        </p:nvGrpSpPr>
        <p:grpSpPr>
          <a:xfrm>
            <a:off x="467544" y="6275051"/>
            <a:ext cx="8064896" cy="464935"/>
            <a:chOff x="467544" y="6275051"/>
            <a:chExt cx="8064896" cy="464935"/>
          </a:xfrm>
        </p:grpSpPr>
        <p:sp>
          <p:nvSpPr>
            <p:cNvPr id="45" name="Rectangle 44">
              <a:extLst>
                <a:ext uri="{FF2B5EF4-FFF2-40B4-BE49-F238E27FC236}">
                  <a16:creationId xmlns:a16="http://schemas.microsoft.com/office/drawing/2014/main" id="{C17C9937-D824-474C-916D-3D8A351D82D2}"/>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6" name="Group 45">
              <a:extLst>
                <a:ext uri="{FF2B5EF4-FFF2-40B4-BE49-F238E27FC236}">
                  <a16:creationId xmlns:a16="http://schemas.microsoft.com/office/drawing/2014/main" id="{B8CEB92F-BF80-4690-A277-838D74406AB9}"/>
                </a:ext>
              </a:extLst>
            </p:cNvPr>
            <p:cNvGrpSpPr/>
            <p:nvPr/>
          </p:nvGrpSpPr>
          <p:grpSpPr>
            <a:xfrm>
              <a:off x="467544" y="6275051"/>
              <a:ext cx="4301839" cy="464935"/>
              <a:chOff x="539552" y="6393064"/>
              <a:chExt cx="4301839" cy="464935"/>
            </a:xfrm>
          </p:grpSpPr>
          <p:pic>
            <p:nvPicPr>
              <p:cNvPr id="47" name="Picture 2" descr="http://europa.eu/about-eu/basic-information/symbols/images/flag_yellow_low.jpg">
                <a:extLst>
                  <a:ext uri="{FF2B5EF4-FFF2-40B4-BE49-F238E27FC236}">
                    <a16:creationId xmlns:a16="http://schemas.microsoft.com/office/drawing/2014/main" id="{243C8D23-44E0-42AB-807B-C1C2668957B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8EFA80F0-2D2A-4565-86FB-DFF9950520B8}"/>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320923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58867"/>
            <a:ext cx="9144000" cy="868680"/>
          </a:xfrm>
        </p:spPr>
      </p:pic>
      <p:sp>
        <p:nvSpPr>
          <p:cNvPr id="20" name="TextBox 19">
            <a:extLst>
              <a:ext uri="{FF2B5EF4-FFF2-40B4-BE49-F238E27FC236}">
                <a16:creationId xmlns:a16="http://schemas.microsoft.com/office/drawing/2014/main" id="{40AE6DD7-D778-4A6C-A830-5192C8AA7C4D}"/>
              </a:ext>
            </a:extLst>
          </p:cNvPr>
          <p:cNvSpPr txBox="1"/>
          <p:nvPr/>
        </p:nvSpPr>
        <p:spPr>
          <a:xfrm>
            <a:off x="7039602" y="116632"/>
            <a:ext cx="1924886" cy="553998"/>
          </a:xfrm>
          <a:prstGeom prst="rect">
            <a:avLst/>
          </a:prstGeom>
          <a:noFill/>
        </p:spPr>
        <p:txBody>
          <a:bodyPr wrap="none" rtlCol="0">
            <a:spAutoFit/>
          </a:bodyPr>
          <a:lstStyle/>
          <a:p>
            <a:r>
              <a:rPr lang="en-US" sz="3000" dirty="0">
                <a:solidFill>
                  <a:schemeClr val="bg1"/>
                </a:solidFill>
              </a:rPr>
              <a:t>GROWTH</a:t>
            </a:r>
          </a:p>
        </p:txBody>
      </p:sp>
      <p:grpSp>
        <p:nvGrpSpPr>
          <p:cNvPr id="5" name="Group 4">
            <a:extLst>
              <a:ext uri="{FF2B5EF4-FFF2-40B4-BE49-F238E27FC236}">
                <a16:creationId xmlns:a16="http://schemas.microsoft.com/office/drawing/2014/main" id="{5D4143F8-4067-4A56-B7A2-545C6970459B}"/>
              </a:ext>
            </a:extLst>
          </p:cNvPr>
          <p:cNvGrpSpPr/>
          <p:nvPr/>
        </p:nvGrpSpPr>
        <p:grpSpPr>
          <a:xfrm>
            <a:off x="563414" y="1040802"/>
            <a:ext cx="7468962" cy="5340526"/>
            <a:chOff x="563414" y="1141711"/>
            <a:chExt cx="7468962" cy="5340526"/>
          </a:xfrm>
        </p:grpSpPr>
        <p:grpSp>
          <p:nvGrpSpPr>
            <p:cNvPr id="6" name="Group 5">
              <a:extLst>
                <a:ext uri="{FF2B5EF4-FFF2-40B4-BE49-F238E27FC236}">
                  <a16:creationId xmlns:a16="http://schemas.microsoft.com/office/drawing/2014/main" id="{C4B4C97A-A4E5-4CB1-BC64-0984863381EF}"/>
                </a:ext>
              </a:extLst>
            </p:cNvPr>
            <p:cNvGrpSpPr/>
            <p:nvPr/>
          </p:nvGrpSpPr>
          <p:grpSpPr>
            <a:xfrm>
              <a:off x="1111623" y="1141711"/>
              <a:ext cx="6920753" cy="4927394"/>
              <a:chOff x="475129" y="1652700"/>
              <a:chExt cx="6920753" cy="4927394"/>
            </a:xfrm>
          </p:grpSpPr>
          <p:cxnSp>
            <p:nvCxnSpPr>
              <p:cNvPr id="9" name="Connector: Elbow 8">
                <a:extLst>
                  <a:ext uri="{FF2B5EF4-FFF2-40B4-BE49-F238E27FC236}">
                    <a16:creationId xmlns:a16="http://schemas.microsoft.com/office/drawing/2014/main" id="{C5093BA0-7641-4731-8420-E2F7C433F537}"/>
                  </a:ext>
                </a:extLst>
              </p:cNvPr>
              <p:cNvCxnSpPr>
                <a:cxnSpLocks/>
              </p:cNvCxnSpPr>
              <p:nvPr/>
            </p:nvCxnSpPr>
            <p:spPr>
              <a:xfrm>
                <a:off x="475129" y="1652700"/>
                <a:ext cx="6920753" cy="4739135"/>
              </a:xfrm>
              <a:prstGeom prst="bentConnector3">
                <a:avLst>
                  <a:gd name="adj1" fmla="val 518"/>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Shape 9">
                <a:extLst>
                  <a:ext uri="{FF2B5EF4-FFF2-40B4-BE49-F238E27FC236}">
                    <a16:creationId xmlns:a16="http://schemas.microsoft.com/office/drawing/2014/main" id="{B4E1A2C7-2EB5-445B-AFFA-240FF52C1474}"/>
                  </a:ext>
                </a:extLst>
              </p:cNvPr>
              <p:cNvSpPr/>
              <p:nvPr/>
            </p:nvSpPr>
            <p:spPr>
              <a:xfrm>
                <a:off x="502024" y="2500693"/>
                <a:ext cx="6714564" cy="3909072"/>
              </a:xfrm>
              <a:custGeom>
                <a:avLst/>
                <a:gdLst>
                  <a:gd name="connsiteX0" fmla="*/ 0 w 6714564"/>
                  <a:gd name="connsiteY0" fmla="*/ 3909072 h 3909072"/>
                  <a:gd name="connsiteX1" fmla="*/ 3352800 w 6714564"/>
                  <a:gd name="connsiteY1" fmla="*/ 610060 h 3909072"/>
                  <a:gd name="connsiteX2" fmla="*/ 6714564 w 6714564"/>
                  <a:gd name="connsiteY2" fmla="*/ 9425 h 3909072"/>
                </a:gdLst>
                <a:ahLst/>
                <a:cxnLst>
                  <a:cxn ang="0">
                    <a:pos x="connsiteX0" y="connsiteY0"/>
                  </a:cxn>
                  <a:cxn ang="0">
                    <a:pos x="connsiteX1" y="connsiteY1"/>
                  </a:cxn>
                  <a:cxn ang="0">
                    <a:pos x="connsiteX2" y="connsiteY2"/>
                  </a:cxn>
                </a:cxnLst>
                <a:rect l="l" t="t" r="r" b="b"/>
                <a:pathLst>
                  <a:path w="6714564" h="3909072">
                    <a:moveTo>
                      <a:pt x="0" y="3909072"/>
                    </a:moveTo>
                    <a:cubicBezTo>
                      <a:pt x="1116853" y="2584536"/>
                      <a:pt x="2233706" y="1260001"/>
                      <a:pt x="3352800" y="610060"/>
                    </a:cubicBezTo>
                    <a:cubicBezTo>
                      <a:pt x="4471894" y="-39881"/>
                      <a:pt x="5593229" y="-15228"/>
                      <a:pt x="6714564" y="9425"/>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 name="Picture 2" descr="Image result for bigeye tuna">
                <a:extLst>
                  <a:ext uri="{FF2B5EF4-FFF2-40B4-BE49-F238E27FC236}">
                    <a16:creationId xmlns:a16="http://schemas.microsoft.com/office/drawing/2014/main" id="{329FAE3D-BCAF-423C-A089-EBEF36657DD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317" b="23737"/>
              <a:stretch/>
            </p:blipFill>
            <p:spPr bwMode="auto">
              <a:xfrm rot="16200000">
                <a:off x="1021186" y="4905261"/>
                <a:ext cx="2310474" cy="8778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bigeye tuna">
                <a:extLst>
                  <a:ext uri="{FF2B5EF4-FFF2-40B4-BE49-F238E27FC236}">
                    <a16:creationId xmlns:a16="http://schemas.microsoft.com/office/drawing/2014/main" id="{FE904DAC-5F18-48EA-9284-6DBBCE460F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17" b="23737"/>
              <a:stretch/>
            </p:blipFill>
            <p:spPr bwMode="auto">
              <a:xfrm rot="16200000">
                <a:off x="707911" y="5642231"/>
                <a:ext cx="1203374" cy="457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bigeye tuna">
                <a:extLst>
                  <a:ext uri="{FF2B5EF4-FFF2-40B4-BE49-F238E27FC236}">
                    <a16:creationId xmlns:a16="http://schemas.microsoft.com/office/drawing/2014/main" id="{65E988C1-5E4C-4D56-BA49-9CDEA76F76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317" b="23737"/>
              <a:stretch/>
            </p:blipFill>
            <p:spPr bwMode="auto">
              <a:xfrm rot="16200000">
                <a:off x="1581020" y="4127440"/>
                <a:ext cx="3489780" cy="13258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bigeye tuna">
                <a:extLst>
                  <a:ext uri="{FF2B5EF4-FFF2-40B4-BE49-F238E27FC236}">
                    <a16:creationId xmlns:a16="http://schemas.microsoft.com/office/drawing/2014/main" id="{94A047C2-AF57-4BD7-9429-6E21A478A05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317" b="23737"/>
              <a:stretch/>
            </p:blipFill>
            <p:spPr bwMode="auto">
              <a:xfrm rot="16200000">
                <a:off x="2646325" y="3589740"/>
                <a:ext cx="4308072" cy="16367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bigeye tuna">
                <a:extLst>
                  <a:ext uri="{FF2B5EF4-FFF2-40B4-BE49-F238E27FC236}">
                    <a16:creationId xmlns:a16="http://schemas.microsoft.com/office/drawing/2014/main" id="{0FD2503F-177B-49A5-817B-A0CFBD19FA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317" b="23737"/>
              <a:stretch/>
            </p:blipFill>
            <p:spPr bwMode="auto">
              <a:xfrm rot="16200000">
                <a:off x="4201789" y="3441613"/>
                <a:ext cx="4548746" cy="172821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EDEF1FC6-909B-4D93-8C4B-E52997A2F22F}"/>
                </a:ext>
              </a:extLst>
            </p:cNvPr>
            <p:cNvSpPr txBox="1"/>
            <p:nvPr/>
          </p:nvSpPr>
          <p:spPr>
            <a:xfrm>
              <a:off x="4330402" y="5882073"/>
              <a:ext cx="901337" cy="600164"/>
            </a:xfrm>
            <a:prstGeom prst="rect">
              <a:avLst/>
            </a:prstGeom>
            <a:noFill/>
          </p:spPr>
          <p:txBody>
            <a:bodyPr wrap="none" rtlCol="0">
              <a:spAutoFit/>
            </a:bodyPr>
            <a:lstStyle/>
            <a:p>
              <a:r>
                <a:rPr lang="es-ES" sz="3300" dirty="0"/>
                <a:t>AGE</a:t>
              </a:r>
              <a:endParaRPr lang="en-US" sz="3300" dirty="0"/>
            </a:p>
          </p:txBody>
        </p:sp>
        <p:sp>
          <p:nvSpPr>
            <p:cNvPr id="8" name="TextBox 7">
              <a:extLst>
                <a:ext uri="{FF2B5EF4-FFF2-40B4-BE49-F238E27FC236}">
                  <a16:creationId xmlns:a16="http://schemas.microsoft.com/office/drawing/2014/main" id="{8A1CD7F5-76B1-4628-B058-85151219A22B}"/>
                </a:ext>
              </a:extLst>
            </p:cNvPr>
            <p:cNvSpPr txBox="1"/>
            <p:nvPr/>
          </p:nvSpPr>
          <p:spPr>
            <a:xfrm rot="16200000">
              <a:off x="74882" y="3004403"/>
              <a:ext cx="1577227" cy="600164"/>
            </a:xfrm>
            <a:prstGeom prst="rect">
              <a:avLst/>
            </a:prstGeom>
            <a:noFill/>
          </p:spPr>
          <p:txBody>
            <a:bodyPr wrap="none" rtlCol="0">
              <a:spAutoFit/>
            </a:bodyPr>
            <a:lstStyle/>
            <a:p>
              <a:r>
                <a:rPr lang="es-ES" sz="3300" dirty="0"/>
                <a:t>LENGTH</a:t>
              </a:r>
              <a:endParaRPr lang="en-US" sz="3300" dirty="0"/>
            </a:p>
          </p:txBody>
        </p:sp>
      </p:grpSp>
      <p:grpSp>
        <p:nvGrpSpPr>
          <p:cNvPr id="17" name="Group 16">
            <a:extLst>
              <a:ext uri="{FF2B5EF4-FFF2-40B4-BE49-F238E27FC236}">
                <a16:creationId xmlns:a16="http://schemas.microsoft.com/office/drawing/2014/main" id="{3BDED268-8697-4571-9948-9916F48E373A}"/>
              </a:ext>
            </a:extLst>
          </p:cNvPr>
          <p:cNvGrpSpPr/>
          <p:nvPr/>
        </p:nvGrpSpPr>
        <p:grpSpPr>
          <a:xfrm>
            <a:off x="467544" y="6275051"/>
            <a:ext cx="8064896" cy="464935"/>
            <a:chOff x="467544" y="6275051"/>
            <a:chExt cx="8064896" cy="464935"/>
          </a:xfrm>
        </p:grpSpPr>
        <p:sp>
          <p:nvSpPr>
            <p:cNvPr id="18" name="Rectangle 17">
              <a:extLst>
                <a:ext uri="{FF2B5EF4-FFF2-40B4-BE49-F238E27FC236}">
                  <a16:creationId xmlns:a16="http://schemas.microsoft.com/office/drawing/2014/main" id="{2FA85FF5-00F0-4480-A750-D1123E02C7C5}"/>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C653C536-F666-42AA-8AF2-542784CCFDC2}"/>
                </a:ext>
              </a:extLst>
            </p:cNvPr>
            <p:cNvGrpSpPr/>
            <p:nvPr/>
          </p:nvGrpSpPr>
          <p:grpSpPr>
            <a:xfrm>
              <a:off x="467544" y="6275051"/>
              <a:ext cx="4301839" cy="464935"/>
              <a:chOff x="539552" y="6393064"/>
              <a:chExt cx="4301839" cy="464935"/>
            </a:xfrm>
          </p:grpSpPr>
          <p:pic>
            <p:nvPicPr>
              <p:cNvPr id="21" name="Picture 2" descr="http://europa.eu/about-eu/basic-information/symbols/images/flag_yellow_low.jpg">
                <a:extLst>
                  <a:ext uri="{FF2B5EF4-FFF2-40B4-BE49-F238E27FC236}">
                    <a16:creationId xmlns:a16="http://schemas.microsoft.com/office/drawing/2014/main" id="{BA83857D-ADD5-433F-8C1F-E69ACF72550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EFF7DD4-25FD-42FD-BC62-0394983161F2}"/>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1854842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9144000" cy="868680"/>
          </a:xfrm>
        </p:spPr>
      </p:pic>
      <p:sp>
        <p:nvSpPr>
          <p:cNvPr id="20" name="TextBox 19">
            <a:extLst>
              <a:ext uri="{FF2B5EF4-FFF2-40B4-BE49-F238E27FC236}">
                <a16:creationId xmlns:a16="http://schemas.microsoft.com/office/drawing/2014/main" id="{40AE6DD7-D778-4A6C-A830-5192C8AA7C4D}"/>
              </a:ext>
            </a:extLst>
          </p:cNvPr>
          <p:cNvSpPr txBox="1"/>
          <p:nvPr/>
        </p:nvSpPr>
        <p:spPr>
          <a:xfrm>
            <a:off x="6633851" y="138698"/>
            <a:ext cx="2402645" cy="553998"/>
          </a:xfrm>
          <a:prstGeom prst="rect">
            <a:avLst/>
          </a:prstGeom>
          <a:noFill/>
        </p:spPr>
        <p:txBody>
          <a:bodyPr wrap="none" rtlCol="0">
            <a:spAutoFit/>
          </a:bodyPr>
          <a:lstStyle/>
          <a:p>
            <a:r>
              <a:rPr lang="en-US" sz="3000" dirty="0">
                <a:solidFill>
                  <a:schemeClr val="bg1"/>
                </a:solidFill>
              </a:rPr>
              <a:t>MOVEMENT</a:t>
            </a:r>
          </a:p>
        </p:txBody>
      </p:sp>
      <p:grpSp>
        <p:nvGrpSpPr>
          <p:cNvPr id="5" name="Group 4">
            <a:extLst>
              <a:ext uri="{FF2B5EF4-FFF2-40B4-BE49-F238E27FC236}">
                <a16:creationId xmlns:a16="http://schemas.microsoft.com/office/drawing/2014/main" id="{E85C14C5-780A-4F94-872B-1C169A61AF21}"/>
              </a:ext>
            </a:extLst>
          </p:cNvPr>
          <p:cNvGrpSpPr/>
          <p:nvPr/>
        </p:nvGrpSpPr>
        <p:grpSpPr>
          <a:xfrm>
            <a:off x="323528" y="902705"/>
            <a:ext cx="8304976" cy="5268369"/>
            <a:chOff x="73074" y="884664"/>
            <a:chExt cx="8987478" cy="5916186"/>
          </a:xfrm>
        </p:grpSpPr>
        <p:pic>
          <p:nvPicPr>
            <p:cNvPr id="9" name="Picture 8" descr="A close up of a map&#10;&#10;Description automatically generated">
              <a:extLst>
                <a:ext uri="{FF2B5EF4-FFF2-40B4-BE49-F238E27FC236}">
                  <a16:creationId xmlns:a16="http://schemas.microsoft.com/office/drawing/2014/main" id="{84A47903-1887-4989-A9D1-F8D5CA47FD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74" y="2960370"/>
              <a:ext cx="3840480" cy="3840480"/>
            </a:xfrm>
            <a:prstGeom prst="rect">
              <a:avLst/>
            </a:prstGeom>
            <a:ln>
              <a:solidFill>
                <a:schemeClr val="tx1"/>
              </a:solidFill>
            </a:ln>
          </p:spPr>
        </p:pic>
        <p:pic>
          <p:nvPicPr>
            <p:cNvPr id="3" name="Picture 2" descr="A close up of a map&#10;&#10;Description automatically generated">
              <a:extLst>
                <a:ext uri="{FF2B5EF4-FFF2-40B4-BE49-F238E27FC236}">
                  <a16:creationId xmlns:a16="http://schemas.microsoft.com/office/drawing/2014/main" id="{40703720-0CDA-42DC-BF41-CA23FFBEFA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960370"/>
              <a:ext cx="3840480" cy="3840480"/>
            </a:xfrm>
            <a:prstGeom prst="rect">
              <a:avLst/>
            </a:prstGeom>
            <a:ln>
              <a:solidFill>
                <a:schemeClr val="tx1"/>
              </a:solidFill>
            </a:ln>
          </p:spPr>
        </p:pic>
        <p:pic>
          <p:nvPicPr>
            <p:cNvPr id="7" name="Picture 6" descr="A close up of a map&#10;&#10;Description automatically generated">
              <a:extLst>
                <a:ext uri="{FF2B5EF4-FFF2-40B4-BE49-F238E27FC236}">
                  <a16:creationId xmlns:a16="http://schemas.microsoft.com/office/drawing/2014/main" id="{2345C899-EE29-4600-AC37-BEC4041D2E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884664"/>
              <a:ext cx="3840480" cy="3840480"/>
            </a:xfrm>
            <a:prstGeom prst="rect">
              <a:avLst/>
            </a:prstGeom>
            <a:ln>
              <a:solidFill>
                <a:schemeClr val="tx1"/>
              </a:solidFill>
            </a:ln>
          </p:spPr>
        </p:pic>
      </p:grpSp>
      <p:grpSp>
        <p:nvGrpSpPr>
          <p:cNvPr id="10" name="Group 9">
            <a:extLst>
              <a:ext uri="{FF2B5EF4-FFF2-40B4-BE49-F238E27FC236}">
                <a16:creationId xmlns:a16="http://schemas.microsoft.com/office/drawing/2014/main" id="{F7B71CF8-6E18-4271-9785-AD97F65C0053}"/>
              </a:ext>
            </a:extLst>
          </p:cNvPr>
          <p:cNvGrpSpPr/>
          <p:nvPr/>
        </p:nvGrpSpPr>
        <p:grpSpPr>
          <a:xfrm>
            <a:off x="467544" y="6275051"/>
            <a:ext cx="8064896" cy="464935"/>
            <a:chOff x="467544" y="6275051"/>
            <a:chExt cx="8064896" cy="464935"/>
          </a:xfrm>
        </p:grpSpPr>
        <p:sp>
          <p:nvSpPr>
            <p:cNvPr id="11" name="Rectangle 10">
              <a:extLst>
                <a:ext uri="{FF2B5EF4-FFF2-40B4-BE49-F238E27FC236}">
                  <a16:creationId xmlns:a16="http://schemas.microsoft.com/office/drawing/2014/main" id="{E559E1A5-A9B0-4EC0-B3A0-BE2BE0CEF35F}"/>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8334EA66-6EE1-4512-8DEF-186354021140}"/>
                </a:ext>
              </a:extLst>
            </p:cNvPr>
            <p:cNvGrpSpPr/>
            <p:nvPr/>
          </p:nvGrpSpPr>
          <p:grpSpPr>
            <a:xfrm>
              <a:off x="467544" y="6275051"/>
              <a:ext cx="4301839" cy="464935"/>
              <a:chOff x="539552" y="6393064"/>
              <a:chExt cx="4301839" cy="464935"/>
            </a:xfrm>
          </p:grpSpPr>
          <p:pic>
            <p:nvPicPr>
              <p:cNvPr id="13" name="Picture 2" descr="http://europa.eu/about-eu/basic-information/symbols/images/flag_yellow_low.jpg">
                <a:extLst>
                  <a:ext uri="{FF2B5EF4-FFF2-40B4-BE49-F238E27FC236}">
                    <a16:creationId xmlns:a16="http://schemas.microsoft.com/office/drawing/2014/main" id="{6F0FCBE0-BED7-4146-A9A8-DD6B72435E6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ABA49BA-2FFB-4343-8BE9-9D224A639C2E}"/>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3951799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AA7CC2A6-7C6D-4ECA-9CD5-075D558868F8}"/>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963488"/>
            <a:ext cx="9144000" cy="8951912"/>
          </a:xfrm>
          <a:prstGeom prst="rect">
            <a:avLst/>
          </a:prstGeom>
        </p:spPr>
      </p:pic>
      <p:grpSp>
        <p:nvGrpSpPr>
          <p:cNvPr id="5" name="Group 4">
            <a:extLst>
              <a:ext uri="{FF2B5EF4-FFF2-40B4-BE49-F238E27FC236}">
                <a16:creationId xmlns:a16="http://schemas.microsoft.com/office/drawing/2014/main" id="{CED6075C-84BB-4AAF-8214-A84265C75AFE}"/>
              </a:ext>
            </a:extLst>
          </p:cNvPr>
          <p:cNvGrpSpPr/>
          <p:nvPr/>
        </p:nvGrpSpPr>
        <p:grpSpPr>
          <a:xfrm>
            <a:off x="467544" y="6420449"/>
            <a:ext cx="8064896" cy="464935"/>
            <a:chOff x="467544" y="6275051"/>
            <a:chExt cx="8064896" cy="464935"/>
          </a:xfrm>
        </p:grpSpPr>
        <p:sp>
          <p:nvSpPr>
            <p:cNvPr id="6" name="Rectangle 5">
              <a:extLst>
                <a:ext uri="{FF2B5EF4-FFF2-40B4-BE49-F238E27FC236}">
                  <a16:creationId xmlns:a16="http://schemas.microsoft.com/office/drawing/2014/main" id="{1C35429C-E5A5-4C23-A01D-CA714E7B24FF}"/>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CB0325E2-4377-488E-8DBB-11057CDAC6D4}"/>
                </a:ext>
              </a:extLst>
            </p:cNvPr>
            <p:cNvGrpSpPr/>
            <p:nvPr/>
          </p:nvGrpSpPr>
          <p:grpSpPr>
            <a:xfrm>
              <a:off x="467544" y="6275051"/>
              <a:ext cx="4301839" cy="464935"/>
              <a:chOff x="539552" y="6393064"/>
              <a:chExt cx="4301839" cy="464935"/>
            </a:xfrm>
          </p:grpSpPr>
          <p:pic>
            <p:nvPicPr>
              <p:cNvPr id="9" name="Picture 2" descr="http://europa.eu/about-eu/basic-information/symbols/images/flag_yellow_low.jpg">
                <a:extLst>
                  <a:ext uri="{FF2B5EF4-FFF2-40B4-BE49-F238E27FC236}">
                    <a16:creationId xmlns:a16="http://schemas.microsoft.com/office/drawing/2014/main" id="{C938C287-F218-42C3-A277-9A615509A3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3D1DBA-64D7-4807-A9D9-6EC36A1F55AF}"/>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1982440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772206F-CDB9-486F-8FA0-59804488F63A}"/>
              </a:ext>
            </a:extLst>
          </p:cNvPr>
          <p:cNvGrpSpPr/>
          <p:nvPr/>
        </p:nvGrpSpPr>
        <p:grpSpPr>
          <a:xfrm>
            <a:off x="444089" y="1700808"/>
            <a:ext cx="8255822" cy="1839104"/>
            <a:chOff x="378448" y="975159"/>
            <a:chExt cx="11007762" cy="2452139"/>
          </a:xfrm>
        </p:grpSpPr>
        <p:sp>
          <p:nvSpPr>
            <p:cNvPr id="10" name="Rectangle: Rounded Corners 9">
              <a:extLst>
                <a:ext uri="{FF2B5EF4-FFF2-40B4-BE49-F238E27FC236}">
                  <a16:creationId xmlns:a16="http://schemas.microsoft.com/office/drawing/2014/main" id="{F2B9B90A-0648-4B01-AD83-1CDBCF43FA90}"/>
                </a:ext>
              </a:extLst>
            </p:cNvPr>
            <p:cNvSpPr/>
            <p:nvPr/>
          </p:nvSpPr>
          <p:spPr>
            <a:xfrm>
              <a:off x="7957210" y="975332"/>
              <a:ext cx="3429000" cy="2451966"/>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07E4B87E-54AF-4A31-8659-B0A3827F57AB}"/>
                </a:ext>
              </a:extLst>
            </p:cNvPr>
            <p:cNvSpPr/>
            <p:nvPr/>
          </p:nvSpPr>
          <p:spPr>
            <a:xfrm>
              <a:off x="8071510" y="1057078"/>
              <a:ext cx="3200400" cy="2288473"/>
            </a:xfrm>
            <a:custGeom>
              <a:avLst/>
              <a:gdLst>
                <a:gd name="connsiteX0" fmla="*/ 0 w 3657600"/>
                <a:gd name="connsiteY0" fmla="*/ 381420 h 2288473"/>
                <a:gd name="connsiteX1" fmla="*/ 381420 w 3657600"/>
                <a:gd name="connsiteY1" fmla="*/ 0 h 2288473"/>
                <a:gd name="connsiteX2" fmla="*/ 3276180 w 3657600"/>
                <a:gd name="connsiteY2" fmla="*/ 0 h 2288473"/>
                <a:gd name="connsiteX3" fmla="*/ 3657600 w 3657600"/>
                <a:gd name="connsiteY3" fmla="*/ 381420 h 2288473"/>
                <a:gd name="connsiteX4" fmla="*/ 3657600 w 3657600"/>
                <a:gd name="connsiteY4" fmla="*/ 1907053 h 2288473"/>
                <a:gd name="connsiteX5" fmla="*/ 3276180 w 3657600"/>
                <a:gd name="connsiteY5" fmla="*/ 2288473 h 2288473"/>
                <a:gd name="connsiteX6" fmla="*/ 381420 w 3657600"/>
                <a:gd name="connsiteY6" fmla="*/ 2288473 h 2288473"/>
                <a:gd name="connsiteX7" fmla="*/ 0 w 3657600"/>
                <a:gd name="connsiteY7" fmla="*/ 1907053 h 2288473"/>
                <a:gd name="connsiteX8" fmla="*/ 0 w 3657600"/>
                <a:gd name="connsiteY8" fmla="*/ 381420 h 228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57600" h="2288473">
                  <a:moveTo>
                    <a:pt x="0" y="381420"/>
                  </a:moveTo>
                  <a:cubicBezTo>
                    <a:pt x="0" y="170768"/>
                    <a:pt x="170768" y="0"/>
                    <a:pt x="381420" y="0"/>
                  </a:cubicBezTo>
                  <a:lnTo>
                    <a:pt x="3276180" y="0"/>
                  </a:lnTo>
                  <a:cubicBezTo>
                    <a:pt x="3486832" y="0"/>
                    <a:pt x="3657600" y="170768"/>
                    <a:pt x="3657600" y="381420"/>
                  </a:cubicBezTo>
                  <a:lnTo>
                    <a:pt x="3657600" y="1907053"/>
                  </a:lnTo>
                  <a:cubicBezTo>
                    <a:pt x="3657600" y="2117705"/>
                    <a:pt x="3486832" y="2288473"/>
                    <a:pt x="3276180" y="2288473"/>
                  </a:cubicBezTo>
                  <a:lnTo>
                    <a:pt x="381420" y="2288473"/>
                  </a:lnTo>
                  <a:cubicBezTo>
                    <a:pt x="170768" y="2288473"/>
                    <a:pt x="0" y="2117705"/>
                    <a:pt x="0" y="1907053"/>
                  </a:cubicBezTo>
                  <a:lnTo>
                    <a:pt x="0" y="381420"/>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18556" tIns="271910" rIns="418556" bIns="271909" numCol="1" spcCol="1270" anchor="ctr" anchorCtr="0">
              <a:noAutofit/>
            </a:bodyPr>
            <a:lstStyle/>
            <a:p>
              <a:pPr marL="0" lvl="0" indent="0" algn="ctr" defTabSz="933450">
                <a:lnSpc>
                  <a:spcPct val="90000"/>
                </a:lnSpc>
                <a:spcBef>
                  <a:spcPct val="0"/>
                </a:spcBef>
                <a:spcAft>
                  <a:spcPct val="35000"/>
                </a:spcAft>
                <a:buNone/>
              </a:pPr>
              <a:r>
                <a:rPr lang="es-ES" sz="2100" b="1" kern="1200" dirty="0"/>
                <a:t>ICCAT Management</a:t>
              </a:r>
              <a:endParaRPr lang="en-US" sz="2100" b="1" kern="1200" dirty="0"/>
            </a:p>
          </p:txBody>
        </p:sp>
        <p:sp>
          <p:nvSpPr>
            <p:cNvPr id="12" name="Teardrop 11">
              <a:extLst>
                <a:ext uri="{FF2B5EF4-FFF2-40B4-BE49-F238E27FC236}">
                  <a16:creationId xmlns:a16="http://schemas.microsoft.com/office/drawing/2014/main" id="{9A7FABCE-D7F7-4150-A152-8C19BACC08E8}"/>
                </a:ext>
              </a:extLst>
            </p:cNvPr>
            <p:cNvSpPr/>
            <p:nvPr/>
          </p:nvSpPr>
          <p:spPr>
            <a:xfrm rot="2700000">
              <a:off x="5435633" y="975159"/>
              <a:ext cx="2451881" cy="2451881"/>
            </a:xfrm>
            <a:prstGeom prst="teardrop">
              <a:avLst>
                <a:gd name="adj" fmla="val 100000"/>
              </a:avLst>
            </a:pr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sp>
        <p:sp>
          <p:nvSpPr>
            <p:cNvPr id="13" name="Freeform: Shape 12">
              <a:extLst>
                <a:ext uri="{FF2B5EF4-FFF2-40B4-BE49-F238E27FC236}">
                  <a16:creationId xmlns:a16="http://schemas.microsoft.com/office/drawing/2014/main" id="{706A1865-9F62-4B0C-8A0F-718ABFF1AFAF}"/>
                </a:ext>
              </a:extLst>
            </p:cNvPr>
            <p:cNvSpPr/>
            <p:nvPr/>
          </p:nvSpPr>
          <p:spPr>
            <a:xfrm>
              <a:off x="5528176" y="1057078"/>
              <a:ext cx="2288875" cy="2288473"/>
            </a:xfrm>
            <a:custGeom>
              <a:avLst/>
              <a:gdLst>
                <a:gd name="connsiteX0" fmla="*/ 0 w 2288875"/>
                <a:gd name="connsiteY0" fmla="*/ 1144237 h 2288473"/>
                <a:gd name="connsiteX1" fmla="*/ 1144438 w 2288875"/>
                <a:gd name="connsiteY1" fmla="*/ 0 h 2288473"/>
                <a:gd name="connsiteX2" fmla="*/ 2288876 w 2288875"/>
                <a:gd name="connsiteY2" fmla="*/ 1144237 h 2288473"/>
                <a:gd name="connsiteX3" fmla="*/ 1144438 w 2288875"/>
                <a:gd name="connsiteY3" fmla="*/ 2288474 h 2288473"/>
                <a:gd name="connsiteX4" fmla="*/ 0 w 2288875"/>
                <a:gd name="connsiteY4" fmla="*/ 1144237 h 228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875" h="2288473">
                  <a:moveTo>
                    <a:pt x="0" y="1144237"/>
                  </a:moveTo>
                  <a:cubicBezTo>
                    <a:pt x="0" y="512292"/>
                    <a:pt x="512382" y="0"/>
                    <a:pt x="1144438" y="0"/>
                  </a:cubicBezTo>
                  <a:cubicBezTo>
                    <a:pt x="1776494" y="0"/>
                    <a:pt x="2288876" y="512292"/>
                    <a:pt x="2288876" y="1144237"/>
                  </a:cubicBezTo>
                  <a:cubicBezTo>
                    <a:pt x="2288876" y="1776182"/>
                    <a:pt x="1776494" y="2288474"/>
                    <a:pt x="1144438" y="2288474"/>
                  </a:cubicBezTo>
                  <a:cubicBezTo>
                    <a:pt x="512382" y="2288474"/>
                    <a:pt x="0" y="1776182"/>
                    <a:pt x="0" y="1144237"/>
                  </a:cubicBezTo>
                  <a:close/>
                </a:path>
              </a:pathLst>
            </a:cu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07" tIns="271910" rIns="271907" bIns="271909" numCol="1" spcCol="1270" anchor="ctr" anchorCtr="0">
              <a:noAutofit/>
            </a:bodyPr>
            <a:lstStyle/>
            <a:p>
              <a:pPr marL="0" lvl="0" indent="0" algn="ctr" defTabSz="933450">
                <a:lnSpc>
                  <a:spcPct val="90000"/>
                </a:lnSpc>
                <a:spcBef>
                  <a:spcPct val="0"/>
                </a:spcBef>
                <a:spcAft>
                  <a:spcPct val="35000"/>
                </a:spcAft>
                <a:buNone/>
              </a:pPr>
              <a:r>
                <a:rPr lang="es-ES" sz="2100" b="1" kern="1200" dirty="0"/>
                <a:t>SCRS </a:t>
              </a:r>
              <a:r>
                <a:rPr lang="es-ES" sz="2100" b="1" kern="1200" dirty="0" err="1"/>
                <a:t>Advice</a:t>
              </a:r>
              <a:endParaRPr lang="en-US" sz="2100" b="1" kern="1200" dirty="0"/>
            </a:p>
          </p:txBody>
        </p:sp>
        <p:sp>
          <p:nvSpPr>
            <p:cNvPr id="14" name="Teardrop 13">
              <a:extLst>
                <a:ext uri="{FF2B5EF4-FFF2-40B4-BE49-F238E27FC236}">
                  <a16:creationId xmlns:a16="http://schemas.microsoft.com/office/drawing/2014/main" id="{D7160FB6-C739-40EA-9B5A-C3B6A03CBCCC}"/>
                </a:ext>
              </a:extLst>
            </p:cNvPr>
            <p:cNvSpPr/>
            <p:nvPr/>
          </p:nvSpPr>
          <p:spPr>
            <a:xfrm rot="2700000">
              <a:off x="2912297" y="975159"/>
              <a:ext cx="2451881" cy="2451881"/>
            </a:xfrm>
            <a:prstGeom prst="teardrop">
              <a:avLst>
                <a:gd name="adj" fmla="val 100000"/>
              </a:avLst>
            </a:pr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15" name="Freeform: Shape 14">
              <a:extLst>
                <a:ext uri="{FF2B5EF4-FFF2-40B4-BE49-F238E27FC236}">
                  <a16:creationId xmlns:a16="http://schemas.microsoft.com/office/drawing/2014/main" id="{F4C1D0E4-4C98-4237-91DF-0342DFD71F61}"/>
                </a:ext>
              </a:extLst>
            </p:cNvPr>
            <p:cNvSpPr/>
            <p:nvPr/>
          </p:nvSpPr>
          <p:spPr>
            <a:xfrm>
              <a:off x="2994326" y="1057078"/>
              <a:ext cx="2288875" cy="2288473"/>
            </a:xfrm>
            <a:custGeom>
              <a:avLst/>
              <a:gdLst>
                <a:gd name="connsiteX0" fmla="*/ 0 w 2288875"/>
                <a:gd name="connsiteY0" fmla="*/ 1144237 h 2288473"/>
                <a:gd name="connsiteX1" fmla="*/ 1144438 w 2288875"/>
                <a:gd name="connsiteY1" fmla="*/ 0 h 2288473"/>
                <a:gd name="connsiteX2" fmla="*/ 2288876 w 2288875"/>
                <a:gd name="connsiteY2" fmla="*/ 1144237 h 2288473"/>
                <a:gd name="connsiteX3" fmla="*/ 1144438 w 2288875"/>
                <a:gd name="connsiteY3" fmla="*/ 2288474 h 2288473"/>
                <a:gd name="connsiteX4" fmla="*/ 0 w 2288875"/>
                <a:gd name="connsiteY4" fmla="*/ 1144237 h 228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875" h="2288473">
                  <a:moveTo>
                    <a:pt x="0" y="1144237"/>
                  </a:moveTo>
                  <a:cubicBezTo>
                    <a:pt x="0" y="512292"/>
                    <a:pt x="512382" y="0"/>
                    <a:pt x="1144438" y="0"/>
                  </a:cubicBezTo>
                  <a:cubicBezTo>
                    <a:pt x="1776494" y="0"/>
                    <a:pt x="2288876" y="512292"/>
                    <a:pt x="2288876" y="1144237"/>
                  </a:cubicBezTo>
                  <a:cubicBezTo>
                    <a:pt x="2288876" y="1776182"/>
                    <a:pt x="1776494" y="2288474"/>
                    <a:pt x="1144438" y="2288474"/>
                  </a:cubicBezTo>
                  <a:cubicBezTo>
                    <a:pt x="512382" y="2288474"/>
                    <a:pt x="0" y="1776182"/>
                    <a:pt x="0" y="1144237"/>
                  </a:cubicBezTo>
                  <a:close/>
                </a:path>
              </a:pathLst>
            </a:cu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07" tIns="271910" rIns="271907" bIns="271909" numCol="1" spcCol="1270" anchor="ctr" anchorCtr="0">
              <a:noAutofit/>
            </a:bodyPr>
            <a:lstStyle/>
            <a:p>
              <a:pPr marL="0" lvl="0" indent="0" algn="ctr" defTabSz="933450">
                <a:lnSpc>
                  <a:spcPct val="90000"/>
                </a:lnSpc>
                <a:spcBef>
                  <a:spcPct val="0"/>
                </a:spcBef>
                <a:spcAft>
                  <a:spcPct val="35000"/>
                </a:spcAft>
                <a:buNone/>
              </a:pPr>
              <a:r>
                <a:rPr lang="es-ES" sz="2100" b="1" kern="1200" dirty="0" err="1"/>
                <a:t>Modeling</a:t>
              </a:r>
              <a:endParaRPr lang="es-ES" sz="2100" b="1" kern="1200" dirty="0"/>
            </a:p>
          </p:txBody>
        </p:sp>
        <p:sp>
          <p:nvSpPr>
            <p:cNvPr id="16" name="Teardrop 15">
              <a:extLst>
                <a:ext uri="{FF2B5EF4-FFF2-40B4-BE49-F238E27FC236}">
                  <a16:creationId xmlns:a16="http://schemas.microsoft.com/office/drawing/2014/main" id="{50BA2824-F661-4ABA-B027-4BEBF0205B2D}"/>
                </a:ext>
              </a:extLst>
            </p:cNvPr>
            <p:cNvSpPr/>
            <p:nvPr/>
          </p:nvSpPr>
          <p:spPr>
            <a:xfrm rot="2700000">
              <a:off x="378448" y="975159"/>
              <a:ext cx="2451881" cy="2451881"/>
            </a:xfrm>
            <a:prstGeom prst="teardrop">
              <a:avLst>
                <a:gd name="adj" fmla="val 100000"/>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7" name="Freeform: Shape 16">
              <a:extLst>
                <a:ext uri="{FF2B5EF4-FFF2-40B4-BE49-F238E27FC236}">
                  <a16:creationId xmlns:a16="http://schemas.microsoft.com/office/drawing/2014/main" id="{D27D766B-1B62-4AC1-A0FF-9D3BD5622F6B}"/>
                </a:ext>
              </a:extLst>
            </p:cNvPr>
            <p:cNvSpPr/>
            <p:nvPr/>
          </p:nvSpPr>
          <p:spPr>
            <a:xfrm>
              <a:off x="460476" y="1057078"/>
              <a:ext cx="2288875" cy="2288473"/>
            </a:xfrm>
            <a:custGeom>
              <a:avLst/>
              <a:gdLst>
                <a:gd name="connsiteX0" fmla="*/ 0 w 2288875"/>
                <a:gd name="connsiteY0" fmla="*/ 1144237 h 2288473"/>
                <a:gd name="connsiteX1" fmla="*/ 1144438 w 2288875"/>
                <a:gd name="connsiteY1" fmla="*/ 0 h 2288473"/>
                <a:gd name="connsiteX2" fmla="*/ 2288876 w 2288875"/>
                <a:gd name="connsiteY2" fmla="*/ 1144237 h 2288473"/>
                <a:gd name="connsiteX3" fmla="*/ 1144438 w 2288875"/>
                <a:gd name="connsiteY3" fmla="*/ 2288474 h 2288473"/>
                <a:gd name="connsiteX4" fmla="*/ 0 w 2288875"/>
                <a:gd name="connsiteY4" fmla="*/ 1144237 h 2288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875" h="2288473">
                  <a:moveTo>
                    <a:pt x="0" y="1144237"/>
                  </a:moveTo>
                  <a:cubicBezTo>
                    <a:pt x="0" y="512292"/>
                    <a:pt x="512382" y="0"/>
                    <a:pt x="1144438" y="0"/>
                  </a:cubicBezTo>
                  <a:cubicBezTo>
                    <a:pt x="1776494" y="0"/>
                    <a:pt x="2288876" y="512292"/>
                    <a:pt x="2288876" y="1144237"/>
                  </a:cubicBezTo>
                  <a:cubicBezTo>
                    <a:pt x="2288876" y="1776182"/>
                    <a:pt x="1776494" y="2288474"/>
                    <a:pt x="1144438" y="2288474"/>
                  </a:cubicBezTo>
                  <a:cubicBezTo>
                    <a:pt x="512382" y="2288474"/>
                    <a:pt x="0" y="1776182"/>
                    <a:pt x="0" y="1144237"/>
                  </a:cubicBezTo>
                  <a:close/>
                </a:path>
              </a:pathLst>
            </a:custGeom>
          </p:spPr>
          <p:style>
            <a:lnRef idx="2">
              <a:schemeClr val="accent5">
                <a:hueOff val="-6758543"/>
                <a:satOff val="-17419"/>
                <a:lumOff val="-1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71907" tIns="271910" rIns="271907" bIns="271909" numCol="1" spcCol="1270" anchor="ctr" anchorCtr="0">
              <a:noAutofit/>
            </a:bodyPr>
            <a:lstStyle/>
            <a:p>
              <a:pPr marL="0" lvl="0" indent="0" algn="ctr" defTabSz="933450">
                <a:lnSpc>
                  <a:spcPct val="90000"/>
                </a:lnSpc>
                <a:spcBef>
                  <a:spcPct val="0"/>
                </a:spcBef>
                <a:spcAft>
                  <a:spcPct val="35000"/>
                </a:spcAft>
                <a:buNone/>
              </a:pPr>
              <a:r>
                <a:rPr lang="es-ES" sz="2100" b="1" kern="1200" dirty="0"/>
                <a:t>Data </a:t>
              </a:r>
              <a:r>
                <a:rPr lang="es-ES" sz="2100" b="1" kern="1200" dirty="0" err="1"/>
                <a:t>Collection</a:t>
              </a:r>
              <a:endParaRPr lang="en-US" sz="2100" b="1" kern="1200" dirty="0"/>
            </a:p>
          </p:txBody>
        </p:sp>
      </p:grpSp>
      <p:sp>
        <p:nvSpPr>
          <p:cNvPr id="18" name="TextBox 17">
            <a:extLst>
              <a:ext uri="{FF2B5EF4-FFF2-40B4-BE49-F238E27FC236}">
                <a16:creationId xmlns:a16="http://schemas.microsoft.com/office/drawing/2014/main" id="{396338F0-B5C5-43D3-AC02-07F777ED1861}"/>
              </a:ext>
            </a:extLst>
          </p:cNvPr>
          <p:cNvSpPr txBox="1"/>
          <p:nvPr/>
        </p:nvSpPr>
        <p:spPr>
          <a:xfrm>
            <a:off x="523287" y="3601221"/>
            <a:ext cx="8297524" cy="2986266"/>
          </a:xfrm>
          <a:prstGeom prst="ellipse">
            <a:avLst/>
          </a:prstGeom>
          <a:noFill/>
        </p:spPr>
        <p:txBody>
          <a:bodyPr wrap="square" rtlCol="0">
            <a:spAutoFit/>
          </a:bodyPr>
          <a:lstStyle/>
          <a:p>
            <a:r>
              <a:rPr lang="es-ES" sz="4400" i="1" dirty="0">
                <a:sym typeface="Wingdings" panose="05000000000000000000" pitchFamily="2" charset="2"/>
              </a:rPr>
              <a:t> </a:t>
            </a:r>
            <a:r>
              <a:rPr lang="es-ES" sz="4400" i="1" dirty="0" err="1"/>
              <a:t>Healthy</a:t>
            </a:r>
            <a:r>
              <a:rPr lang="es-ES" sz="4400" i="1" dirty="0"/>
              <a:t> stocks</a:t>
            </a:r>
          </a:p>
          <a:p>
            <a:r>
              <a:rPr lang="es-ES" sz="4400" i="1" dirty="0">
                <a:sym typeface="Wingdings" panose="05000000000000000000" pitchFamily="2" charset="2"/>
              </a:rPr>
              <a:t> </a:t>
            </a:r>
            <a:r>
              <a:rPr lang="es-ES" sz="4400" i="1" dirty="0" err="1"/>
              <a:t>Sustainable</a:t>
            </a:r>
            <a:r>
              <a:rPr lang="es-ES" sz="4400" i="1" dirty="0"/>
              <a:t> </a:t>
            </a:r>
            <a:r>
              <a:rPr lang="es-ES" sz="4400" i="1" dirty="0" err="1"/>
              <a:t>fisheries</a:t>
            </a:r>
            <a:endParaRPr lang="es-ES" sz="4400" i="1" dirty="0"/>
          </a:p>
          <a:p>
            <a:r>
              <a:rPr lang="es-ES" sz="4400" i="1" dirty="0">
                <a:sym typeface="Wingdings" panose="05000000000000000000" pitchFamily="2" charset="2"/>
              </a:rPr>
              <a:t> </a:t>
            </a:r>
            <a:r>
              <a:rPr lang="es-ES" sz="4400" i="1" dirty="0" err="1"/>
              <a:t>Food</a:t>
            </a:r>
            <a:r>
              <a:rPr lang="es-ES" sz="4400" i="1" dirty="0"/>
              <a:t> </a:t>
            </a:r>
            <a:r>
              <a:rPr lang="es-ES" sz="4400" i="1" dirty="0" err="1"/>
              <a:t>security</a:t>
            </a:r>
            <a:endParaRPr lang="es-ES" sz="4400" i="1" dirty="0"/>
          </a:p>
        </p:txBody>
      </p:sp>
      <p:pic>
        <p:nvPicPr>
          <p:cNvPr id="19" name="Content Placeholder 3" descr="banner.jpg">
            <a:extLst>
              <a:ext uri="{FF2B5EF4-FFF2-40B4-BE49-F238E27FC236}">
                <a16:creationId xmlns:a16="http://schemas.microsoft.com/office/drawing/2014/main" id="{B2486C39-1558-4EA5-9146-F5567053B91C}"/>
              </a:ext>
            </a:extLst>
          </p:cNvPr>
          <p:cNvPicPr>
            <a:picLocks noGrp="1" noChangeAspect="1"/>
          </p:cNvPicPr>
          <p:nvPr>
            <p:ph idx="1"/>
          </p:nvPr>
        </p:nvPicPr>
        <p:blipFill>
          <a:blip r:embed="rId3" cstate="print"/>
          <a:srcRect b="24000"/>
          <a:stretch>
            <a:fillRect/>
          </a:stretch>
        </p:blipFill>
        <p:spPr>
          <a:xfrm>
            <a:off x="0" y="-58867"/>
            <a:ext cx="9144000" cy="868680"/>
          </a:xfrm>
        </p:spPr>
      </p:pic>
      <p:sp>
        <p:nvSpPr>
          <p:cNvPr id="20" name="TextBox 19">
            <a:extLst>
              <a:ext uri="{FF2B5EF4-FFF2-40B4-BE49-F238E27FC236}">
                <a16:creationId xmlns:a16="http://schemas.microsoft.com/office/drawing/2014/main" id="{C822239D-0140-4E71-B470-C145B698FAEF}"/>
              </a:ext>
            </a:extLst>
          </p:cNvPr>
          <p:cNvSpPr txBox="1"/>
          <p:nvPr/>
        </p:nvSpPr>
        <p:spPr>
          <a:xfrm>
            <a:off x="5327577" y="144561"/>
            <a:ext cx="3816423" cy="477054"/>
          </a:xfrm>
          <a:prstGeom prst="rect">
            <a:avLst/>
          </a:prstGeom>
          <a:noFill/>
        </p:spPr>
        <p:txBody>
          <a:bodyPr wrap="square" rtlCol="0">
            <a:spAutoFit/>
          </a:bodyPr>
          <a:lstStyle/>
          <a:p>
            <a:r>
              <a:rPr lang="en-US" sz="2500" dirty="0">
                <a:solidFill>
                  <a:schemeClr val="bg1"/>
                </a:solidFill>
                <a:latin typeface="Constantia" panose="02030602050306030303" pitchFamily="18" charset="0"/>
              </a:rPr>
              <a:t>AOTTP CONTRIBUTION</a:t>
            </a:r>
          </a:p>
        </p:txBody>
      </p:sp>
      <p:grpSp>
        <p:nvGrpSpPr>
          <p:cNvPr id="22" name="Group 21">
            <a:extLst>
              <a:ext uri="{FF2B5EF4-FFF2-40B4-BE49-F238E27FC236}">
                <a16:creationId xmlns:a16="http://schemas.microsoft.com/office/drawing/2014/main" id="{274470B4-D5B8-4E38-AADE-CF0E7D520336}"/>
              </a:ext>
            </a:extLst>
          </p:cNvPr>
          <p:cNvGrpSpPr/>
          <p:nvPr/>
        </p:nvGrpSpPr>
        <p:grpSpPr>
          <a:xfrm>
            <a:off x="467544" y="6275051"/>
            <a:ext cx="8064896" cy="464935"/>
            <a:chOff x="467544" y="6275051"/>
            <a:chExt cx="8064896" cy="464935"/>
          </a:xfrm>
        </p:grpSpPr>
        <p:sp>
          <p:nvSpPr>
            <p:cNvPr id="23" name="Rectangle 22">
              <a:extLst>
                <a:ext uri="{FF2B5EF4-FFF2-40B4-BE49-F238E27FC236}">
                  <a16:creationId xmlns:a16="http://schemas.microsoft.com/office/drawing/2014/main" id="{EEA15D3F-6BCB-44A3-9C24-6B5894741731}"/>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a:extLst>
                <a:ext uri="{FF2B5EF4-FFF2-40B4-BE49-F238E27FC236}">
                  <a16:creationId xmlns:a16="http://schemas.microsoft.com/office/drawing/2014/main" id="{1F19540E-A041-46B6-8E2E-69B9F3B06644}"/>
                </a:ext>
              </a:extLst>
            </p:cNvPr>
            <p:cNvGrpSpPr/>
            <p:nvPr/>
          </p:nvGrpSpPr>
          <p:grpSpPr>
            <a:xfrm>
              <a:off x="467544" y="6275051"/>
              <a:ext cx="4301839" cy="464935"/>
              <a:chOff x="539552" y="6393064"/>
              <a:chExt cx="4301839" cy="464935"/>
            </a:xfrm>
          </p:grpSpPr>
          <p:pic>
            <p:nvPicPr>
              <p:cNvPr id="25" name="Picture 2" descr="http://europa.eu/about-eu/basic-information/symbols/images/flag_yellow_low.jpg">
                <a:extLst>
                  <a:ext uri="{FF2B5EF4-FFF2-40B4-BE49-F238E27FC236}">
                    <a16:creationId xmlns:a16="http://schemas.microsoft.com/office/drawing/2014/main" id="{61BC0974-FE30-4174-89B6-A67AA24E36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A765B67-2E7A-4798-90F7-CA9C20B0D6ED}"/>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rPr>
                  <a:t>Project funded by the EU and other ICCAT CPCs</a:t>
                </a:r>
              </a:p>
            </p:txBody>
          </p:sp>
        </p:grpSp>
      </p:grpSp>
    </p:spTree>
    <p:extLst>
      <p:ext uri="{BB962C8B-B14F-4D97-AF65-F5344CB8AC3E}">
        <p14:creationId xmlns:p14="http://schemas.microsoft.com/office/powerpoint/2010/main" val="2278929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58867"/>
            <a:ext cx="9144000" cy="868680"/>
          </a:xfrm>
        </p:spPr>
      </p:pic>
      <p:sp>
        <p:nvSpPr>
          <p:cNvPr id="20" name="TextBox 19">
            <a:extLst>
              <a:ext uri="{FF2B5EF4-FFF2-40B4-BE49-F238E27FC236}">
                <a16:creationId xmlns:a16="http://schemas.microsoft.com/office/drawing/2014/main" id="{40AE6DD7-D778-4A6C-A830-5192C8AA7C4D}"/>
              </a:ext>
            </a:extLst>
          </p:cNvPr>
          <p:cNvSpPr txBox="1"/>
          <p:nvPr/>
        </p:nvSpPr>
        <p:spPr>
          <a:xfrm>
            <a:off x="5147229" y="66690"/>
            <a:ext cx="4105291" cy="553998"/>
          </a:xfrm>
          <a:prstGeom prst="rect">
            <a:avLst/>
          </a:prstGeom>
          <a:noFill/>
        </p:spPr>
        <p:txBody>
          <a:bodyPr wrap="none" rtlCol="0">
            <a:spAutoFit/>
          </a:bodyPr>
          <a:lstStyle/>
          <a:p>
            <a:r>
              <a:rPr lang="en-US" sz="3000" dirty="0">
                <a:solidFill>
                  <a:schemeClr val="bg1"/>
                </a:solidFill>
              </a:rPr>
              <a:t>2019 YFT ASSESSMENT</a:t>
            </a:r>
          </a:p>
        </p:txBody>
      </p:sp>
      <p:grpSp>
        <p:nvGrpSpPr>
          <p:cNvPr id="3" name="Group 2">
            <a:extLst>
              <a:ext uri="{FF2B5EF4-FFF2-40B4-BE49-F238E27FC236}">
                <a16:creationId xmlns:a16="http://schemas.microsoft.com/office/drawing/2014/main" id="{54194376-8DFA-4F29-A64E-60143FF92DEE}"/>
              </a:ext>
            </a:extLst>
          </p:cNvPr>
          <p:cNvGrpSpPr>
            <a:grpSpLocks noChangeAspect="1"/>
          </p:cNvGrpSpPr>
          <p:nvPr/>
        </p:nvGrpSpPr>
        <p:grpSpPr>
          <a:xfrm>
            <a:off x="179512" y="836712"/>
            <a:ext cx="9591733" cy="5332588"/>
            <a:chOff x="-324544" y="857359"/>
            <a:chExt cx="10893994" cy="6000641"/>
          </a:xfrm>
        </p:grpSpPr>
        <p:pic>
          <p:nvPicPr>
            <p:cNvPr id="16" name="Picture 2" descr="https://lh3.googleusercontent.com/PkM60bJ35_9yLAHga4kQy7M0CsC_YmwNbKWmfSNfbeiKnxsS78TeoKn92mf4KKNgK_VvL8tGHG9ZcewsjNspkUsn8B7K0KQnO5tUgyK8tXPIxfsgluIlNe1gB9sh79JW5ard6ubPZL5HQfyQXAHujEraKPYE1XvD8uWuAYbWceBMceQJdzQh5NxXNLAfjQogXqxX6dDmgFg01pRWJowwveDWYYXVDy0clY4L3yug6cFs6MvVHOmc16nhwGmQZhp04KY6pABDJQXPZitVLscjuzEtZ5dxYNlEVivFFwelpehHiNYZkV9e_nxMUv20IUaf6G5V6BLYoggpEHjrrxBCcci5wJKFVAVoeJBT5bjOeDhrCaYBpyIVKtKDYTCzKXEfEpOG7PRR96iFR6_sQhz9iFKjCHLRkGS44cIyVu1BsrUzLll0dx06a6LOH3c6tgzTZ8nG5HrcYMkpMIMdTTCGB53v4hgW60VZeF8yyiQwXRGVMLiXf54vdBoSIdZmfb8eRDK40lNs8EsE4F672DaWmj7cONydIc7yypeFCR1sKCsu0FVfXjpU15BTXFa_iKoniSpRKpraBUsA4CfnzVLpBzMd2XAkNND1vfYRVa1SCci3A-r07jMpnIOY8bzJ_ogjfRQd5_mBDpv2UBPkP9jYyZ8TRi7yDMdVLVaf3XVowArZjVpRm5OazPnei8PAEiUpH2g6XdxIM5ibunNobNe82qu0=w654-h820-no">
              <a:extLst>
                <a:ext uri="{FF2B5EF4-FFF2-40B4-BE49-F238E27FC236}">
                  <a16:creationId xmlns:a16="http://schemas.microsoft.com/office/drawing/2014/main" id="{869EBF9B-551E-4816-8051-0813CD3E5D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16477"/>
              <a:ext cx="4100126" cy="51415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1427BD90-B343-44D5-88D8-B8B1C00992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7931" y="857359"/>
              <a:ext cx="4357096" cy="2883214"/>
            </a:xfrm>
            <a:prstGeom prst="rect">
              <a:avLst/>
            </a:prstGeom>
            <a:ln>
              <a:solidFill>
                <a:schemeClr val="tx1"/>
              </a:solidFill>
            </a:ln>
          </p:spPr>
        </p:pic>
        <p:pic>
          <p:nvPicPr>
            <p:cNvPr id="18" name="Picture 17" descr="A small boat in a body of water&#10;&#10;Description automatically generated">
              <a:extLst>
                <a:ext uri="{FF2B5EF4-FFF2-40B4-BE49-F238E27FC236}">
                  <a16:creationId xmlns:a16="http://schemas.microsoft.com/office/drawing/2014/main" id="{7EEBE336-3CC9-40EB-AC63-706CB4D493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576"/>
            <a:stretch/>
          </p:blipFill>
          <p:spPr>
            <a:xfrm>
              <a:off x="4293372" y="3740573"/>
              <a:ext cx="5029199" cy="3108960"/>
            </a:xfrm>
            <a:prstGeom prst="rect">
              <a:avLst/>
            </a:prstGeom>
            <a:ln>
              <a:solidFill>
                <a:schemeClr val="tx1"/>
              </a:solidFill>
            </a:ln>
          </p:spPr>
        </p:pic>
        <p:sp>
          <p:nvSpPr>
            <p:cNvPr id="19" name="Content Placeholder 2">
              <a:extLst>
                <a:ext uri="{FF2B5EF4-FFF2-40B4-BE49-F238E27FC236}">
                  <a16:creationId xmlns:a16="http://schemas.microsoft.com/office/drawing/2014/main" id="{E38A4A99-3EE8-49DC-9123-1417B17C4612}"/>
                </a:ext>
              </a:extLst>
            </p:cNvPr>
            <p:cNvSpPr txBox="1">
              <a:spLocks/>
            </p:cNvSpPr>
            <p:nvPr/>
          </p:nvSpPr>
          <p:spPr>
            <a:xfrm>
              <a:off x="6228359" y="3869629"/>
              <a:ext cx="4341091" cy="1602509"/>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65760" lvl="1" indent="0">
                <a:buClr>
                  <a:schemeClr val="accent1">
                    <a:lumMod val="75000"/>
                  </a:schemeClr>
                </a:buClr>
                <a:buSzPct val="75000"/>
                <a:buNone/>
              </a:pPr>
              <a:r>
                <a:rPr lang="en-US" sz="3000" b="1" dirty="0">
                  <a:solidFill>
                    <a:schemeClr val="bg1"/>
                  </a:solidFill>
                  <a:latin typeface="Cambria" panose="02040503050406030204" pitchFamily="18" charset="0"/>
                </a:rPr>
                <a:t>Selectivity</a:t>
              </a:r>
            </a:p>
          </p:txBody>
        </p:sp>
        <p:sp>
          <p:nvSpPr>
            <p:cNvPr id="21" name="Content Placeholder 2">
              <a:extLst>
                <a:ext uri="{FF2B5EF4-FFF2-40B4-BE49-F238E27FC236}">
                  <a16:creationId xmlns:a16="http://schemas.microsoft.com/office/drawing/2014/main" id="{2DEE6C2F-FA53-49DB-B32D-E22B64517463}"/>
                </a:ext>
              </a:extLst>
            </p:cNvPr>
            <p:cNvSpPr txBox="1">
              <a:spLocks/>
            </p:cNvSpPr>
            <p:nvPr/>
          </p:nvSpPr>
          <p:spPr>
            <a:xfrm>
              <a:off x="-324544" y="2457345"/>
              <a:ext cx="6050518" cy="868681"/>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65760" lvl="1" indent="0">
                <a:buClr>
                  <a:schemeClr val="accent1">
                    <a:lumMod val="75000"/>
                  </a:schemeClr>
                </a:buClr>
                <a:buSzPct val="75000"/>
                <a:buNone/>
              </a:pPr>
              <a:r>
                <a:rPr lang="en-US" sz="2700" b="1" dirty="0">
                  <a:solidFill>
                    <a:schemeClr val="bg1"/>
                  </a:solidFill>
                </a:rPr>
                <a:t>Maximum Age increased to</a:t>
              </a:r>
              <a:r>
                <a:rPr lang="en-US" sz="2700" b="1" dirty="0">
                  <a:solidFill>
                    <a:schemeClr val="bg1"/>
                  </a:solidFill>
                  <a:sym typeface="Wingdings" panose="05000000000000000000" pitchFamily="2" charset="2"/>
                </a:rPr>
                <a:t> 18 ! </a:t>
              </a:r>
              <a:endParaRPr lang="en-US" sz="2700" b="1" dirty="0">
                <a:solidFill>
                  <a:schemeClr val="bg1"/>
                </a:solidFill>
              </a:endParaRPr>
            </a:p>
          </p:txBody>
        </p:sp>
        <p:sp>
          <p:nvSpPr>
            <p:cNvPr id="22" name="Content Placeholder 2">
              <a:extLst>
                <a:ext uri="{FF2B5EF4-FFF2-40B4-BE49-F238E27FC236}">
                  <a16:creationId xmlns:a16="http://schemas.microsoft.com/office/drawing/2014/main" id="{BB555CAA-64A3-4F90-B803-FA7A813A5F8B}"/>
                </a:ext>
              </a:extLst>
            </p:cNvPr>
            <p:cNvSpPr txBox="1">
              <a:spLocks/>
            </p:cNvSpPr>
            <p:nvPr/>
          </p:nvSpPr>
          <p:spPr>
            <a:xfrm>
              <a:off x="6418792" y="2734293"/>
              <a:ext cx="2252954" cy="69470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65760" lvl="1" indent="0">
                <a:buClr>
                  <a:schemeClr val="accent1">
                    <a:lumMod val="75000"/>
                  </a:schemeClr>
                </a:buClr>
                <a:buSzPct val="75000"/>
                <a:buNone/>
              </a:pPr>
              <a:r>
                <a:rPr lang="en-US" sz="3000" b="1" dirty="0">
                  <a:latin typeface="Cambria" panose="02040503050406030204" pitchFamily="18" charset="0"/>
                </a:rPr>
                <a:t>Growth</a:t>
              </a:r>
            </a:p>
          </p:txBody>
        </p:sp>
        <p:grpSp>
          <p:nvGrpSpPr>
            <p:cNvPr id="23" name="Group 22">
              <a:extLst>
                <a:ext uri="{FF2B5EF4-FFF2-40B4-BE49-F238E27FC236}">
                  <a16:creationId xmlns:a16="http://schemas.microsoft.com/office/drawing/2014/main" id="{7527580B-9F86-4D03-ABE3-A6C600C40D18}"/>
                </a:ext>
              </a:extLst>
            </p:cNvPr>
            <p:cNvGrpSpPr/>
            <p:nvPr/>
          </p:nvGrpSpPr>
          <p:grpSpPr>
            <a:xfrm>
              <a:off x="6228359" y="1063912"/>
              <a:ext cx="2662075" cy="1608240"/>
              <a:chOff x="475129" y="1652700"/>
              <a:chExt cx="6920753" cy="4927394"/>
            </a:xfrm>
          </p:grpSpPr>
          <p:cxnSp>
            <p:nvCxnSpPr>
              <p:cNvPr id="24" name="Connector: Elbow 23">
                <a:extLst>
                  <a:ext uri="{FF2B5EF4-FFF2-40B4-BE49-F238E27FC236}">
                    <a16:creationId xmlns:a16="http://schemas.microsoft.com/office/drawing/2014/main" id="{9F193C07-80E0-46E8-B3FE-4AFD0744B01A}"/>
                  </a:ext>
                </a:extLst>
              </p:cNvPr>
              <p:cNvCxnSpPr>
                <a:cxnSpLocks/>
              </p:cNvCxnSpPr>
              <p:nvPr/>
            </p:nvCxnSpPr>
            <p:spPr>
              <a:xfrm>
                <a:off x="475129" y="1652700"/>
                <a:ext cx="6920753" cy="4739135"/>
              </a:xfrm>
              <a:prstGeom prst="bentConnector3">
                <a:avLst>
                  <a:gd name="adj1" fmla="val 518"/>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F4FD553F-33A7-4936-BBE9-232F1634696E}"/>
                  </a:ext>
                </a:extLst>
              </p:cNvPr>
              <p:cNvSpPr/>
              <p:nvPr/>
            </p:nvSpPr>
            <p:spPr>
              <a:xfrm>
                <a:off x="502024" y="2500693"/>
                <a:ext cx="6714564" cy="3909072"/>
              </a:xfrm>
              <a:custGeom>
                <a:avLst/>
                <a:gdLst>
                  <a:gd name="connsiteX0" fmla="*/ 0 w 6714564"/>
                  <a:gd name="connsiteY0" fmla="*/ 3909072 h 3909072"/>
                  <a:gd name="connsiteX1" fmla="*/ 3352800 w 6714564"/>
                  <a:gd name="connsiteY1" fmla="*/ 610060 h 3909072"/>
                  <a:gd name="connsiteX2" fmla="*/ 6714564 w 6714564"/>
                  <a:gd name="connsiteY2" fmla="*/ 9425 h 3909072"/>
                </a:gdLst>
                <a:ahLst/>
                <a:cxnLst>
                  <a:cxn ang="0">
                    <a:pos x="connsiteX0" y="connsiteY0"/>
                  </a:cxn>
                  <a:cxn ang="0">
                    <a:pos x="connsiteX1" y="connsiteY1"/>
                  </a:cxn>
                  <a:cxn ang="0">
                    <a:pos x="connsiteX2" y="connsiteY2"/>
                  </a:cxn>
                </a:cxnLst>
                <a:rect l="l" t="t" r="r" b="b"/>
                <a:pathLst>
                  <a:path w="6714564" h="3909072">
                    <a:moveTo>
                      <a:pt x="0" y="3909072"/>
                    </a:moveTo>
                    <a:cubicBezTo>
                      <a:pt x="1116853" y="2584536"/>
                      <a:pt x="2233706" y="1260001"/>
                      <a:pt x="3352800" y="610060"/>
                    </a:cubicBezTo>
                    <a:cubicBezTo>
                      <a:pt x="4471894" y="-39881"/>
                      <a:pt x="5593229" y="-15228"/>
                      <a:pt x="6714564" y="9425"/>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6" name="Picture 2" descr="Image result for bigeye tuna">
                <a:extLst>
                  <a:ext uri="{FF2B5EF4-FFF2-40B4-BE49-F238E27FC236}">
                    <a16:creationId xmlns:a16="http://schemas.microsoft.com/office/drawing/2014/main" id="{B98A98F1-01E7-4269-93CB-CC8FAFBD446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317" b="23737"/>
              <a:stretch/>
            </p:blipFill>
            <p:spPr bwMode="auto">
              <a:xfrm rot="16200000">
                <a:off x="1021186" y="4905261"/>
                <a:ext cx="2310474" cy="8778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bigeye tuna">
                <a:extLst>
                  <a:ext uri="{FF2B5EF4-FFF2-40B4-BE49-F238E27FC236}">
                    <a16:creationId xmlns:a16="http://schemas.microsoft.com/office/drawing/2014/main" id="{498CDEDB-5E4A-47FA-8F64-E7A315E8F53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9317" b="23737"/>
              <a:stretch/>
            </p:blipFill>
            <p:spPr bwMode="auto">
              <a:xfrm rot="16200000">
                <a:off x="707911" y="5642231"/>
                <a:ext cx="1203374" cy="4572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mage result for bigeye tuna">
                <a:extLst>
                  <a:ext uri="{FF2B5EF4-FFF2-40B4-BE49-F238E27FC236}">
                    <a16:creationId xmlns:a16="http://schemas.microsoft.com/office/drawing/2014/main" id="{F6B50B43-C6DF-4F00-9032-7644BA4DA6A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9317" b="23737"/>
              <a:stretch/>
            </p:blipFill>
            <p:spPr bwMode="auto">
              <a:xfrm rot="16200000">
                <a:off x="1581020" y="4127440"/>
                <a:ext cx="3489780" cy="13258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bigeye tuna">
                <a:extLst>
                  <a:ext uri="{FF2B5EF4-FFF2-40B4-BE49-F238E27FC236}">
                    <a16:creationId xmlns:a16="http://schemas.microsoft.com/office/drawing/2014/main" id="{36E1BD36-AB9C-4C33-9C1A-287DA0F7CE44}"/>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9317" b="23737"/>
              <a:stretch/>
            </p:blipFill>
            <p:spPr bwMode="auto">
              <a:xfrm rot="16200000">
                <a:off x="2646325" y="3589740"/>
                <a:ext cx="4308072" cy="163677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mage result for bigeye tuna">
                <a:extLst>
                  <a:ext uri="{FF2B5EF4-FFF2-40B4-BE49-F238E27FC236}">
                    <a16:creationId xmlns:a16="http://schemas.microsoft.com/office/drawing/2014/main" id="{F6C77E73-122A-4238-AA64-392CDEB19B2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9317" b="23737"/>
              <a:stretch/>
            </p:blipFill>
            <p:spPr bwMode="auto">
              <a:xfrm rot="16200000">
                <a:off x="4201789" y="3441613"/>
                <a:ext cx="4548746" cy="172821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2" name="Group 31">
            <a:extLst>
              <a:ext uri="{FF2B5EF4-FFF2-40B4-BE49-F238E27FC236}">
                <a16:creationId xmlns:a16="http://schemas.microsoft.com/office/drawing/2014/main" id="{906E592B-9970-4027-B914-E03FDAF13742}"/>
              </a:ext>
            </a:extLst>
          </p:cNvPr>
          <p:cNvGrpSpPr/>
          <p:nvPr/>
        </p:nvGrpSpPr>
        <p:grpSpPr>
          <a:xfrm>
            <a:off x="467544" y="6275051"/>
            <a:ext cx="8064896" cy="464935"/>
            <a:chOff x="467544" y="6275051"/>
            <a:chExt cx="8064896" cy="464935"/>
          </a:xfrm>
        </p:grpSpPr>
        <p:sp>
          <p:nvSpPr>
            <p:cNvPr id="33" name="Rectangle 32">
              <a:extLst>
                <a:ext uri="{FF2B5EF4-FFF2-40B4-BE49-F238E27FC236}">
                  <a16:creationId xmlns:a16="http://schemas.microsoft.com/office/drawing/2014/main" id="{69F34658-2F94-4CAE-BCE8-0F6053885655}"/>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C9720EAB-1FC2-4523-99BC-B410D548D1EA}"/>
                </a:ext>
              </a:extLst>
            </p:cNvPr>
            <p:cNvGrpSpPr/>
            <p:nvPr/>
          </p:nvGrpSpPr>
          <p:grpSpPr>
            <a:xfrm>
              <a:off x="467544" y="6275051"/>
              <a:ext cx="4301839" cy="464935"/>
              <a:chOff x="539552" y="6393064"/>
              <a:chExt cx="4301839" cy="464935"/>
            </a:xfrm>
          </p:grpSpPr>
          <p:pic>
            <p:nvPicPr>
              <p:cNvPr id="35" name="Picture 2" descr="http://europa.eu/about-eu/basic-information/symbols/images/flag_yellow_low.jpg">
                <a:extLst>
                  <a:ext uri="{FF2B5EF4-FFF2-40B4-BE49-F238E27FC236}">
                    <a16:creationId xmlns:a16="http://schemas.microsoft.com/office/drawing/2014/main" id="{56598D54-75E4-4B89-8471-EBA9A1D3A38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84D80133-D567-472F-A0A4-1C28F3FFA577}"/>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375770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holding a fish&#10;&#10;Description automatically generated">
            <a:extLst>
              <a:ext uri="{FF2B5EF4-FFF2-40B4-BE49-F238E27FC236}">
                <a16:creationId xmlns:a16="http://schemas.microsoft.com/office/drawing/2014/main" id="{D9911B2F-47AC-4A5C-B0D5-33DC92229B1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9254" b="746"/>
          <a:stretch/>
        </p:blipFill>
        <p:spPr>
          <a:xfrm>
            <a:off x="-36512" y="1"/>
            <a:ext cx="9189212" cy="6858000"/>
          </a:xfrm>
          <a:prstGeom prst="rect">
            <a:avLst/>
          </a:prstGeom>
          <a:blipFill dpi="0" rotWithShape="1">
            <a:blip r:embed="rId4">
              <a:alphaModFix amt="35000"/>
            </a:blip>
            <a:srcRect/>
            <a:tile tx="0" ty="0" sx="100000" sy="100000" flip="none" algn="tl"/>
          </a:blipFill>
        </p:spPr>
      </p:pic>
      <p:sp>
        <p:nvSpPr>
          <p:cNvPr id="6" name="TextBox 5">
            <a:extLst>
              <a:ext uri="{FF2B5EF4-FFF2-40B4-BE49-F238E27FC236}">
                <a16:creationId xmlns:a16="http://schemas.microsoft.com/office/drawing/2014/main" id="{889BA194-6549-4DAA-9F23-D8D55A5398C5}"/>
              </a:ext>
            </a:extLst>
          </p:cNvPr>
          <p:cNvSpPr txBox="1"/>
          <p:nvPr/>
        </p:nvSpPr>
        <p:spPr>
          <a:xfrm>
            <a:off x="431982" y="526699"/>
            <a:ext cx="8414952" cy="1880002"/>
          </a:xfrm>
          <a:prstGeom prst="rect">
            <a:avLst/>
          </a:prstGeom>
          <a:noFill/>
        </p:spPr>
        <p:txBody>
          <a:bodyPr wrap="square" rtlCol="0">
            <a:spAutoFit/>
          </a:bodyPr>
          <a:lstStyle/>
          <a:p>
            <a:pPr algn="ctr"/>
            <a:r>
              <a:rPr lang="en-US" sz="2800" b="1" dirty="0"/>
              <a:t>The Atlantic Ocean tropical Tuna Tagging </a:t>
            </a:r>
            <a:r>
              <a:rPr lang="en-US" sz="2800" b="1" dirty="0" err="1"/>
              <a:t>Programme</a:t>
            </a:r>
            <a:r>
              <a:rPr lang="en-US" sz="2800" b="1" dirty="0"/>
              <a:t> Final Symposium</a:t>
            </a:r>
            <a:endParaRPr lang="fr-FR" sz="2800" b="1" dirty="0"/>
          </a:p>
          <a:p>
            <a:pPr lvl="0" algn="ctr">
              <a:spcBef>
                <a:spcPts val="450"/>
              </a:spcBef>
            </a:pPr>
            <a:r>
              <a:rPr lang="en-GB" sz="2800" i="1" dirty="0"/>
              <a:t>Experience, Results and Lessons Learnt from Oceanic Tuna Tagging Campaigns: the AOTTP in Context.</a:t>
            </a:r>
            <a:endParaRPr lang="fr-FR" sz="2800" i="1" dirty="0"/>
          </a:p>
        </p:txBody>
      </p:sp>
      <p:sp>
        <p:nvSpPr>
          <p:cNvPr id="7" name="TextBox 6">
            <a:extLst>
              <a:ext uri="{FF2B5EF4-FFF2-40B4-BE49-F238E27FC236}">
                <a16:creationId xmlns:a16="http://schemas.microsoft.com/office/drawing/2014/main" id="{70EF6EF6-E4D1-42C1-9391-6C1EAAFC2853}"/>
              </a:ext>
            </a:extLst>
          </p:cNvPr>
          <p:cNvSpPr txBox="1"/>
          <p:nvPr/>
        </p:nvSpPr>
        <p:spPr>
          <a:xfrm>
            <a:off x="638132" y="2575413"/>
            <a:ext cx="7955737" cy="120032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a:outerShdw blurRad="50800" dist="38100" dir="2700000" algn="tl" rotWithShape="0">
              <a:prstClr val="black">
                <a:alpha val="40000"/>
              </a:prstClr>
            </a:outerShdw>
            <a:softEdge rad="63500"/>
          </a:effectLst>
        </p:spPr>
        <p:txBody>
          <a:bodyPr wrap="square" rtlCol="0">
            <a:spAutoFit/>
          </a:bodyPr>
          <a:lstStyle/>
          <a:p>
            <a:pPr algn="ctr"/>
            <a:r>
              <a:rPr lang="en-GB" sz="3600" dirty="0"/>
              <a:t>Save the date! </a:t>
            </a:r>
          </a:p>
          <a:p>
            <a:pPr algn="ctr"/>
            <a:r>
              <a:rPr lang="en-GB" sz="3600" b="1" dirty="0"/>
              <a:t>16</a:t>
            </a:r>
            <a:r>
              <a:rPr lang="en-GB" sz="3600" b="1" baseline="30000" dirty="0"/>
              <a:t>th</a:t>
            </a:r>
            <a:r>
              <a:rPr lang="en-GB" sz="3600" b="1" dirty="0"/>
              <a:t> to 18</a:t>
            </a:r>
            <a:r>
              <a:rPr lang="en-GB" sz="3600" b="1" baseline="30000" dirty="0"/>
              <a:t>th</a:t>
            </a:r>
            <a:r>
              <a:rPr lang="en-GB" sz="3600" b="1" dirty="0"/>
              <a:t> June 2020, Dakar,</a:t>
            </a:r>
            <a:r>
              <a:rPr lang="en-GB" sz="3600" dirty="0"/>
              <a:t> </a:t>
            </a:r>
            <a:r>
              <a:rPr lang="en-GB" sz="3600" b="1" dirty="0"/>
              <a:t>Senegal</a:t>
            </a:r>
            <a:r>
              <a:rPr lang="en-GB" sz="3600" dirty="0"/>
              <a:t> </a:t>
            </a:r>
            <a:endParaRPr lang="fr-FR" sz="3600" dirty="0"/>
          </a:p>
        </p:txBody>
      </p:sp>
      <p:sp>
        <p:nvSpPr>
          <p:cNvPr id="8" name="TextBox 7">
            <a:extLst>
              <a:ext uri="{FF2B5EF4-FFF2-40B4-BE49-F238E27FC236}">
                <a16:creationId xmlns:a16="http://schemas.microsoft.com/office/drawing/2014/main" id="{3440932B-6C60-40A0-9286-90BFD8EFED89}"/>
              </a:ext>
            </a:extLst>
          </p:cNvPr>
          <p:cNvSpPr txBox="1"/>
          <p:nvPr/>
        </p:nvSpPr>
        <p:spPr>
          <a:xfrm>
            <a:off x="4458749" y="3981097"/>
            <a:ext cx="4269886" cy="2454518"/>
          </a:xfrm>
          <a:prstGeom prst="rect">
            <a:avLst/>
          </a:prstGeom>
          <a:noFill/>
        </p:spPr>
        <p:txBody>
          <a:bodyPr wrap="square" rtlCol="0">
            <a:spAutoFit/>
          </a:bodyPr>
          <a:lstStyle/>
          <a:p>
            <a:pPr marL="214313" lvl="0" indent="-214313">
              <a:buFont typeface="Wingdings" panose="05000000000000000000" pitchFamily="2" charset="2"/>
              <a:buChar char="q"/>
            </a:pPr>
            <a:r>
              <a:rPr lang="en-US" sz="2000" b="1" dirty="0"/>
              <a:t>Experimental Design and Tagging Techniques</a:t>
            </a:r>
            <a:endParaRPr lang="fr-FR" sz="2000" b="1" dirty="0"/>
          </a:p>
          <a:p>
            <a:pPr marL="214313" lvl="0" indent="-214313">
              <a:buFont typeface="Wingdings" panose="05000000000000000000" pitchFamily="2" charset="2"/>
              <a:buChar char="q"/>
            </a:pPr>
            <a:r>
              <a:rPr lang="en-US" sz="2000" b="1" dirty="0"/>
              <a:t>Age and Growth </a:t>
            </a:r>
            <a:endParaRPr lang="fr-FR" sz="2000" b="1" dirty="0"/>
          </a:p>
          <a:p>
            <a:pPr marL="214313" lvl="0" indent="-214313">
              <a:buFont typeface="Wingdings" panose="05000000000000000000" pitchFamily="2" charset="2"/>
              <a:buChar char="q"/>
            </a:pPr>
            <a:r>
              <a:rPr lang="en-US" sz="2000" b="1" dirty="0"/>
              <a:t>Electronic Tagging</a:t>
            </a:r>
            <a:endParaRPr lang="fr-FR" sz="2000" b="1" dirty="0"/>
          </a:p>
          <a:p>
            <a:pPr marL="214313" lvl="0" indent="-214313">
              <a:buFont typeface="Wingdings" panose="05000000000000000000" pitchFamily="2" charset="2"/>
              <a:buChar char="q"/>
            </a:pPr>
            <a:r>
              <a:rPr lang="en-US" sz="2000" b="1" dirty="0"/>
              <a:t>Mortality and Abundance</a:t>
            </a:r>
            <a:endParaRPr lang="fr-FR" sz="2000" b="1" dirty="0"/>
          </a:p>
          <a:p>
            <a:pPr marL="214313" lvl="0" indent="-214313">
              <a:buFont typeface="Wingdings" panose="05000000000000000000" pitchFamily="2" charset="2"/>
              <a:buChar char="q"/>
            </a:pPr>
            <a:r>
              <a:rPr lang="en-US" sz="2000" b="1" dirty="0"/>
              <a:t>Impact of FADs </a:t>
            </a:r>
            <a:endParaRPr lang="fr-FR" sz="2000" b="1" dirty="0"/>
          </a:p>
          <a:p>
            <a:pPr marL="214313" lvl="0" indent="-214313">
              <a:buFont typeface="Wingdings" panose="05000000000000000000" pitchFamily="2" charset="2"/>
              <a:buChar char="q"/>
            </a:pPr>
            <a:r>
              <a:rPr lang="en-US" sz="2000" b="1" dirty="0"/>
              <a:t>Stock Assessment and Management </a:t>
            </a:r>
            <a:endParaRPr lang="fr-FR" sz="2000" b="1" dirty="0"/>
          </a:p>
          <a:p>
            <a:pPr algn="ctr"/>
            <a:endParaRPr lang="fr-FR" sz="1350" dirty="0"/>
          </a:p>
        </p:txBody>
      </p:sp>
      <p:sp>
        <p:nvSpPr>
          <p:cNvPr id="9" name="TextBox 8">
            <a:extLst>
              <a:ext uri="{FF2B5EF4-FFF2-40B4-BE49-F238E27FC236}">
                <a16:creationId xmlns:a16="http://schemas.microsoft.com/office/drawing/2014/main" id="{680705DB-B67C-48E4-9103-B58E23ACEC0C}"/>
              </a:ext>
            </a:extLst>
          </p:cNvPr>
          <p:cNvSpPr txBox="1"/>
          <p:nvPr/>
        </p:nvSpPr>
        <p:spPr>
          <a:xfrm>
            <a:off x="586689" y="4196541"/>
            <a:ext cx="3762766" cy="2239074"/>
          </a:xfrm>
          <a:prstGeom prst="rect">
            <a:avLst/>
          </a:prstGeom>
          <a:noFill/>
        </p:spPr>
        <p:txBody>
          <a:bodyPr wrap="square" rtlCol="0">
            <a:spAutoFit/>
          </a:bodyPr>
          <a:lstStyle/>
          <a:p>
            <a:r>
              <a:rPr lang="en-GB" b="1" dirty="0"/>
              <a:t>Please register your interest by sending an email to </a:t>
            </a:r>
            <a:r>
              <a:rPr lang="en-GB" b="1" dirty="0">
                <a:hlinkClick r:id="rId5"/>
              </a:rPr>
              <a:t>aottp.symposium@iccat.int</a:t>
            </a:r>
            <a:endParaRPr lang="en-GB" b="1" dirty="0"/>
          </a:p>
          <a:p>
            <a:endParaRPr lang="en-GB" b="1" dirty="0"/>
          </a:p>
          <a:p>
            <a:r>
              <a:rPr lang="en-US" b="1" dirty="0"/>
              <a:t>Interested in sponsoring an Early Career Researcher? </a:t>
            </a:r>
            <a:r>
              <a:rPr lang="en-US" b="1" dirty="0">
                <a:hlinkClick r:id="rId5"/>
              </a:rPr>
              <a:t>Contact us </a:t>
            </a:r>
            <a:r>
              <a:rPr lang="en-US" b="1" dirty="0"/>
              <a:t>for more information!</a:t>
            </a:r>
            <a:endParaRPr lang="fr-FR" b="1" dirty="0"/>
          </a:p>
          <a:p>
            <a:endParaRPr lang="fr-FR" sz="1350" dirty="0"/>
          </a:p>
        </p:txBody>
      </p:sp>
      <p:pic>
        <p:nvPicPr>
          <p:cNvPr id="10" name="Picture 9" descr="A picture containing text&#10;&#10;Description automatically generated">
            <a:extLst>
              <a:ext uri="{FF2B5EF4-FFF2-40B4-BE49-F238E27FC236}">
                <a16:creationId xmlns:a16="http://schemas.microsoft.com/office/drawing/2014/main" id="{E2C1AECE-B000-4488-94EB-6355F5673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4570" y="6172081"/>
            <a:ext cx="848130" cy="685919"/>
          </a:xfrm>
          <a:prstGeom prst="rect">
            <a:avLst/>
          </a:prstGeom>
        </p:spPr>
      </p:pic>
      <p:pic>
        <p:nvPicPr>
          <p:cNvPr id="12" name="Picture 11" descr="A close up of a flower&#10;&#10;Description automatically generated">
            <a:extLst>
              <a:ext uri="{FF2B5EF4-FFF2-40B4-BE49-F238E27FC236}">
                <a16:creationId xmlns:a16="http://schemas.microsoft.com/office/drawing/2014/main" id="{B345EA6B-C98F-4895-B71C-0AF263C2D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5" y="6274810"/>
            <a:ext cx="912653" cy="608435"/>
          </a:xfrm>
          <a:prstGeom prst="rect">
            <a:avLst/>
          </a:prstGeom>
        </p:spPr>
      </p:pic>
      <p:sp>
        <p:nvSpPr>
          <p:cNvPr id="17" name="TextBox 16">
            <a:extLst>
              <a:ext uri="{FF2B5EF4-FFF2-40B4-BE49-F238E27FC236}">
                <a16:creationId xmlns:a16="http://schemas.microsoft.com/office/drawing/2014/main" id="{D98006A6-069A-4670-8C5F-375CF227D90A}"/>
              </a:ext>
            </a:extLst>
          </p:cNvPr>
          <p:cNvSpPr txBox="1"/>
          <p:nvPr/>
        </p:nvSpPr>
        <p:spPr>
          <a:xfrm>
            <a:off x="3042574" y="6408958"/>
            <a:ext cx="3478837" cy="307777"/>
          </a:xfrm>
          <a:prstGeom prst="rect">
            <a:avLst/>
          </a:prstGeom>
          <a:noFill/>
        </p:spPr>
        <p:txBody>
          <a:bodyPr wrap="none" rtlCol="0">
            <a:spAutoFit/>
          </a:bodyPr>
          <a:lstStyle/>
          <a:p>
            <a:r>
              <a:rPr lang="en-US" sz="1400" b="1" i="1" dirty="0">
                <a:latin typeface="+mj-lt"/>
              </a:rPr>
              <a:t>Project funded by the EU </a:t>
            </a:r>
            <a:r>
              <a:rPr lang="en-US" sz="1400" b="1" i="1">
                <a:latin typeface="+mj-lt"/>
              </a:rPr>
              <a:t>and other ICCAT </a:t>
            </a:r>
            <a:r>
              <a:rPr lang="en-US" sz="1400" b="1" i="1" dirty="0">
                <a:latin typeface="+mj-lt"/>
              </a:rPr>
              <a:t>CPCs</a:t>
            </a:r>
          </a:p>
        </p:txBody>
      </p:sp>
    </p:spTree>
    <p:extLst>
      <p:ext uri="{BB962C8B-B14F-4D97-AF65-F5344CB8AC3E}">
        <p14:creationId xmlns:p14="http://schemas.microsoft.com/office/powerpoint/2010/main" val="1703373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group of blue and green water&#10;&#10;Description automatically generated">
            <a:extLst>
              <a:ext uri="{FF2B5EF4-FFF2-40B4-BE49-F238E27FC236}">
                <a16:creationId xmlns:a16="http://schemas.microsoft.com/office/drawing/2014/main" id="{5450FE58-37F2-4582-9CAE-DB70B49C3FC5}"/>
              </a:ext>
            </a:extLst>
          </p:cNvPr>
          <p:cNvPicPr>
            <a:picLocks noChangeAspect="1"/>
          </p:cNvPicPr>
          <p:nvPr/>
        </p:nvPicPr>
        <p:blipFill>
          <a:blip r:embed="rId3" cstate="print">
            <a:alphaModFix amt="69000"/>
            <a:extLst>
              <a:ext uri="{28A0092B-C50C-407E-A947-70E740481C1C}">
                <a14:useLocalDpi xmlns:a14="http://schemas.microsoft.com/office/drawing/2010/main" val="0"/>
              </a:ext>
            </a:extLst>
          </a:blip>
          <a:stretch>
            <a:fillRect/>
          </a:stretch>
        </p:blipFill>
        <p:spPr>
          <a:xfrm>
            <a:off x="0" y="-146794"/>
            <a:ext cx="9159774" cy="7176193"/>
          </a:xfrm>
          <a:prstGeom prst="rect">
            <a:avLst/>
          </a:prstGeom>
        </p:spPr>
      </p:pic>
      <p:sp>
        <p:nvSpPr>
          <p:cNvPr id="9" name="TextBox 8">
            <a:extLst>
              <a:ext uri="{FF2B5EF4-FFF2-40B4-BE49-F238E27FC236}">
                <a16:creationId xmlns:a16="http://schemas.microsoft.com/office/drawing/2014/main" id="{712614D5-5128-475E-A491-2D0FD0677BEB}"/>
              </a:ext>
            </a:extLst>
          </p:cNvPr>
          <p:cNvSpPr txBox="1"/>
          <p:nvPr/>
        </p:nvSpPr>
        <p:spPr>
          <a:xfrm>
            <a:off x="2079882" y="90803"/>
            <a:ext cx="498423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800" dirty="0">
                <a:solidFill>
                  <a:schemeClr val="tx1">
                    <a:lumMod val="95000"/>
                    <a:lumOff val="5000"/>
                  </a:schemeClr>
                </a:solidFill>
              </a:rPr>
              <a:t>TARGET SPECIES</a:t>
            </a:r>
          </a:p>
        </p:txBody>
      </p:sp>
      <p:pic>
        <p:nvPicPr>
          <p:cNvPr id="15" name="Picture 14" descr="A close up of a fish&#10;&#10;Description automatically generated">
            <a:extLst>
              <a:ext uri="{FF2B5EF4-FFF2-40B4-BE49-F238E27FC236}">
                <a16:creationId xmlns:a16="http://schemas.microsoft.com/office/drawing/2014/main" id="{1D1B178D-3DEA-45E0-BD8F-6307153D9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124744"/>
            <a:ext cx="3229426" cy="1800476"/>
          </a:xfrm>
          <a:prstGeom prst="rect">
            <a:avLst/>
          </a:prstGeom>
        </p:spPr>
      </p:pic>
      <p:pic>
        <p:nvPicPr>
          <p:cNvPr id="17" name="Picture 16" descr="A close up of a fish&#10;&#10;Description automatically generated">
            <a:extLst>
              <a:ext uri="{FF2B5EF4-FFF2-40B4-BE49-F238E27FC236}">
                <a16:creationId xmlns:a16="http://schemas.microsoft.com/office/drawing/2014/main" id="{17313CA3-A3F7-422A-AD8F-B0A6BB7DED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5597" y="4793897"/>
            <a:ext cx="3015593" cy="1448501"/>
          </a:xfrm>
          <a:prstGeom prst="rect">
            <a:avLst/>
          </a:prstGeom>
        </p:spPr>
      </p:pic>
      <p:pic>
        <p:nvPicPr>
          <p:cNvPr id="19" name="Picture 18" descr="A close up of a fish&#10;&#10;Description automatically generated">
            <a:extLst>
              <a:ext uri="{FF2B5EF4-FFF2-40B4-BE49-F238E27FC236}">
                <a16:creationId xmlns:a16="http://schemas.microsoft.com/office/drawing/2014/main" id="{E0CF0926-0963-4B23-AB20-22601C73D9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6433" y="1124744"/>
            <a:ext cx="3206007" cy="1801368"/>
          </a:xfrm>
          <a:prstGeom prst="rect">
            <a:avLst/>
          </a:prstGeom>
        </p:spPr>
      </p:pic>
      <p:pic>
        <p:nvPicPr>
          <p:cNvPr id="21" name="Picture 20" descr="A close up of a fish&#10;&#10;Description automatically generated">
            <a:extLst>
              <a:ext uri="{FF2B5EF4-FFF2-40B4-BE49-F238E27FC236}">
                <a16:creationId xmlns:a16="http://schemas.microsoft.com/office/drawing/2014/main" id="{CB81918C-6BFA-4530-B4E9-CB03E3E2FE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552" y="4977093"/>
            <a:ext cx="3041091" cy="1064833"/>
          </a:xfrm>
          <a:prstGeom prst="rect">
            <a:avLst/>
          </a:prstGeom>
        </p:spPr>
      </p:pic>
      <p:pic>
        <p:nvPicPr>
          <p:cNvPr id="23" name="Picture 22" descr="A close up of a fish&#10;&#10;Description automatically generated">
            <a:extLst>
              <a:ext uri="{FF2B5EF4-FFF2-40B4-BE49-F238E27FC236}">
                <a16:creationId xmlns:a16="http://schemas.microsoft.com/office/drawing/2014/main" id="{5BA48CD9-8B24-4DF5-9AD2-94376C64C6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7824" y="3263689"/>
            <a:ext cx="2896004" cy="1362265"/>
          </a:xfrm>
          <a:prstGeom prst="rect">
            <a:avLst/>
          </a:prstGeom>
        </p:spPr>
      </p:pic>
      <p:grpSp>
        <p:nvGrpSpPr>
          <p:cNvPr id="3" name="Group 2">
            <a:extLst>
              <a:ext uri="{FF2B5EF4-FFF2-40B4-BE49-F238E27FC236}">
                <a16:creationId xmlns:a16="http://schemas.microsoft.com/office/drawing/2014/main" id="{4682C350-C582-47DB-A03E-9475C9620AED}"/>
              </a:ext>
            </a:extLst>
          </p:cNvPr>
          <p:cNvGrpSpPr/>
          <p:nvPr/>
        </p:nvGrpSpPr>
        <p:grpSpPr>
          <a:xfrm>
            <a:off x="539552" y="6309320"/>
            <a:ext cx="4301839" cy="464935"/>
            <a:chOff x="539552" y="6393064"/>
            <a:chExt cx="4301839" cy="464935"/>
          </a:xfrm>
        </p:grpSpPr>
        <p:pic>
          <p:nvPicPr>
            <p:cNvPr id="12" name="Picture 2" descr="http://europa.eu/about-eu/basic-information/symbols/images/flag_yellow_low.jpg">
              <a:extLst>
                <a:ext uri="{FF2B5EF4-FFF2-40B4-BE49-F238E27FC236}">
                  <a16:creationId xmlns:a16="http://schemas.microsoft.com/office/drawing/2014/main" id="{A36CB70E-4FC3-4DF2-8EE1-298202EEB89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8883AC0-E299-456D-A29D-3D851C893758}"/>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spTree>
    <p:extLst>
      <p:ext uri="{BB962C8B-B14F-4D97-AF65-F5344CB8AC3E}">
        <p14:creationId xmlns:p14="http://schemas.microsoft.com/office/powerpoint/2010/main" val="1193253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817727" y="217585"/>
            <a:ext cx="7160738" cy="707712"/>
          </a:xfrm>
        </p:spPr>
        <p:txBody>
          <a:bodyPr>
            <a:normAutofit fontScale="90000"/>
          </a:bodyPr>
          <a:lstStyle/>
          <a:p>
            <a:r>
              <a:rPr lang="en-GB" sz="3600" b="1" dirty="0">
                <a:solidFill>
                  <a:srgbClr val="0070C0"/>
                </a:solidFill>
                <a:latin typeface="Cambria" panose="02040503050406030204" pitchFamily="18" charset="0"/>
              </a:rPr>
              <a:t>AOTTP - tag types</a:t>
            </a:r>
            <a:br>
              <a:rPr lang="en-GB" sz="3600" b="1" dirty="0">
                <a:solidFill>
                  <a:srgbClr val="0070C0"/>
                </a:solidFill>
                <a:latin typeface="Cambria" panose="02040503050406030204" pitchFamily="18" charset="0"/>
              </a:rPr>
            </a:br>
            <a:endParaRPr lang="en-US" sz="36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9144000" cy="868680"/>
          </a:xfrm>
        </p:spPr>
      </p:pic>
      <p:sp>
        <p:nvSpPr>
          <p:cNvPr id="9" name="TextBox 8">
            <a:extLst>
              <a:ext uri="{FF2B5EF4-FFF2-40B4-BE49-F238E27FC236}">
                <a16:creationId xmlns:a16="http://schemas.microsoft.com/office/drawing/2014/main" id="{712614D5-5128-475E-A491-2D0FD0677BEB}"/>
              </a:ext>
            </a:extLst>
          </p:cNvPr>
          <p:cNvSpPr txBox="1"/>
          <p:nvPr/>
        </p:nvSpPr>
        <p:spPr>
          <a:xfrm>
            <a:off x="7687612" y="131734"/>
            <a:ext cx="1570770" cy="553998"/>
          </a:xfrm>
          <a:prstGeom prst="rect">
            <a:avLst/>
          </a:prstGeom>
          <a:noFill/>
        </p:spPr>
        <p:txBody>
          <a:bodyPr wrap="square" rtlCol="0">
            <a:spAutoFit/>
          </a:bodyPr>
          <a:lstStyle/>
          <a:p>
            <a:r>
              <a:rPr lang="en-US" sz="3000" dirty="0">
                <a:solidFill>
                  <a:schemeClr val="bg1"/>
                </a:solidFill>
              </a:rPr>
              <a:t>TAGS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899654"/>
            <a:ext cx="8245809" cy="5337658"/>
          </a:xfrm>
          <a:prstGeom prst="rect">
            <a:avLst/>
          </a:prstGeom>
        </p:spPr>
      </p:pic>
      <p:sp>
        <p:nvSpPr>
          <p:cNvPr id="10" name="TextBox 9">
            <a:extLst>
              <a:ext uri="{FF2B5EF4-FFF2-40B4-BE49-F238E27FC236}">
                <a16:creationId xmlns:a16="http://schemas.microsoft.com/office/drawing/2014/main" id="{6F3951CE-640B-4143-AF14-BB2EB52EA56C}"/>
              </a:ext>
            </a:extLst>
          </p:cNvPr>
          <p:cNvSpPr txBox="1"/>
          <p:nvPr/>
        </p:nvSpPr>
        <p:spPr>
          <a:xfrm>
            <a:off x="484094" y="5795972"/>
            <a:ext cx="3882194" cy="369332"/>
          </a:xfrm>
          <a:prstGeom prst="rect">
            <a:avLst/>
          </a:prstGeom>
          <a:solidFill>
            <a:schemeClr val="tx1"/>
          </a:solidFill>
        </p:spPr>
        <p:txBody>
          <a:bodyPr wrap="square" rtlCol="0">
            <a:spAutoFit/>
          </a:bodyPr>
          <a:lstStyle/>
          <a:p>
            <a:pPr algn="ctr"/>
            <a:r>
              <a:rPr lang="es-ES" dirty="0">
                <a:solidFill>
                  <a:schemeClr val="bg1"/>
                </a:solidFill>
              </a:rPr>
              <a:t>Electronic Pop-up </a:t>
            </a:r>
            <a:endParaRPr lang="fr-FR" dirty="0">
              <a:solidFill>
                <a:schemeClr val="bg1"/>
              </a:solidFill>
            </a:endParaRPr>
          </a:p>
        </p:txBody>
      </p:sp>
      <p:sp>
        <p:nvSpPr>
          <p:cNvPr id="11" name="TextBox 10">
            <a:extLst>
              <a:ext uri="{FF2B5EF4-FFF2-40B4-BE49-F238E27FC236}">
                <a16:creationId xmlns:a16="http://schemas.microsoft.com/office/drawing/2014/main" id="{EF2869D5-A18E-4148-9268-C2BD5563BBA0}"/>
              </a:ext>
            </a:extLst>
          </p:cNvPr>
          <p:cNvSpPr txBox="1"/>
          <p:nvPr/>
        </p:nvSpPr>
        <p:spPr>
          <a:xfrm>
            <a:off x="4473789" y="5818971"/>
            <a:ext cx="1912838" cy="307777"/>
          </a:xfrm>
          <a:prstGeom prst="rect">
            <a:avLst/>
          </a:prstGeom>
          <a:solidFill>
            <a:schemeClr val="tx1"/>
          </a:solidFill>
        </p:spPr>
        <p:txBody>
          <a:bodyPr wrap="square" rtlCol="0">
            <a:spAutoFit/>
          </a:bodyPr>
          <a:lstStyle/>
          <a:p>
            <a:pPr algn="ctr"/>
            <a:r>
              <a:rPr lang="es-ES" sz="1400" dirty="0">
                <a:solidFill>
                  <a:schemeClr val="bg1"/>
                </a:solidFill>
              </a:rPr>
              <a:t>Electronic Pop-up </a:t>
            </a:r>
            <a:endParaRPr lang="fr-FR" sz="1400" dirty="0">
              <a:solidFill>
                <a:schemeClr val="bg1"/>
              </a:solidFill>
            </a:endParaRPr>
          </a:p>
        </p:txBody>
      </p:sp>
      <p:sp>
        <p:nvSpPr>
          <p:cNvPr id="12" name="TextBox 11">
            <a:extLst>
              <a:ext uri="{FF2B5EF4-FFF2-40B4-BE49-F238E27FC236}">
                <a16:creationId xmlns:a16="http://schemas.microsoft.com/office/drawing/2014/main" id="{30C431AF-7560-4971-B4D1-18867AF424A2}"/>
              </a:ext>
            </a:extLst>
          </p:cNvPr>
          <p:cNvSpPr txBox="1"/>
          <p:nvPr/>
        </p:nvSpPr>
        <p:spPr>
          <a:xfrm>
            <a:off x="4473789" y="4129335"/>
            <a:ext cx="1918763" cy="307777"/>
          </a:xfrm>
          <a:prstGeom prst="rect">
            <a:avLst/>
          </a:prstGeom>
          <a:solidFill>
            <a:schemeClr val="tx1"/>
          </a:solidFill>
        </p:spPr>
        <p:txBody>
          <a:bodyPr wrap="square" rtlCol="0">
            <a:spAutoFit/>
          </a:bodyPr>
          <a:lstStyle/>
          <a:p>
            <a:pPr algn="ctr"/>
            <a:r>
              <a:rPr lang="es-ES" sz="1400" dirty="0">
                <a:solidFill>
                  <a:schemeClr val="bg1"/>
                </a:solidFill>
              </a:rPr>
              <a:t>Electronic Pop-up </a:t>
            </a:r>
            <a:endParaRPr lang="fr-FR" sz="1400" dirty="0">
              <a:solidFill>
                <a:schemeClr val="bg1"/>
              </a:solidFill>
            </a:endParaRPr>
          </a:p>
        </p:txBody>
      </p:sp>
      <p:sp>
        <p:nvSpPr>
          <p:cNvPr id="13" name="TextBox 12">
            <a:extLst>
              <a:ext uri="{FF2B5EF4-FFF2-40B4-BE49-F238E27FC236}">
                <a16:creationId xmlns:a16="http://schemas.microsoft.com/office/drawing/2014/main" id="{FC62D30B-A42F-4F31-913C-6B72EDF6323F}"/>
              </a:ext>
            </a:extLst>
          </p:cNvPr>
          <p:cNvSpPr txBox="1"/>
          <p:nvPr/>
        </p:nvSpPr>
        <p:spPr>
          <a:xfrm>
            <a:off x="4479714" y="2368625"/>
            <a:ext cx="1912838" cy="307777"/>
          </a:xfrm>
          <a:prstGeom prst="rect">
            <a:avLst/>
          </a:prstGeom>
          <a:solidFill>
            <a:schemeClr val="tx1"/>
          </a:solidFill>
        </p:spPr>
        <p:txBody>
          <a:bodyPr wrap="square" rtlCol="0">
            <a:spAutoFit/>
          </a:bodyPr>
          <a:lstStyle/>
          <a:p>
            <a:pPr algn="ctr"/>
            <a:r>
              <a:rPr lang="es-ES" sz="1400" dirty="0">
                <a:solidFill>
                  <a:schemeClr val="bg1"/>
                </a:solidFill>
              </a:rPr>
              <a:t>Electronic </a:t>
            </a:r>
            <a:r>
              <a:rPr lang="es-ES" sz="1400" dirty="0" err="1">
                <a:solidFill>
                  <a:schemeClr val="bg1"/>
                </a:solidFill>
              </a:rPr>
              <a:t>Internal</a:t>
            </a:r>
            <a:r>
              <a:rPr lang="es-ES" sz="1400" dirty="0">
                <a:solidFill>
                  <a:schemeClr val="bg1"/>
                </a:solidFill>
              </a:rPr>
              <a:t> </a:t>
            </a:r>
            <a:endParaRPr lang="fr-FR" sz="1400" dirty="0">
              <a:solidFill>
                <a:schemeClr val="bg1"/>
              </a:solidFill>
            </a:endParaRPr>
          </a:p>
        </p:txBody>
      </p:sp>
      <p:sp>
        <p:nvSpPr>
          <p:cNvPr id="14" name="TextBox 13">
            <a:extLst>
              <a:ext uri="{FF2B5EF4-FFF2-40B4-BE49-F238E27FC236}">
                <a16:creationId xmlns:a16="http://schemas.microsoft.com/office/drawing/2014/main" id="{16E7B698-0DB6-49FB-913F-B931086B3E76}"/>
              </a:ext>
            </a:extLst>
          </p:cNvPr>
          <p:cNvSpPr txBox="1"/>
          <p:nvPr/>
        </p:nvSpPr>
        <p:spPr>
          <a:xfrm>
            <a:off x="6509968" y="983821"/>
            <a:ext cx="1878394" cy="307777"/>
          </a:xfrm>
          <a:prstGeom prst="rect">
            <a:avLst/>
          </a:prstGeom>
          <a:solidFill>
            <a:schemeClr val="tx1"/>
          </a:solidFill>
        </p:spPr>
        <p:txBody>
          <a:bodyPr wrap="square" rtlCol="0">
            <a:spAutoFit/>
          </a:bodyPr>
          <a:lstStyle/>
          <a:p>
            <a:pPr algn="ctr"/>
            <a:r>
              <a:rPr lang="es-ES" sz="1400" dirty="0">
                <a:solidFill>
                  <a:schemeClr val="bg1"/>
                </a:solidFill>
              </a:rPr>
              <a:t>Electronic </a:t>
            </a:r>
            <a:r>
              <a:rPr lang="es-ES" sz="1400" dirty="0" err="1">
                <a:solidFill>
                  <a:schemeClr val="bg1"/>
                </a:solidFill>
              </a:rPr>
              <a:t>Internal</a:t>
            </a:r>
            <a:r>
              <a:rPr lang="es-ES" sz="1400" dirty="0">
                <a:solidFill>
                  <a:schemeClr val="bg1"/>
                </a:solidFill>
              </a:rPr>
              <a:t> </a:t>
            </a:r>
            <a:endParaRPr lang="fr-FR" sz="1400" dirty="0">
              <a:solidFill>
                <a:schemeClr val="bg1"/>
              </a:solidFill>
            </a:endParaRPr>
          </a:p>
        </p:txBody>
      </p:sp>
      <p:sp>
        <p:nvSpPr>
          <p:cNvPr id="15" name="TextBox 14">
            <a:extLst>
              <a:ext uri="{FF2B5EF4-FFF2-40B4-BE49-F238E27FC236}">
                <a16:creationId xmlns:a16="http://schemas.microsoft.com/office/drawing/2014/main" id="{0F2F80A5-42BD-400B-95E8-44EAD1F7B73F}"/>
              </a:ext>
            </a:extLst>
          </p:cNvPr>
          <p:cNvSpPr txBox="1"/>
          <p:nvPr/>
        </p:nvSpPr>
        <p:spPr>
          <a:xfrm>
            <a:off x="6494128" y="4129335"/>
            <a:ext cx="1912838" cy="307777"/>
          </a:xfrm>
          <a:prstGeom prst="rect">
            <a:avLst/>
          </a:prstGeom>
          <a:solidFill>
            <a:schemeClr val="tx1"/>
          </a:solidFill>
        </p:spPr>
        <p:txBody>
          <a:bodyPr wrap="square" rtlCol="0">
            <a:spAutoFit/>
          </a:bodyPr>
          <a:lstStyle/>
          <a:p>
            <a:pPr algn="ctr"/>
            <a:r>
              <a:rPr lang="es-ES" sz="1400" dirty="0">
                <a:solidFill>
                  <a:schemeClr val="bg1"/>
                </a:solidFill>
              </a:rPr>
              <a:t>Conventional</a:t>
            </a:r>
            <a:endParaRPr lang="fr-FR" sz="1400" dirty="0">
              <a:solidFill>
                <a:schemeClr val="bg1"/>
              </a:solidFill>
            </a:endParaRPr>
          </a:p>
        </p:txBody>
      </p:sp>
      <p:sp>
        <p:nvSpPr>
          <p:cNvPr id="16" name="TextBox 15">
            <a:extLst>
              <a:ext uri="{FF2B5EF4-FFF2-40B4-BE49-F238E27FC236}">
                <a16:creationId xmlns:a16="http://schemas.microsoft.com/office/drawing/2014/main" id="{41A1FEAC-7F68-4882-B23F-084D4F57453B}"/>
              </a:ext>
            </a:extLst>
          </p:cNvPr>
          <p:cNvSpPr txBox="1"/>
          <p:nvPr/>
        </p:nvSpPr>
        <p:spPr>
          <a:xfrm>
            <a:off x="6494128" y="5785519"/>
            <a:ext cx="1912838" cy="307777"/>
          </a:xfrm>
          <a:prstGeom prst="rect">
            <a:avLst/>
          </a:prstGeom>
          <a:solidFill>
            <a:schemeClr val="tx1"/>
          </a:solidFill>
        </p:spPr>
        <p:txBody>
          <a:bodyPr wrap="square" rtlCol="0">
            <a:spAutoFit/>
          </a:bodyPr>
          <a:lstStyle/>
          <a:p>
            <a:pPr algn="ctr"/>
            <a:r>
              <a:rPr lang="es-ES" sz="1400" dirty="0">
                <a:solidFill>
                  <a:schemeClr val="bg1"/>
                </a:solidFill>
              </a:rPr>
              <a:t>Chemical</a:t>
            </a:r>
            <a:endParaRPr lang="fr-FR" sz="1400" dirty="0">
              <a:solidFill>
                <a:schemeClr val="bg1"/>
              </a:solidFill>
            </a:endParaRPr>
          </a:p>
        </p:txBody>
      </p:sp>
      <p:grpSp>
        <p:nvGrpSpPr>
          <p:cNvPr id="22" name="Group 21">
            <a:extLst>
              <a:ext uri="{FF2B5EF4-FFF2-40B4-BE49-F238E27FC236}">
                <a16:creationId xmlns:a16="http://schemas.microsoft.com/office/drawing/2014/main" id="{5CEF6289-26F6-48D9-9885-F761F86A62BB}"/>
              </a:ext>
            </a:extLst>
          </p:cNvPr>
          <p:cNvGrpSpPr/>
          <p:nvPr/>
        </p:nvGrpSpPr>
        <p:grpSpPr>
          <a:xfrm>
            <a:off x="467544" y="6275051"/>
            <a:ext cx="8064896" cy="464935"/>
            <a:chOff x="467544" y="6275051"/>
            <a:chExt cx="8064896" cy="464935"/>
          </a:xfrm>
        </p:grpSpPr>
        <p:sp>
          <p:nvSpPr>
            <p:cNvPr id="8" name="Rectangle 7"/>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A15E0747-45F1-4EDB-82FD-E01A32F4AED6}"/>
                </a:ext>
              </a:extLst>
            </p:cNvPr>
            <p:cNvGrpSpPr/>
            <p:nvPr/>
          </p:nvGrpSpPr>
          <p:grpSpPr>
            <a:xfrm>
              <a:off x="467544" y="6275051"/>
              <a:ext cx="4301839" cy="464935"/>
              <a:chOff x="539552" y="6393064"/>
              <a:chExt cx="4301839" cy="464935"/>
            </a:xfrm>
          </p:grpSpPr>
          <p:pic>
            <p:nvPicPr>
              <p:cNvPr id="20" name="Picture 2" descr="http://europa.eu/about-eu/basic-information/symbols/images/flag_yellow_low.jpg">
                <a:extLst>
                  <a:ext uri="{FF2B5EF4-FFF2-40B4-BE49-F238E27FC236}">
                    <a16:creationId xmlns:a16="http://schemas.microsoft.com/office/drawing/2014/main" id="{07FD14B0-ED76-49BB-8B0F-92316AAAE4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D730260-D67B-4FD1-9D34-38E7699FEB9A}"/>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680184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9144000" cy="868680"/>
          </a:xfrm>
        </p:spPr>
      </p:pic>
      <p:sp>
        <p:nvSpPr>
          <p:cNvPr id="10" name="TextBox 9"/>
          <p:cNvSpPr txBox="1"/>
          <p:nvPr/>
        </p:nvSpPr>
        <p:spPr>
          <a:xfrm>
            <a:off x="428315" y="1196753"/>
            <a:ext cx="4649852" cy="1600438"/>
          </a:xfrm>
          <a:prstGeom prst="rect">
            <a:avLst/>
          </a:prstGeom>
          <a:noFill/>
        </p:spPr>
        <p:txBody>
          <a:bodyPr wrap="square" rtlCol="0">
            <a:spAutoFit/>
          </a:bodyPr>
          <a:lstStyle/>
          <a:p>
            <a:r>
              <a:rPr lang="en-US" sz="4000" b="1" dirty="0"/>
              <a:t>114,000 tuna tagged</a:t>
            </a:r>
          </a:p>
          <a:p>
            <a:endParaRPr lang="en-US" dirty="0"/>
          </a:p>
        </p:txBody>
      </p:sp>
      <p:sp>
        <p:nvSpPr>
          <p:cNvPr id="9" name="TextBox 8">
            <a:extLst>
              <a:ext uri="{FF2B5EF4-FFF2-40B4-BE49-F238E27FC236}">
                <a16:creationId xmlns:a16="http://schemas.microsoft.com/office/drawing/2014/main" id="{B744F3E6-8E20-4890-948A-CC5F1E7F14B2}"/>
              </a:ext>
            </a:extLst>
          </p:cNvPr>
          <p:cNvSpPr txBox="1"/>
          <p:nvPr/>
        </p:nvSpPr>
        <p:spPr>
          <a:xfrm>
            <a:off x="7134807" y="142972"/>
            <a:ext cx="2650890" cy="553998"/>
          </a:xfrm>
          <a:prstGeom prst="rect">
            <a:avLst/>
          </a:prstGeom>
          <a:noFill/>
        </p:spPr>
        <p:txBody>
          <a:bodyPr wrap="square" rtlCol="0">
            <a:spAutoFit/>
          </a:bodyPr>
          <a:lstStyle/>
          <a:p>
            <a:r>
              <a:rPr lang="en-US" sz="3000" dirty="0">
                <a:solidFill>
                  <a:schemeClr val="bg1"/>
                </a:solidFill>
              </a:rPr>
              <a:t>TAGGING</a:t>
            </a:r>
          </a:p>
        </p:txBody>
      </p:sp>
      <p:pic>
        <p:nvPicPr>
          <p:cNvPr id="6" name="Picture 5" descr="A picture containing photo, outdoor, water, showing&#10;&#10;Description automatically generated">
            <a:extLst>
              <a:ext uri="{FF2B5EF4-FFF2-40B4-BE49-F238E27FC236}">
                <a16:creationId xmlns:a16="http://schemas.microsoft.com/office/drawing/2014/main" id="{62B7BC9E-6BCD-4A8C-B285-9AE18859D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387" y="888388"/>
            <a:ext cx="8365069" cy="5468356"/>
          </a:xfrm>
          <a:prstGeom prst="rect">
            <a:avLst/>
          </a:prstGeom>
        </p:spPr>
      </p:pic>
      <p:sp>
        <p:nvSpPr>
          <p:cNvPr id="12" name="TextBox 11">
            <a:extLst>
              <a:ext uri="{FF2B5EF4-FFF2-40B4-BE49-F238E27FC236}">
                <a16:creationId xmlns:a16="http://schemas.microsoft.com/office/drawing/2014/main" id="{6EBF3321-3799-4B0A-BF86-15CBB644EA2B}"/>
              </a:ext>
            </a:extLst>
          </p:cNvPr>
          <p:cNvSpPr txBox="1"/>
          <p:nvPr/>
        </p:nvSpPr>
        <p:spPr>
          <a:xfrm>
            <a:off x="3205959" y="5929535"/>
            <a:ext cx="1692709" cy="307777"/>
          </a:xfrm>
          <a:prstGeom prst="rect">
            <a:avLst/>
          </a:prstGeom>
          <a:solidFill>
            <a:schemeClr val="tx1"/>
          </a:solidFill>
        </p:spPr>
        <p:txBody>
          <a:bodyPr wrap="square" rtlCol="0">
            <a:spAutoFit/>
          </a:bodyPr>
          <a:lstStyle/>
          <a:p>
            <a:pPr algn="ctr"/>
            <a:r>
              <a:rPr lang="es-ES" sz="1400" dirty="0" err="1">
                <a:solidFill>
                  <a:schemeClr val="bg1"/>
                </a:solidFill>
              </a:rPr>
              <a:t>Caribbean</a:t>
            </a:r>
            <a:endParaRPr lang="fr-FR" sz="1400" dirty="0">
              <a:solidFill>
                <a:schemeClr val="bg1"/>
              </a:solidFill>
            </a:endParaRPr>
          </a:p>
        </p:txBody>
      </p:sp>
      <p:sp>
        <p:nvSpPr>
          <p:cNvPr id="13" name="TextBox 12">
            <a:extLst>
              <a:ext uri="{FF2B5EF4-FFF2-40B4-BE49-F238E27FC236}">
                <a16:creationId xmlns:a16="http://schemas.microsoft.com/office/drawing/2014/main" id="{CE253E31-9959-48C0-8D2C-BE04AB0DD2AD}"/>
              </a:ext>
            </a:extLst>
          </p:cNvPr>
          <p:cNvSpPr txBox="1"/>
          <p:nvPr/>
        </p:nvSpPr>
        <p:spPr>
          <a:xfrm>
            <a:off x="467544" y="4151622"/>
            <a:ext cx="1978202" cy="307777"/>
          </a:xfrm>
          <a:prstGeom prst="rect">
            <a:avLst/>
          </a:prstGeom>
          <a:solidFill>
            <a:schemeClr val="tx1"/>
          </a:solidFill>
        </p:spPr>
        <p:txBody>
          <a:bodyPr wrap="square" rtlCol="0">
            <a:spAutoFit/>
          </a:bodyPr>
          <a:lstStyle/>
          <a:p>
            <a:pPr algn="ctr"/>
            <a:r>
              <a:rPr lang="es-ES" sz="1400" dirty="0" err="1">
                <a:solidFill>
                  <a:schemeClr val="bg1"/>
                </a:solidFill>
              </a:rPr>
              <a:t>St</a:t>
            </a:r>
            <a:r>
              <a:rPr lang="es-ES" sz="1400" dirty="0">
                <a:solidFill>
                  <a:schemeClr val="bg1"/>
                </a:solidFill>
              </a:rPr>
              <a:t> Helena</a:t>
            </a:r>
            <a:endParaRPr lang="fr-FR" sz="1400" dirty="0">
              <a:solidFill>
                <a:schemeClr val="bg1"/>
              </a:solidFill>
            </a:endParaRPr>
          </a:p>
        </p:txBody>
      </p:sp>
      <p:sp>
        <p:nvSpPr>
          <p:cNvPr id="14" name="TextBox 13">
            <a:extLst>
              <a:ext uri="{FF2B5EF4-FFF2-40B4-BE49-F238E27FC236}">
                <a16:creationId xmlns:a16="http://schemas.microsoft.com/office/drawing/2014/main" id="{5125C64A-780D-48EF-BD09-DAA86D4672DB}"/>
              </a:ext>
            </a:extLst>
          </p:cNvPr>
          <p:cNvSpPr txBox="1"/>
          <p:nvPr/>
        </p:nvSpPr>
        <p:spPr>
          <a:xfrm>
            <a:off x="5940152" y="5899410"/>
            <a:ext cx="1978202" cy="307777"/>
          </a:xfrm>
          <a:prstGeom prst="rect">
            <a:avLst/>
          </a:prstGeom>
          <a:solidFill>
            <a:schemeClr val="tx1"/>
          </a:solidFill>
        </p:spPr>
        <p:txBody>
          <a:bodyPr wrap="square" rtlCol="0">
            <a:spAutoFit/>
          </a:bodyPr>
          <a:lstStyle/>
          <a:p>
            <a:pPr algn="ctr"/>
            <a:r>
              <a:rPr lang="es-ES" sz="1400" dirty="0">
                <a:solidFill>
                  <a:schemeClr val="bg1"/>
                </a:solidFill>
              </a:rPr>
              <a:t>West </a:t>
            </a:r>
            <a:r>
              <a:rPr lang="es-ES" sz="1400" dirty="0" err="1">
                <a:solidFill>
                  <a:schemeClr val="bg1"/>
                </a:solidFill>
              </a:rPr>
              <a:t>Africa</a:t>
            </a:r>
            <a:endParaRPr lang="fr-FR" sz="1400" dirty="0">
              <a:solidFill>
                <a:schemeClr val="bg1"/>
              </a:solidFill>
            </a:endParaRPr>
          </a:p>
        </p:txBody>
      </p:sp>
      <p:sp>
        <p:nvSpPr>
          <p:cNvPr id="16" name="TextBox 15">
            <a:extLst>
              <a:ext uri="{FF2B5EF4-FFF2-40B4-BE49-F238E27FC236}">
                <a16:creationId xmlns:a16="http://schemas.microsoft.com/office/drawing/2014/main" id="{BBB3914E-1042-47E8-A443-47CA208DCEEB}"/>
              </a:ext>
            </a:extLst>
          </p:cNvPr>
          <p:cNvSpPr txBox="1"/>
          <p:nvPr/>
        </p:nvSpPr>
        <p:spPr>
          <a:xfrm>
            <a:off x="467544" y="5929535"/>
            <a:ext cx="1692709" cy="307777"/>
          </a:xfrm>
          <a:prstGeom prst="rect">
            <a:avLst/>
          </a:prstGeom>
          <a:solidFill>
            <a:schemeClr val="tx1"/>
          </a:solidFill>
        </p:spPr>
        <p:txBody>
          <a:bodyPr wrap="square" rtlCol="0">
            <a:spAutoFit/>
          </a:bodyPr>
          <a:lstStyle/>
          <a:p>
            <a:pPr algn="ctr"/>
            <a:r>
              <a:rPr lang="es-ES" sz="1400" dirty="0" err="1">
                <a:solidFill>
                  <a:schemeClr val="bg1"/>
                </a:solidFill>
              </a:rPr>
              <a:t>Caribbean</a:t>
            </a:r>
            <a:endParaRPr lang="fr-FR" sz="1400" dirty="0">
              <a:solidFill>
                <a:schemeClr val="bg1"/>
              </a:solidFill>
            </a:endParaRPr>
          </a:p>
        </p:txBody>
      </p:sp>
      <p:sp>
        <p:nvSpPr>
          <p:cNvPr id="17" name="TextBox 16">
            <a:extLst>
              <a:ext uri="{FF2B5EF4-FFF2-40B4-BE49-F238E27FC236}">
                <a16:creationId xmlns:a16="http://schemas.microsoft.com/office/drawing/2014/main" id="{1A3CE582-23A7-464F-B678-E24C921A852E}"/>
              </a:ext>
            </a:extLst>
          </p:cNvPr>
          <p:cNvSpPr txBox="1"/>
          <p:nvPr/>
        </p:nvSpPr>
        <p:spPr>
          <a:xfrm>
            <a:off x="5902878" y="4132115"/>
            <a:ext cx="1978202" cy="307777"/>
          </a:xfrm>
          <a:prstGeom prst="rect">
            <a:avLst/>
          </a:prstGeom>
          <a:solidFill>
            <a:schemeClr val="tx1"/>
          </a:solidFill>
        </p:spPr>
        <p:txBody>
          <a:bodyPr wrap="square" rtlCol="0">
            <a:spAutoFit/>
          </a:bodyPr>
          <a:lstStyle/>
          <a:p>
            <a:pPr algn="ctr"/>
            <a:r>
              <a:rPr lang="es-ES" sz="1400" dirty="0">
                <a:solidFill>
                  <a:schemeClr val="bg1"/>
                </a:solidFill>
              </a:rPr>
              <a:t>West </a:t>
            </a:r>
            <a:r>
              <a:rPr lang="es-ES" sz="1400" dirty="0" err="1">
                <a:solidFill>
                  <a:schemeClr val="bg1"/>
                </a:solidFill>
              </a:rPr>
              <a:t>Africa</a:t>
            </a:r>
            <a:endParaRPr lang="fr-FR" sz="1400" dirty="0">
              <a:solidFill>
                <a:schemeClr val="bg1"/>
              </a:solidFill>
            </a:endParaRPr>
          </a:p>
        </p:txBody>
      </p:sp>
      <p:sp>
        <p:nvSpPr>
          <p:cNvPr id="18" name="TextBox 17">
            <a:extLst>
              <a:ext uri="{FF2B5EF4-FFF2-40B4-BE49-F238E27FC236}">
                <a16:creationId xmlns:a16="http://schemas.microsoft.com/office/drawing/2014/main" id="{2B3992AC-FCE8-491C-9E9F-40521A5153F0}"/>
              </a:ext>
            </a:extLst>
          </p:cNvPr>
          <p:cNvSpPr txBox="1"/>
          <p:nvPr/>
        </p:nvSpPr>
        <p:spPr>
          <a:xfrm>
            <a:off x="5902878" y="2398752"/>
            <a:ext cx="1978202" cy="307777"/>
          </a:xfrm>
          <a:prstGeom prst="rect">
            <a:avLst/>
          </a:prstGeom>
          <a:solidFill>
            <a:schemeClr val="tx1"/>
          </a:solidFill>
        </p:spPr>
        <p:txBody>
          <a:bodyPr wrap="square" rtlCol="0">
            <a:spAutoFit/>
          </a:bodyPr>
          <a:lstStyle/>
          <a:p>
            <a:pPr algn="ctr"/>
            <a:r>
              <a:rPr lang="es-ES" sz="1400" dirty="0" err="1">
                <a:solidFill>
                  <a:schemeClr val="bg1"/>
                </a:solidFill>
              </a:rPr>
              <a:t>St</a:t>
            </a:r>
            <a:r>
              <a:rPr lang="es-ES" sz="1400" dirty="0">
                <a:solidFill>
                  <a:schemeClr val="bg1"/>
                </a:solidFill>
              </a:rPr>
              <a:t> Helena</a:t>
            </a:r>
            <a:endParaRPr lang="fr-FR" sz="1400" dirty="0">
              <a:solidFill>
                <a:schemeClr val="bg1"/>
              </a:solidFill>
            </a:endParaRPr>
          </a:p>
        </p:txBody>
      </p:sp>
      <p:grpSp>
        <p:nvGrpSpPr>
          <p:cNvPr id="20" name="Group 19">
            <a:extLst>
              <a:ext uri="{FF2B5EF4-FFF2-40B4-BE49-F238E27FC236}">
                <a16:creationId xmlns:a16="http://schemas.microsoft.com/office/drawing/2014/main" id="{8C2C5803-5D95-4A77-B203-85EE03172F72}"/>
              </a:ext>
            </a:extLst>
          </p:cNvPr>
          <p:cNvGrpSpPr/>
          <p:nvPr/>
        </p:nvGrpSpPr>
        <p:grpSpPr>
          <a:xfrm>
            <a:off x="467544" y="6275051"/>
            <a:ext cx="8064896" cy="464935"/>
            <a:chOff x="467544" y="6275051"/>
            <a:chExt cx="8064896" cy="464935"/>
          </a:xfrm>
        </p:grpSpPr>
        <p:sp>
          <p:nvSpPr>
            <p:cNvPr id="21" name="Rectangle 20">
              <a:extLst>
                <a:ext uri="{FF2B5EF4-FFF2-40B4-BE49-F238E27FC236}">
                  <a16:creationId xmlns:a16="http://schemas.microsoft.com/office/drawing/2014/main" id="{139B2877-F9B0-4583-9A3A-769FA6B0D496}"/>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83925A7C-8B69-4E00-9AB7-C0AC4964AAD5}"/>
                </a:ext>
              </a:extLst>
            </p:cNvPr>
            <p:cNvGrpSpPr/>
            <p:nvPr/>
          </p:nvGrpSpPr>
          <p:grpSpPr>
            <a:xfrm>
              <a:off x="467544" y="6275051"/>
              <a:ext cx="4301839" cy="464935"/>
              <a:chOff x="539552" y="6393064"/>
              <a:chExt cx="4301839" cy="464935"/>
            </a:xfrm>
          </p:grpSpPr>
          <p:pic>
            <p:nvPicPr>
              <p:cNvPr id="23" name="Picture 2" descr="http://europa.eu/about-eu/basic-information/symbols/images/flag_yellow_low.jpg">
                <a:extLst>
                  <a:ext uri="{FF2B5EF4-FFF2-40B4-BE49-F238E27FC236}">
                    <a16:creationId xmlns:a16="http://schemas.microsoft.com/office/drawing/2014/main" id="{63B7C0CE-F145-4628-84F5-EBD1BDD7CC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7770C7BD-B9C4-4DED-AC1A-D8B8EA7EF1F4}"/>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1913069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9144000" cy="866912"/>
          </a:xfrm>
        </p:spPr>
      </p:pic>
      <p:sp>
        <p:nvSpPr>
          <p:cNvPr id="9" name="Rectangle 8">
            <a:extLst>
              <a:ext uri="{FF2B5EF4-FFF2-40B4-BE49-F238E27FC236}">
                <a16:creationId xmlns:a16="http://schemas.microsoft.com/office/drawing/2014/main" id="{D76A9C3A-A627-415A-ADAC-BABF4E5785E5}"/>
              </a:ext>
            </a:extLst>
          </p:cNvPr>
          <p:cNvSpPr/>
          <p:nvPr/>
        </p:nvSpPr>
        <p:spPr>
          <a:xfrm>
            <a:off x="5154186" y="92525"/>
            <a:ext cx="4065024" cy="553998"/>
          </a:xfrm>
          <a:prstGeom prst="rect">
            <a:avLst/>
          </a:prstGeom>
        </p:spPr>
        <p:txBody>
          <a:bodyPr wrap="none">
            <a:spAutoFit/>
          </a:bodyPr>
          <a:lstStyle/>
          <a:p>
            <a:r>
              <a:rPr lang="en-US" sz="3000" dirty="0">
                <a:solidFill>
                  <a:schemeClr val="bg1"/>
                </a:solidFill>
              </a:rPr>
              <a:t>AWARENESS-RAISING</a:t>
            </a:r>
          </a:p>
        </p:txBody>
      </p:sp>
      <p:pic>
        <p:nvPicPr>
          <p:cNvPr id="12" name="Picture 11" descr="A picture containing person, outdoor, young, holding&#10;&#10;Description automatically generated">
            <a:extLst>
              <a:ext uri="{FF2B5EF4-FFF2-40B4-BE49-F238E27FC236}">
                <a16:creationId xmlns:a16="http://schemas.microsoft.com/office/drawing/2014/main" id="{71974936-1B48-49B1-A46E-96E9EEE4E6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418" y="1103395"/>
            <a:ext cx="2056028" cy="3486838"/>
          </a:xfrm>
          <a:prstGeom prst="rect">
            <a:avLst/>
          </a:prstGeom>
        </p:spPr>
      </p:pic>
      <p:pic>
        <p:nvPicPr>
          <p:cNvPr id="15" name="Picture 14" descr="A picture containing indoor, person, dog, bed&#10;&#10;Description automatically generated">
            <a:extLst>
              <a:ext uri="{FF2B5EF4-FFF2-40B4-BE49-F238E27FC236}">
                <a16:creationId xmlns:a16="http://schemas.microsoft.com/office/drawing/2014/main" id="{396D0FD6-3B37-434C-A86B-43ECD9C123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7461"/>
          <a:stretch/>
        </p:blipFill>
        <p:spPr>
          <a:xfrm>
            <a:off x="5518815" y="1121546"/>
            <a:ext cx="3075996" cy="2838068"/>
          </a:xfrm>
          <a:prstGeom prst="rect">
            <a:avLst/>
          </a:prstGeom>
        </p:spPr>
      </p:pic>
      <p:pic>
        <p:nvPicPr>
          <p:cNvPr id="17" name="Picture 16" descr="A group of people in a room&#10;&#10;Description automatically generated">
            <a:extLst>
              <a:ext uri="{FF2B5EF4-FFF2-40B4-BE49-F238E27FC236}">
                <a16:creationId xmlns:a16="http://schemas.microsoft.com/office/drawing/2014/main" id="{A56CDF2A-C210-4E9B-81C3-3D253D57DF0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5461"/>
          <a:stretch/>
        </p:blipFill>
        <p:spPr>
          <a:xfrm>
            <a:off x="2713947" y="1111078"/>
            <a:ext cx="2671366" cy="2923868"/>
          </a:xfrm>
          <a:prstGeom prst="rect">
            <a:avLst/>
          </a:prstGeom>
        </p:spPr>
      </p:pic>
      <p:pic>
        <p:nvPicPr>
          <p:cNvPr id="19" name="Picture 18" descr="A person standing in front of a building&#10;&#10;Description automatically generated">
            <a:extLst>
              <a:ext uri="{FF2B5EF4-FFF2-40B4-BE49-F238E27FC236}">
                <a16:creationId xmlns:a16="http://schemas.microsoft.com/office/drawing/2014/main" id="{33092761-C24B-4300-AFB2-68969DE31F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7047"/>
          <a:stretch/>
        </p:blipFill>
        <p:spPr>
          <a:xfrm>
            <a:off x="500297" y="4705218"/>
            <a:ext cx="2049704" cy="1324053"/>
          </a:xfrm>
          <a:prstGeom prst="rect">
            <a:avLst/>
          </a:prstGeom>
        </p:spPr>
      </p:pic>
      <p:pic>
        <p:nvPicPr>
          <p:cNvPr id="21" name="Picture 20" descr="A group of people standing around a table&#10;&#10;Description automatically generated">
            <a:extLst>
              <a:ext uri="{FF2B5EF4-FFF2-40B4-BE49-F238E27FC236}">
                <a16:creationId xmlns:a16="http://schemas.microsoft.com/office/drawing/2014/main" id="{5BEC86D3-AADE-4292-9C04-C7FAC9432F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4215"/>
          <a:stretch/>
        </p:blipFill>
        <p:spPr>
          <a:xfrm flipH="1">
            <a:off x="2954791" y="4061167"/>
            <a:ext cx="2189677" cy="2068247"/>
          </a:xfrm>
          <a:prstGeom prst="rect">
            <a:avLst/>
          </a:prstGeom>
        </p:spPr>
      </p:pic>
      <p:pic>
        <p:nvPicPr>
          <p:cNvPr id="23" name="Picture 22" descr="A picture containing computer, table, desk, room&#10;&#10;Description automatically generated">
            <a:extLst>
              <a:ext uri="{FF2B5EF4-FFF2-40B4-BE49-F238E27FC236}">
                <a16:creationId xmlns:a16="http://schemas.microsoft.com/office/drawing/2014/main" id="{39BB4719-6193-4125-B6CC-0576459FA4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2399" y="4114996"/>
            <a:ext cx="2950471" cy="2110950"/>
          </a:xfrm>
          <a:prstGeom prst="rect">
            <a:avLst/>
          </a:prstGeom>
        </p:spPr>
      </p:pic>
      <p:grpSp>
        <p:nvGrpSpPr>
          <p:cNvPr id="18" name="Group 17">
            <a:extLst>
              <a:ext uri="{FF2B5EF4-FFF2-40B4-BE49-F238E27FC236}">
                <a16:creationId xmlns:a16="http://schemas.microsoft.com/office/drawing/2014/main" id="{5685E824-52A7-4421-B946-85E0714E9AE2}"/>
              </a:ext>
            </a:extLst>
          </p:cNvPr>
          <p:cNvGrpSpPr/>
          <p:nvPr/>
        </p:nvGrpSpPr>
        <p:grpSpPr>
          <a:xfrm>
            <a:off x="467544" y="6275051"/>
            <a:ext cx="8064896" cy="464935"/>
            <a:chOff x="467544" y="6275051"/>
            <a:chExt cx="8064896" cy="464935"/>
          </a:xfrm>
        </p:grpSpPr>
        <p:sp>
          <p:nvSpPr>
            <p:cNvPr id="20" name="Rectangle 19">
              <a:extLst>
                <a:ext uri="{FF2B5EF4-FFF2-40B4-BE49-F238E27FC236}">
                  <a16:creationId xmlns:a16="http://schemas.microsoft.com/office/drawing/2014/main" id="{62FF3F7C-14C3-4399-9E34-881E9908458F}"/>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0956633F-2379-48F9-ACAE-D29B50DFFA89}"/>
                </a:ext>
              </a:extLst>
            </p:cNvPr>
            <p:cNvGrpSpPr/>
            <p:nvPr/>
          </p:nvGrpSpPr>
          <p:grpSpPr>
            <a:xfrm>
              <a:off x="467544" y="6275051"/>
              <a:ext cx="4301839" cy="464935"/>
              <a:chOff x="539552" y="6393064"/>
              <a:chExt cx="4301839" cy="464935"/>
            </a:xfrm>
          </p:grpSpPr>
          <p:pic>
            <p:nvPicPr>
              <p:cNvPr id="24" name="Picture 2" descr="http://europa.eu/about-eu/basic-information/symbols/images/flag_yellow_low.jpg">
                <a:extLst>
                  <a:ext uri="{FF2B5EF4-FFF2-40B4-BE49-F238E27FC236}">
                    <a16:creationId xmlns:a16="http://schemas.microsoft.com/office/drawing/2014/main" id="{4ADE2A0D-8EE9-471E-A730-BE82250603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1B13925-77AA-4EE0-8749-045DEE2BDD2B}"/>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4210400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9144000" cy="868680"/>
          </a:xfrm>
        </p:spPr>
      </p:pic>
      <p:sp>
        <p:nvSpPr>
          <p:cNvPr id="11" name="Rectangle 10">
            <a:extLst>
              <a:ext uri="{FF2B5EF4-FFF2-40B4-BE49-F238E27FC236}">
                <a16:creationId xmlns:a16="http://schemas.microsoft.com/office/drawing/2014/main" id="{755868A8-88A6-437C-B3FB-D59F9AF016B4}"/>
              </a:ext>
            </a:extLst>
          </p:cNvPr>
          <p:cNvSpPr/>
          <p:nvPr/>
        </p:nvSpPr>
        <p:spPr>
          <a:xfrm>
            <a:off x="6626862" y="138698"/>
            <a:ext cx="2409634" cy="553998"/>
          </a:xfrm>
          <a:prstGeom prst="rect">
            <a:avLst/>
          </a:prstGeom>
        </p:spPr>
        <p:txBody>
          <a:bodyPr wrap="none">
            <a:spAutoFit/>
          </a:bodyPr>
          <a:lstStyle/>
          <a:p>
            <a:r>
              <a:rPr lang="en-US" sz="3000" dirty="0">
                <a:solidFill>
                  <a:schemeClr val="bg1"/>
                </a:solidFill>
              </a:rPr>
              <a:t>INCENTIVES</a:t>
            </a:r>
          </a:p>
        </p:txBody>
      </p:sp>
      <p:pic>
        <p:nvPicPr>
          <p:cNvPr id="12" name="Picture 11" descr="A group of people posing for the camera&#10;&#10;Description automatically generated">
            <a:extLst>
              <a:ext uri="{FF2B5EF4-FFF2-40B4-BE49-F238E27FC236}">
                <a16:creationId xmlns:a16="http://schemas.microsoft.com/office/drawing/2014/main" id="{CABA7EBA-C760-4CE9-906F-7298EA6C4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069" y="1022407"/>
            <a:ext cx="4117015" cy="2315821"/>
          </a:xfrm>
          <a:prstGeom prst="rect">
            <a:avLst/>
          </a:prstGeom>
        </p:spPr>
      </p:pic>
      <p:pic>
        <p:nvPicPr>
          <p:cNvPr id="9" name="Picture 8" descr="Two people standing in a room&#10;&#10;Description automatically generated">
            <a:extLst>
              <a:ext uri="{FF2B5EF4-FFF2-40B4-BE49-F238E27FC236}">
                <a16:creationId xmlns:a16="http://schemas.microsoft.com/office/drawing/2014/main" id="{8F97EA91-E774-4641-BB27-DF8DEB8297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630" y="3784900"/>
            <a:ext cx="4096455" cy="2304256"/>
          </a:xfrm>
          <a:prstGeom prst="rect">
            <a:avLst/>
          </a:prstGeom>
        </p:spPr>
      </p:pic>
      <p:pic>
        <p:nvPicPr>
          <p:cNvPr id="14" name="Picture 13" descr="A group of people standing in a room&#10;&#10;Description automatically generated">
            <a:extLst>
              <a:ext uri="{FF2B5EF4-FFF2-40B4-BE49-F238E27FC236}">
                <a16:creationId xmlns:a16="http://schemas.microsoft.com/office/drawing/2014/main" id="{235820E1-093E-42C4-B349-40EBB8672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2040" y="3600727"/>
            <a:ext cx="3539950" cy="2654962"/>
          </a:xfrm>
          <a:prstGeom prst="rect">
            <a:avLst/>
          </a:prstGeom>
        </p:spPr>
      </p:pic>
      <p:pic>
        <p:nvPicPr>
          <p:cNvPr id="16" name="Picture 15" descr="Two people standing in a room&#10;&#10;Description automatically generated">
            <a:extLst>
              <a:ext uri="{FF2B5EF4-FFF2-40B4-BE49-F238E27FC236}">
                <a16:creationId xmlns:a16="http://schemas.microsoft.com/office/drawing/2014/main" id="{615507AC-3192-4BCA-B84B-6EAACD20C8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7916"/>
          <a:stretch/>
        </p:blipFill>
        <p:spPr>
          <a:xfrm>
            <a:off x="4644008" y="1029783"/>
            <a:ext cx="1872208" cy="2399217"/>
          </a:xfrm>
          <a:prstGeom prst="rect">
            <a:avLst/>
          </a:prstGeom>
        </p:spPr>
      </p:pic>
      <p:pic>
        <p:nvPicPr>
          <p:cNvPr id="18" name="Picture 17" descr="A picture containing orange, man, group, game&#10;&#10;Description automatically generated">
            <a:extLst>
              <a:ext uri="{FF2B5EF4-FFF2-40B4-BE49-F238E27FC236}">
                <a16:creationId xmlns:a16="http://schemas.microsoft.com/office/drawing/2014/main" id="{E2D87BA4-31DE-45C1-8AD7-3AF47FF095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0103"/>
          <a:stretch/>
        </p:blipFill>
        <p:spPr>
          <a:xfrm>
            <a:off x="6954596" y="1022408"/>
            <a:ext cx="1505836" cy="2406592"/>
          </a:xfrm>
          <a:prstGeom prst="rect">
            <a:avLst/>
          </a:prstGeom>
        </p:spPr>
      </p:pic>
      <p:grpSp>
        <p:nvGrpSpPr>
          <p:cNvPr id="15" name="Group 14">
            <a:extLst>
              <a:ext uri="{FF2B5EF4-FFF2-40B4-BE49-F238E27FC236}">
                <a16:creationId xmlns:a16="http://schemas.microsoft.com/office/drawing/2014/main" id="{1F3D3648-046D-4650-83DF-D12EABC1D262}"/>
              </a:ext>
            </a:extLst>
          </p:cNvPr>
          <p:cNvGrpSpPr/>
          <p:nvPr/>
        </p:nvGrpSpPr>
        <p:grpSpPr>
          <a:xfrm>
            <a:off x="467544" y="6275051"/>
            <a:ext cx="8064896" cy="464935"/>
            <a:chOff x="467544" y="6275051"/>
            <a:chExt cx="8064896" cy="464935"/>
          </a:xfrm>
        </p:grpSpPr>
        <p:sp>
          <p:nvSpPr>
            <p:cNvPr id="17" name="Rectangle 16">
              <a:extLst>
                <a:ext uri="{FF2B5EF4-FFF2-40B4-BE49-F238E27FC236}">
                  <a16:creationId xmlns:a16="http://schemas.microsoft.com/office/drawing/2014/main" id="{83D2843F-A468-4B26-A66A-5699BF100DF3}"/>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B0CB8C19-D25E-418F-880E-58E07B87F074}"/>
                </a:ext>
              </a:extLst>
            </p:cNvPr>
            <p:cNvGrpSpPr/>
            <p:nvPr/>
          </p:nvGrpSpPr>
          <p:grpSpPr>
            <a:xfrm>
              <a:off x="467544" y="6275051"/>
              <a:ext cx="4301839" cy="464935"/>
              <a:chOff x="539552" y="6393064"/>
              <a:chExt cx="4301839" cy="464935"/>
            </a:xfrm>
          </p:grpSpPr>
          <p:pic>
            <p:nvPicPr>
              <p:cNvPr id="20" name="Picture 2" descr="http://europa.eu/about-eu/basic-information/symbols/images/flag_yellow_low.jpg">
                <a:extLst>
                  <a:ext uri="{FF2B5EF4-FFF2-40B4-BE49-F238E27FC236}">
                    <a16:creationId xmlns:a16="http://schemas.microsoft.com/office/drawing/2014/main" id="{4054F73C-8E16-448C-84BE-59F21E18071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27AEB18-944C-424A-A9FF-7DBCDD020CCB}"/>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2106465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9144000" cy="925318"/>
          </a:xfrm>
        </p:spPr>
      </p:pic>
      <p:sp>
        <p:nvSpPr>
          <p:cNvPr id="5" name="Rectangle 4">
            <a:extLst>
              <a:ext uri="{FF2B5EF4-FFF2-40B4-BE49-F238E27FC236}">
                <a16:creationId xmlns:a16="http://schemas.microsoft.com/office/drawing/2014/main" id="{F269A9A1-1C7F-49CD-A6BB-2E6254328A79}"/>
              </a:ext>
            </a:extLst>
          </p:cNvPr>
          <p:cNvSpPr/>
          <p:nvPr/>
        </p:nvSpPr>
        <p:spPr>
          <a:xfrm>
            <a:off x="0" y="768096"/>
            <a:ext cx="9144000" cy="6089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CB89BE6-C716-4CDD-84FE-5F7265CE0472}"/>
              </a:ext>
            </a:extLst>
          </p:cNvPr>
          <p:cNvSpPr/>
          <p:nvPr/>
        </p:nvSpPr>
        <p:spPr>
          <a:xfrm>
            <a:off x="7008803" y="94299"/>
            <a:ext cx="1988045" cy="553998"/>
          </a:xfrm>
          <a:prstGeom prst="rect">
            <a:avLst/>
          </a:prstGeom>
        </p:spPr>
        <p:txBody>
          <a:bodyPr wrap="none">
            <a:spAutoFit/>
          </a:bodyPr>
          <a:lstStyle/>
          <a:p>
            <a:r>
              <a:rPr lang="es-ES" sz="3000" dirty="0">
                <a:solidFill>
                  <a:schemeClr val="bg1"/>
                </a:solidFill>
              </a:rPr>
              <a:t>O</a:t>
            </a:r>
            <a:r>
              <a:rPr lang="en-US" sz="3000" dirty="0">
                <a:solidFill>
                  <a:schemeClr val="bg1"/>
                </a:solidFill>
              </a:rPr>
              <a:t>DDITIES</a:t>
            </a:r>
          </a:p>
        </p:txBody>
      </p:sp>
      <p:grpSp>
        <p:nvGrpSpPr>
          <p:cNvPr id="8" name="Group 7">
            <a:extLst>
              <a:ext uri="{FF2B5EF4-FFF2-40B4-BE49-F238E27FC236}">
                <a16:creationId xmlns:a16="http://schemas.microsoft.com/office/drawing/2014/main" id="{D9E680B8-C7FD-493B-8649-C591F5C0CB6A}"/>
              </a:ext>
            </a:extLst>
          </p:cNvPr>
          <p:cNvGrpSpPr/>
          <p:nvPr/>
        </p:nvGrpSpPr>
        <p:grpSpPr>
          <a:xfrm>
            <a:off x="467544" y="1134846"/>
            <a:ext cx="8352928" cy="4742426"/>
            <a:chOff x="125690" y="926325"/>
            <a:chExt cx="8838798" cy="5752233"/>
          </a:xfrm>
        </p:grpSpPr>
        <p:pic>
          <p:nvPicPr>
            <p:cNvPr id="6" name="Picture 5" descr="AOTTP tag in partially digested fish&#10;&#10;Description automatically generated">
              <a:extLst>
                <a:ext uri="{FF2B5EF4-FFF2-40B4-BE49-F238E27FC236}">
                  <a16:creationId xmlns:a16="http://schemas.microsoft.com/office/drawing/2014/main" id="{4DC33C2E-ECD0-42BF-8D1F-48466E266A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4" r="1416"/>
            <a:stretch/>
          </p:blipFill>
          <p:spPr>
            <a:xfrm>
              <a:off x="127888" y="926325"/>
              <a:ext cx="3837724" cy="3200400"/>
            </a:xfrm>
            <a:prstGeom prst="rect">
              <a:avLst/>
            </a:prstGeom>
          </p:spPr>
        </p:pic>
        <p:pic>
          <p:nvPicPr>
            <p:cNvPr id="10" name="Picture 9" descr="Partially digested YFT from Marlin&#10;&#10;Description automatically generated">
              <a:extLst>
                <a:ext uri="{FF2B5EF4-FFF2-40B4-BE49-F238E27FC236}">
                  <a16:creationId xmlns:a16="http://schemas.microsoft.com/office/drawing/2014/main" id="{08992673-BA7E-4A79-8ECD-C217591ABC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8168" y="926325"/>
              <a:ext cx="4846320" cy="5752233"/>
            </a:xfrm>
            <a:prstGeom prst="rect">
              <a:avLst/>
            </a:prstGeom>
          </p:spPr>
        </p:pic>
        <p:pic>
          <p:nvPicPr>
            <p:cNvPr id="12" name="Picture 11" descr="A close up of a device&#10;&#10;Description automatically generated">
              <a:extLst>
                <a:ext uri="{FF2B5EF4-FFF2-40B4-BE49-F238E27FC236}">
                  <a16:creationId xmlns:a16="http://schemas.microsoft.com/office/drawing/2014/main" id="{988BCA09-A0FE-4F20-9825-53EA21CC2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3174" y="4263550"/>
              <a:ext cx="2302438" cy="2374220"/>
            </a:xfrm>
            <a:prstGeom prst="rect">
              <a:avLst/>
            </a:prstGeom>
          </p:spPr>
        </p:pic>
        <p:pic>
          <p:nvPicPr>
            <p:cNvPr id="11" name="Picture 10" descr="A close up of a device&#10;&#10;Description automatically generated">
              <a:extLst>
                <a:ext uri="{FF2B5EF4-FFF2-40B4-BE49-F238E27FC236}">
                  <a16:creationId xmlns:a16="http://schemas.microsoft.com/office/drawing/2014/main" id="{26296C25-98AF-464F-9F9A-6949B7BEC9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200" r="28738"/>
            <a:stretch/>
          </p:blipFill>
          <p:spPr>
            <a:xfrm rot="5400000">
              <a:off x="-370566" y="4759806"/>
              <a:ext cx="2377440" cy="1384928"/>
            </a:xfrm>
            <a:prstGeom prst="rect">
              <a:avLst/>
            </a:prstGeom>
          </p:spPr>
        </p:pic>
        <p:sp>
          <p:nvSpPr>
            <p:cNvPr id="15" name="Arrow: Striped Right 14">
              <a:extLst>
                <a:ext uri="{FF2B5EF4-FFF2-40B4-BE49-F238E27FC236}">
                  <a16:creationId xmlns:a16="http://schemas.microsoft.com/office/drawing/2014/main" id="{53B01ED2-B012-4F89-BB60-2ABB128CFF15}"/>
                </a:ext>
              </a:extLst>
            </p:cNvPr>
            <p:cNvSpPr/>
            <p:nvPr/>
          </p:nvSpPr>
          <p:spPr>
            <a:xfrm>
              <a:off x="1157264" y="5211595"/>
              <a:ext cx="1011820" cy="720080"/>
            </a:xfrm>
            <a:prstGeom prst="stripedRightArrow">
              <a:avLst>
                <a:gd name="adj1" fmla="val 39563"/>
                <a:gd name="adj2" fmla="val 50000"/>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5FFB7C2-F04B-4EB0-B6A4-A4E7624E9382}"/>
              </a:ext>
            </a:extLst>
          </p:cNvPr>
          <p:cNvGrpSpPr/>
          <p:nvPr/>
        </p:nvGrpSpPr>
        <p:grpSpPr>
          <a:xfrm>
            <a:off x="467544" y="6275051"/>
            <a:ext cx="8064896" cy="464935"/>
            <a:chOff x="467544" y="6275051"/>
            <a:chExt cx="8064896" cy="464935"/>
          </a:xfrm>
        </p:grpSpPr>
        <p:sp>
          <p:nvSpPr>
            <p:cNvPr id="17" name="Rectangle 16">
              <a:extLst>
                <a:ext uri="{FF2B5EF4-FFF2-40B4-BE49-F238E27FC236}">
                  <a16:creationId xmlns:a16="http://schemas.microsoft.com/office/drawing/2014/main" id="{5246E2D2-F5FA-4A85-9867-E772C7995FBD}"/>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EAD8FB4D-092E-4F29-9B58-4E4DE00953C4}"/>
                </a:ext>
              </a:extLst>
            </p:cNvPr>
            <p:cNvGrpSpPr/>
            <p:nvPr/>
          </p:nvGrpSpPr>
          <p:grpSpPr>
            <a:xfrm>
              <a:off x="467544" y="6275051"/>
              <a:ext cx="4301839" cy="464935"/>
              <a:chOff x="539552" y="6393064"/>
              <a:chExt cx="4301839" cy="464935"/>
            </a:xfrm>
          </p:grpSpPr>
          <p:pic>
            <p:nvPicPr>
              <p:cNvPr id="19" name="Picture 2" descr="http://europa.eu/about-eu/basic-information/symbols/images/flag_yellow_low.jpg">
                <a:extLst>
                  <a:ext uri="{FF2B5EF4-FFF2-40B4-BE49-F238E27FC236}">
                    <a16:creationId xmlns:a16="http://schemas.microsoft.com/office/drawing/2014/main" id="{57A3BC93-F6FA-4588-8FE7-473D910394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B7689D1-E33D-457D-9E46-478D130D9595}"/>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42759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B93AD53-1BA2-4F6E-BF0A-A1A54F8F0555}"/>
              </a:ext>
            </a:extLst>
          </p:cNvPr>
          <p:cNvSpPr/>
          <p:nvPr/>
        </p:nvSpPr>
        <p:spPr>
          <a:xfrm>
            <a:off x="1619672" y="768096"/>
            <a:ext cx="7524328" cy="3813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9144000" cy="868680"/>
          </a:xfrm>
        </p:spPr>
      </p:pic>
      <p:pic>
        <p:nvPicPr>
          <p:cNvPr id="9" name="Picture 8">
            <a:extLst>
              <a:ext uri="{FF2B5EF4-FFF2-40B4-BE49-F238E27FC236}">
                <a16:creationId xmlns:a16="http://schemas.microsoft.com/office/drawing/2014/main" id="{FE52831C-1C84-4756-B9E4-5F3AC6AE557B}"/>
              </a:ext>
            </a:extLst>
          </p:cNvPr>
          <p:cNvPicPr>
            <a:picLocks noChangeAspect="1"/>
          </p:cNvPicPr>
          <p:nvPr/>
        </p:nvPicPr>
        <p:blipFill rotWithShape="1">
          <a:blip r:embed="rId4">
            <a:extLst>
              <a:ext uri="{28A0092B-C50C-407E-A947-70E740481C1C}">
                <a14:useLocalDpi xmlns:a14="http://schemas.microsoft.com/office/drawing/2010/main" val="0"/>
              </a:ext>
            </a:extLst>
          </a:blip>
          <a:srcRect l="22419" t="7848" b="2099"/>
          <a:stretch/>
        </p:blipFill>
        <p:spPr bwMode="auto">
          <a:xfrm>
            <a:off x="577148" y="1052736"/>
            <a:ext cx="1847254" cy="1504866"/>
          </a:xfrm>
          <a:prstGeom prst="rect">
            <a:avLst/>
          </a:prstGeom>
          <a:solidFill>
            <a:srgbClr val="FFFFFF">
              <a:shade val="85000"/>
            </a:srgbClr>
          </a:solidFill>
          <a:ln w="12700" cap="sq">
            <a:noFill/>
            <a:miter lim="800000"/>
          </a:ln>
          <a:effectLst/>
        </p:spPr>
      </p:pic>
      <p:pic>
        <p:nvPicPr>
          <p:cNvPr id="11" name="Picture 10">
            <a:extLst>
              <a:ext uri="{FF2B5EF4-FFF2-40B4-BE49-F238E27FC236}">
                <a16:creationId xmlns:a16="http://schemas.microsoft.com/office/drawing/2014/main" id="{C1AA1954-24BC-40A0-8122-C3EC8B16E5C5}"/>
              </a:ext>
            </a:extLst>
          </p:cNvPr>
          <p:cNvPicPr>
            <a:picLocks noChangeAspect="1"/>
          </p:cNvPicPr>
          <p:nvPr/>
        </p:nvPicPr>
        <p:blipFill rotWithShape="1">
          <a:blip r:embed="rId5"/>
          <a:srcRect l="15604" r="19326"/>
          <a:stretch/>
        </p:blipFill>
        <p:spPr>
          <a:xfrm>
            <a:off x="2788329" y="1052736"/>
            <a:ext cx="1304640" cy="1504866"/>
          </a:xfrm>
          <a:prstGeom prst="rect">
            <a:avLst/>
          </a:prstGeom>
          <a:ln w="12700">
            <a:noFill/>
          </a:ln>
        </p:spPr>
      </p:pic>
      <p:sp>
        <p:nvSpPr>
          <p:cNvPr id="13" name="Rectangle 12">
            <a:extLst>
              <a:ext uri="{FF2B5EF4-FFF2-40B4-BE49-F238E27FC236}">
                <a16:creationId xmlns:a16="http://schemas.microsoft.com/office/drawing/2014/main" id="{28291116-A59F-436D-88D3-E8BEA35A032A}"/>
              </a:ext>
            </a:extLst>
          </p:cNvPr>
          <p:cNvSpPr/>
          <p:nvPr/>
        </p:nvSpPr>
        <p:spPr>
          <a:xfrm>
            <a:off x="5220072" y="138698"/>
            <a:ext cx="3920882" cy="553998"/>
          </a:xfrm>
          <a:prstGeom prst="rect">
            <a:avLst/>
          </a:prstGeom>
        </p:spPr>
        <p:txBody>
          <a:bodyPr wrap="none">
            <a:spAutoFit/>
          </a:bodyPr>
          <a:lstStyle/>
          <a:p>
            <a:r>
              <a:rPr lang="es-ES" sz="3000" dirty="0">
                <a:solidFill>
                  <a:schemeClr val="bg1"/>
                </a:solidFill>
              </a:rPr>
              <a:t>C</a:t>
            </a:r>
            <a:r>
              <a:rPr lang="en-US" sz="3000" dirty="0">
                <a:solidFill>
                  <a:schemeClr val="bg1"/>
                </a:solidFill>
              </a:rPr>
              <a:t>APACITY BUILDING</a:t>
            </a:r>
          </a:p>
        </p:txBody>
      </p:sp>
      <p:pic>
        <p:nvPicPr>
          <p:cNvPr id="8" name="Picture 7" descr="A group of people standing in front of a crowd&#10;&#10;Description automatically generated">
            <a:extLst>
              <a:ext uri="{FF2B5EF4-FFF2-40B4-BE49-F238E27FC236}">
                <a16:creationId xmlns:a16="http://schemas.microsoft.com/office/drawing/2014/main" id="{66987C9D-79FD-4EA6-8B40-61445C49A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4195" y="1029741"/>
            <a:ext cx="2257521" cy="1504865"/>
          </a:xfrm>
          <a:prstGeom prst="rect">
            <a:avLst/>
          </a:prstGeom>
        </p:spPr>
      </p:pic>
      <p:pic>
        <p:nvPicPr>
          <p:cNvPr id="15" name="Picture 14" descr="A group of people standing in a room&#10;&#10;Description automatically generated">
            <a:extLst>
              <a:ext uri="{FF2B5EF4-FFF2-40B4-BE49-F238E27FC236}">
                <a16:creationId xmlns:a16="http://schemas.microsoft.com/office/drawing/2014/main" id="{7477F449-F584-4D61-BF69-4C3A60C251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782" y="4341187"/>
            <a:ext cx="2251279" cy="1504866"/>
          </a:xfrm>
          <a:prstGeom prst="rect">
            <a:avLst/>
          </a:prstGeom>
        </p:spPr>
      </p:pic>
      <p:pic>
        <p:nvPicPr>
          <p:cNvPr id="17" name="Picture 16" descr="A group of people standing in a room&#10;&#10;Description automatically generated">
            <a:extLst>
              <a:ext uri="{FF2B5EF4-FFF2-40B4-BE49-F238E27FC236}">
                <a16:creationId xmlns:a16="http://schemas.microsoft.com/office/drawing/2014/main" id="{346EBB23-B537-4A7A-B37A-925BF3A90A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0595" y="2970869"/>
            <a:ext cx="2386816" cy="1504866"/>
          </a:xfrm>
          <a:prstGeom prst="rect">
            <a:avLst/>
          </a:prstGeom>
        </p:spPr>
      </p:pic>
      <p:pic>
        <p:nvPicPr>
          <p:cNvPr id="19" name="Picture 18" descr="A group of people posing for the camera&#10;&#10;Description automatically generated">
            <a:extLst>
              <a:ext uri="{FF2B5EF4-FFF2-40B4-BE49-F238E27FC236}">
                <a16:creationId xmlns:a16="http://schemas.microsoft.com/office/drawing/2014/main" id="{15B7915B-A43B-4A0F-9CB9-E2A391CDB32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772" b="3989"/>
          <a:stretch/>
        </p:blipFill>
        <p:spPr>
          <a:xfrm>
            <a:off x="571286" y="2624661"/>
            <a:ext cx="2324237" cy="1504865"/>
          </a:xfrm>
          <a:prstGeom prst="rect">
            <a:avLst/>
          </a:prstGeom>
        </p:spPr>
      </p:pic>
      <p:pic>
        <p:nvPicPr>
          <p:cNvPr id="24" name="Picture 23" descr="A group of people around each other&#10;&#10;Description automatically generated">
            <a:extLst>
              <a:ext uri="{FF2B5EF4-FFF2-40B4-BE49-F238E27FC236}">
                <a16:creationId xmlns:a16="http://schemas.microsoft.com/office/drawing/2014/main" id="{CA99FAF3-2A06-477F-82B3-CF45A7536E8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520" r="9956"/>
          <a:stretch/>
        </p:blipFill>
        <p:spPr>
          <a:xfrm>
            <a:off x="3125809" y="4596791"/>
            <a:ext cx="2314812" cy="1504866"/>
          </a:xfrm>
          <a:prstGeom prst="rect">
            <a:avLst/>
          </a:prstGeom>
        </p:spPr>
      </p:pic>
      <p:pic>
        <p:nvPicPr>
          <p:cNvPr id="26" name="Picture 25" descr="A person standing in a kitchen&#10;&#10;Description automatically generated">
            <a:extLst>
              <a:ext uri="{FF2B5EF4-FFF2-40B4-BE49-F238E27FC236}">
                <a16:creationId xmlns:a16="http://schemas.microsoft.com/office/drawing/2014/main" id="{D6BA879E-72DA-48A6-9054-773AD726995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660" r="30997"/>
          <a:stretch/>
        </p:blipFill>
        <p:spPr>
          <a:xfrm>
            <a:off x="6843275" y="1020229"/>
            <a:ext cx="1614358" cy="1504865"/>
          </a:xfrm>
          <a:prstGeom prst="rect">
            <a:avLst/>
          </a:prstGeom>
        </p:spPr>
      </p:pic>
      <p:pic>
        <p:nvPicPr>
          <p:cNvPr id="28" name="Picture 27" descr="A group of people standing in front of a crowd posing for the camera&#10;&#10;Description automatically generated">
            <a:extLst>
              <a:ext uri="{FF2B5EF4-FFF2-40B4-BE49-F238E27FC236}">
                <a16:creationId xmlns:a16="http://schemas.microsoft.com/office/drawing/2014/main" id="{0E80D587-C2DF-45B8-B196-5B4A472D8B78}"/>
              </a:ext>
            </a:extLst>
          </p:cNvPr>
          <p:cNvPicPr>
            <a:picLocks noChangeAspect="1"/>
          </p:cNvPicPr>
          <p:nvPr/>
        </p:nvPicPr>
        <p:blipFill rotWithShape="1">
          <a:blip r:embed="rId12">
            <a:extLst>
              <a:ext uri="{28A0092B-C50C-407E-A947-70E740481C1C}">
                <a14:useLocalDpi xmlns:a14="http://schemas.microsoft.com/office/drawing/2010/main" val="0"/>
              </a:ext>
            </a:extLst>
          </a:blip>
          <a:srcRect r="8754"/>
          <a:stretch/>
        </p:blipFill>
        <p:spPr>
          <a:xfrm>
            <a:off x="5790089" y="4607271"/>
            <a:ext cx="2521963" cy="1504865"/>
          </a:xfrm>
          <a:prstGeom prst="rect">
            <a:avLst/>
          </a:prstGeom>
        </p:spPr>
      </p:pic>
      <p:sp>
        <p:nvSpPr>
          <p:cNvPr id="18" name="TextBox 17">
            <a:extLst>
              <a:ext uri="{FF2B5EF4-FFF2-40B4-BE49-F238E27FC236}">
                <a16:creationId xmlns:a16="http://schemas.microsoft.com/office/drawing/2014/main" id="{262954D0-708F-4BF9-98F3-2517FBC1A4F1}"/>
              </a:ext>
            </a:extLst>
          </p:cNvPr>
          <p:cNvSpPr txBox="1"/>
          <p:nvPr/>
        </p:nvSpPr>
        <p:spPr>
          <a:xfrm>
            <a:off x="577148" y="2034381"/>
            <a:ext cx="3220268" cy="523220"/>
          </a:xfrm>
          <a:prstGeom prst="rect">
            <a:avLst/>
          </a:prstGeom>
          <a:solidFill>
            <a:schemeClr val="tx1"/>
          </a:solidFill>
        </p:spPr>
        <p:txBody>
          <a:bodyPr wrap="square" rtlCol="0">
            <a:spAutoFit/>
          </a:bodyPr>
          <a:lstStyle/>
          <a:p>
            <a:pPr algn="ctr"/>
            <a:r>
              <a:rPr lang="es-ES" sz="1400" dirty="0" err="1">
                <a:solidFill>
                  <a:schemeClr val="bg1"/>
                </a:solidFill>
              </a:rPr>
              <a:t>Otolith</a:t>
            </a:r>
            <a:r>
              <a:rPr lang="es-ES" sz="1400" dirty="0">
                <a:solidFill>
                  <a:schemeClr val="bg1"/>
                </a:solidFill>
              </a:rPr>
              <a:t> </a:t>
            </a:r>
            <a:r>
              <a:rPr lang="es-ES" sz="1400" dirty="0" err="1">
                <a:solidFill>
                  <a:schemeClr val="bg1"/>
                </a:solidFill>
              </a:rPr>
              <a:t>ageing</a:t>
            </a:r>
            <a:r>
              <a:rPr lang="es-ES" sz="1400" dirty="0">
                <a:solidFill>
                  <a:schemeClr val="bg1"/>
                </a:solidFill>
              </a:rPr>
              <a:t> </a:t>
            </a:r>
            <a:r>
              <a:rPr lang="es-ES" sz="1400" dirty="0">
                <a:solidFill>
                  <a:schemeClr val="bg1"/>
                </a:solidFill>
                <a:latin typeface="Cambria" panose="02040503050406030204" pitchFamily="18" charset="0"/>
                <a:ea typeface="Cambria" panose="02040503050406030204" pitchFamily="18" charset="0"/>
              </a:rPr>
              <a:t>∙</a:t>
            </a:r>
            <a:r>
              <a:rPr lang="es-ES" sz="1400" dirty="0">
                <a:solidFill>
                  <a:schemeClr val="bg1"/>
                </a:solidFill>
              </a:rPr>
              <a:t> </a:t>
            </a:r>
            <a:r>
              <a:rPr lang="es-ES" sz="1400" dirty="0" err="1">
                <a:solidFill>
                  <a:schemeClr val="bg1"/>
                </a:solidFill>
              </a:rPr>
              <a:t>Sénégal</a:t>
            </a:r>
            <a:r>
              <a:rPr lang="es-ES" sz="1400" dirty="0">
                <a:solidFill>
                  <a:schemeClr val="bg1"/>
                </a:solidFill>
              </a:rPr>
              <a:t> &amp; </a:t>
            </a:r>
            <a:r>
              <a:rPr lang="es-ES" sz="1400" dirty="0" err="1">
                <a:solidFill>
                  <a:schemeClr val="bg1"/>
                </a:solidFill>
              </a:rPr>
              <a:t>Côte</a:t>
            </a:r>
            <a:r>
              <a:rPr lang="es-ES" sz="1400" dirty="0">
                <a:solidFill>
                  <a:schemeClr val="bg1"/>
                </a:solidFill>
              </a:rPr>
              <a:t> </a:t>
            </a:r>
            <a:r>
              <a:rPr lang="es-ES" sz="1400" dirty="0" err="1">
                <a:solidFill>
                  <a:schemeClr val="bg1"/>
                </a:solidFill>
              </a:rPr>
              <a:t>d’Ivoire</a:t>
            </a:r>
            <a:r>
              <a:rPr lang="es-ES" sz="1400" dirty="0">
                <a:solidFill>
                  <a:schemeClr val="bg1"/>
                </a:solidFill>
              </a:rPr>
              <a:t> 2019</a:t>
            </a:r>
            <a:endParaRPr lang="fr-FR" sz="1400" dirty="0">
              <a:solidFill>
                <a:schemeClr val="bg1"/>
              </a:solidFill>
            </a:endParaRPr>
          </a:p>
        </p:txBody>
      </p:sp>
      <p:sp>
        <p:nvSpPr>
          <p:cNvPr id="21" name="TextBox 20">
            <a:extLst>
              <a:ext uri="{FF2B5EF4-FFF2-40B4-BE49-F238E27FC236}">
                <a16:creationId xmlns:a16="http://schemas.microsoft.com/office/drawing/2014/main" id="{4295B4C0-5793-4E93-90C5-CAD11DFDE58E}"/>
              </a:ext>
            </a:extLst>
          </p:cNvPr>
          <p:cNvSpPr txBox="1"/>
          <p:nvPr/>
        </p:nvSpPr>
        <p:spPr>
          <a:xfrm>
            <a:off x="4427984" y="2214837"/>
            <a:ext cx="2257521" cy="523220"/>
          </a:xfrm>
          <a:prstGeom prst="rect">
            <a:avLst/>
          </a:prstGeom>
          <a:solidFill>
            <a:schemeClr val="tx1"/>
          </a:solidFill>
        </p:spPr>
        <p:txBody>
          <a:bodyPr wrap="square" rtlCol="0">
            <a:spAutoFit/>
          </a:bodyPr>
          <a:lstStyle/>
          <a:p>
            <a:pPr algn="ctr"/>
            <a:r>
              <a:rPr lang="es-ES" sz="1400" dirty="0" err="1">
                <a:solidFill>
                  <a:schemeClr val="bg1"/>
                </a:solidFill>
              </a:rPr>
              <a:t>Growth</a:t>
            </a:r>
            <a:r>
              <a:rPr lang="es-ES" sz="1400" dirty="0">
                <a:solidFill>
                  <a:schemeClr val="bg1"/>
                </a:solidFill>
              </a:rPr>
              <a:t>/</a:t>
            </a:r>
            <a:r>
              <a:rPr lang="es-ES" sz="1400" dirty="0" err="1">
                <a:solidFill>
                  <a:schemeClr val="bg1"/>
                </a:solidFill>
              </a:rPr>
              <a:t>Mort</a:t>
            </a:r>
            <a:r>
              <a:rPr lang="es-ES" sz="1400" dirty="0">
                <a:solidFill>
                  <a:schemeClr val="bg1"/>
                </a:solidFill>
              </a:rPr>
              <a:t>,  </a:t>
            </a:r>
            <a:r>
              <a:rPr lang="es-ES" sz="1400" dirty="0">
                <a:solidFill>
                  <a:schemeClr val="bg1"/>
                </a:solidFill>
                <a:latin typeface="Cambria" panose="02040503050406030204" pitchFamily="18" charset="0"/>
                <a:ea typeface="Cambria" panose="02040503050406030204" pitchFamily="18" charset="0"/>
              </a:rPr>
              <a:t>∙</a:t>
            </a:r>
            <a:r>
              <a:rPr lang="es-ES" sz="1400" dirty="0">
                <a:solidFill>
                  <a:schemeClr val="bg1"/>
                </a:solidFill>
              </a:rPr>
              <a:t> </a:t>
            </a:r>
            <a:r>
              <a:rPr lang="es-ES" sz="1400" dirty="0" err="1">
                <a:solidFill>
                  <a:schemeClr val="bg1"/>
                </a:solidFill>
              </a:rPr>
              <a:t>Côte</a:t>
            </a:r>
            <a:r>
              <a:rPr lang="es-ES" sz="1400" dirty="0">
                <a:solidFill>
                  <a:schemeClr val="bg1"/>
                </a:solidFill>
              </a:rPr>
              <a:t> </a:t>
            </a:r>
            <a:r>
              <a:rPr lang="es-ES" sz="1400" dirty="0" err="1">
                <a:solidFill>
                  <a:schemeClr val="bg1"/>
                </a:solidFill>
              </a:rPr>
              <a:t>d’Ivoire</a:t>
            </a:r>
            <a:r>
              <a:rPr lang="es-ES" sz="1400" dirty="0">
                <a:solidFill>
                  <a:schemeClr val="bg1"/>
                </a:solidFill>
              </a:rPr>
              <a:t> 2018</a:t>
            </a:r>
            <a:endParaRPr lang="fr-FR" sz="1400" dirty="0">
              <a:solidFill>
                <a:schemeClr val="bg1"/>
              </a:solidFill>
            </a:endParaRPr>
          </a:p>
        </p:txBody>
      </p:sp>
      <p:sp>
        <p:nvSpPr>
          <p:cNvPr id="23" name="TextBox 22">
            <a:extLst>
              <a:ext uri="{FF2B5EF4-FFF2-40B4-BE49-F238E27FC236}">
                <a16:creationId xmlns:a16="http://schemas.microsoft.com/office/drawing/2014/main" id="{47A4B0F4-A725-4CE2-9540-5FA14BA73618}"/>
              </a:ext>
            </a:extLst>
          </p:cNvPr>
          <p:cNvSpPr txBox="1"/>
          <p:nvPr/>
        </p:nvSpPr>
        <p:spPr>
          <a:xfrm>
            <a:off x="571286" y="3673365"/>
            <a:ext cx="2324237" cy="523220"/>
          </a:xfrm>
          <a:prstGeom prst="rect">
            <a:avLst/>
          </a:prstGeom>
          <a:solidFill>
            <a:schemeClr val="tx1"/>
          </a:solidFill>
        </p:spPr>
        <p:txBody>
          <a:bodyPr wrap="square" rtlCol="0">
            <a:spAutoFit/>
          </a:bodyPr>
          <a:lstStyle/>
          <a:p>
            <a:pPr algn="ctr"/>
            <a:r>
              <a:rPr lang="es-ES" sz="1400" dirty="0">
                <a:solidFill>
                  <a:schemeClr val="bg1"/>
                </a:solidFill>
                <a:latin typeface="Cambria" panose="02040503050406030204" pitchFamily="18" charset="0"/>
                <a:ea typeface="Cambria" panose="02040503050406030204" pitchFamily="18" charset="0"/>
              </a:rPr>
              <a:t>Electronic </a:t>
            </a:r>
            <a:r>
              <a:rPr lang="es-ES" sz="1400" dirty="0" err="1">
                <a:solidFill>
                  <a:schemeClr val="bg1"/>
                </a:solidFill>
                <a:latin typeface="Cambria" panose="02040503050406030204" pitchFamily="18" charset="0"/>
                <a:ea typeface="Cambria" panose="02040503050406030204" pitchFamily="18" charset="0"/>
              </a:rPr>
              <a:t>tagging</a:t>
            </a:r>
            <a:r>
              <a:rPr lang="es-ES" sz="1400" dirty="0">
                <a:solidFill>
                  <a:schemeClr val="bg1"/>
                </a:solidFill>
                <a:latin typeface="Cambria" panose="02040503050406030204" pitchFamily="18" charset="0"/>
                <a:ea typeface="Cambria" panose="02040503050406030204" pitchFamily="18" charset="0"/>
              </a:rPr>
              <a:t> ∙</a:t>
            </a:r>
            <a:r>
              <a:rPr lang="es-ES" sz="1400" dirty="0">
                <a:solidFill>
                  <a:schemeClr val="bg1"/>
                </a:solidFill>
              </a:rPr>
              <a:t> </a:t>
            </a:r>
          </a:p>
          <a:p>
            <a:pPr algn="ctr"/>
            <a:r>
              <a:rPr lang="es-ES" sz="1400" dirty="0">
                <a:solidFill>
                  <a:schemeClr val="bg1"/>
                </a:solidFill>
              </a:rPr>
              <a:t>São Tomé e Príncipe 2018</a:t>
            </a:r>
            <a:endParaRPr lang="fr-FR" sz="1400" dirty="0">
              <a:solidFill>
                <a:schemeClr val="bg1"/>
              </a:solidFill>
            </a:endParaRPr>
          </a:p>
        </p:txBody>
      </p:sp>
      <p:sp>
        <p:nvSpPr>
          <p:cNvPr id="25" name="TextBox 24">
            <a:extLst>
              <a:ext uri="{FF2B5EF4-FFF2-40B4-BE49-F238E27FC236}">
                <a16:creationId xmlns:a16="http://schemas.microsoft.com/office/drawing/2014/main" id="{0A18ADA6-C85A-47C0-AFA1-548EEDF3094F}"/>
              </a:ext>
            </a:extLst>
          </p:cNvPr>
          <p:cNvSpPr txBox="1"/>
          <p:nvPr/>
        </p:nvSpPr>
        <p:spPr>
          <a:xfrm>
            <a:off x="3093740" y="4169992"/>
            <a:ext cx="2378950" cy="307777"/>
          </a:xfrm>
          <a:prstGeom prst="rect">
            <a:avLst/>
          </a:prstGeom>
          <a:solidFill>
            <a:schemeClr val="tx1"/>
          </a:solidFill>
        </p:spPr>
        <p:txBody>
          <a:bodyPr wrap="square" rtlCol="0">
            <a:spAutoFit/>
          </a:bodyPr>
          <a:lstStyle/>
          <a:p>
            <a:pPr algn="ctr"/>
            <a:r>
              <a:rPr lang="es-ES" sz="1400" dirty="0" err="1">
                <a:solidFill>
                  <a:schemeClr val="bg1"/>
                </a:solidFill>
                <a:latin typeface="Cambria" panose="02040503050406030204" pitchFamily="18" charset="0"/>
                <a:ea typeface="Cambria" panose="02040503050406030204" pitchFamily="18" charset="0"/>
              </a:rPr>
              <a:t>Movement</a:t>
            </a:r>
            <a:r>
              <a:rPr lang="es-ES" sz="1400" dirty="0">
                <a:solidFill>
                  <a:schemeClr val="bg1"/>
                </a:solidFill>
                <a:latin typeface="Cambria" panose="02040503050406030204" pitchFamily="18" charset="0"/>
                <a:ea typeface="Cambria" panose="02040503050406030204" pitchFamily="18" charset="0"/>
              </a:rPr>
              <a:t> ∙ </a:t>
            </a:r>
            <a:r>
              <a:rPr lang="es-ES" sz="1400" dirty="0" err="1">
                <a:solidFill>
                  <a:schemeClr val="bg1"/>
                </a:solidFill>
              </a:rPr>
              <a:t>Spain</a:t>
            </a:r>
            <a:r>
              <a:rPr lang="es-ES" sz="1400" dirty="0">
                <a:solidFill>
                  <a:schemeClr val="bg1"/>
                </a:solidFill>
              </a:rPr>
              <a:t> 2018</a:t>
            </a:r>
            <a:endParaRPr lang="fr-FR" sz="1400" dirty="0">
              <a:solidFill>
                <a:schemeClr val="bg1"/>
              </a:solidFill>
            </a:endParaRPr>
          </a:p>
        </p:txBody>
      </p:sp>
      <p:sp>
        <p:nvSpPr>
          <p:cNvPr id="29" name="TextBox 28">
            <a:extLst>
              <a:ext uri="{FF2B5EF4-FFF2-40B4-BE49-F238E27FC236}">
                <a16:creationId xmlns:a16="http://schemas.microsoft.com/office/drawing/2014/main" id="{D86267DC-CEDF-4446-A31C-B0FBB80C26E1}"/>
              </a:ext>
            </a:extLst>
          </p:cNvPr>
          <p:cNvSpPr txBox="1"/>
          <p:nvPr/>
        </p:nvSpPr>
        <p:spPr>
          <a:xfrm>
            <a:off x="557782" y="5589240"/>
            <a:ext cx="2251279" cy="523220"/>
          </a:xfrm>
          <a:prstGeom prst="rect">
            <a:avLst/>
          </a:prstGeom>
          <a:solidFill>
            <a:schemeClr val="tx1"/>
          </a:solidFill>
        </p:spPr>
        <p:txBody>
          <a:bodyPr wrap="square" rtlCol="0">
            <a:spAutoFit/>
          </a:bodyPr>
          <a:lstStyle/>
          <a:p>
            <a:pPr algn="ctr"/>
            <a:r>
              <a:rPr lang="es-ES" sz="1400" dirty="0">
                <a:solidFill>
                  <a:schemeClr val="bg1"/>
                </a:solidFill>
                <a:latin typeface="Cambria" panose="02040503050406030204" pitchFamily="18" charset="0"/>
                <a:ea typeface="Cambria" panose="02040503050406030204" pitchFamily="18" charset="0"/>
              </a:rPr>
              <a:t>Data </a:t>
            </a:r>
            <a:r>
              <a:rPr lang="es-ES" sz="1400" dirty="0" err="1">
                <a:solidFill>
                  <a:schemeClr val="bg1"/>
                </a:solidFill>
                <a:latin typeface="Cambria" panose="02040503050406030204" pitchFamily="18" charset="0"/>
                <a:ea typeface="Cambria" panose="02040503050406030204" pitchFamily="18" charset="0"/>
              </a:rPr>
              <a:t>exploration</a:t>
            </a:r>
            <a:r>
              <a:rPr lang="es-ES" sz="1400" dirty="0">
                <a:solidFill>
                  <a:schemeClr val="bg1"/>
                </a:solidFill>
                <a:latin typeface="Cambria" panose="02040503050406030204" pitchFamily="18" charset="0"/>
                <a:ea typeface="Cambria" panose="02040503050406030204" pitchFamily="18" charset="0"/>
              </a:rPr>
              <a:t> ∙ </a:t>
            </a:r>
            <a:r>
              <a:rPr lang="es-ES" sz="1400" dirty="0" err="1">
                <a:solidFill>
                  <a:schemeClr val="bg1"/>
                </a:solidFill>
              </a:rPr>
              <a:t>Spain</a:t>
            </a:r>
            <a:r>
              <a:rPr lang="es-ES" sz="1400" dirty="0">
                <a:solidFill>
                  <a:schemeClr val="bg1"/>
                </a:solidFill>
              </a:rPr>
              <a:t> 2017</a:t>
            </a:r>
            <a:endParaRPr lang="fr-FR" sz="1400" dirty="0">
              <a:solidFill>
                <a:schemeClr val="bg1"/>
              </a:solidFill>
            </a:endParaRPr>
          </a:p>
        </p:txBody>
      </p:sp>
      <p:sp>
        <p:nvSpPr>
          <p:cNvPr id="30" name="TextBox 29">
            <a:extLst>
              <a:ext uri="{FF2B5EF4-FFF2-40B4-BE49-F238E27FC236}">
                <a16:creationId xmlns:a16="http://schemas.microsoft.com/office/drawing/2014/main" id="{768E1EE1-7C40-4124-9178-251FA4BDB315}"/>
              </a:ext>
            </a:extLst>
          </p:cNvPr>
          <p:cNvSpPr txBox="1"/>
          <p:nvPr/>
        </p:nvSpPr>
        <p:spPr>
          <a:xfrm>
            <a:off x="3121284" y="5785519"/>
            <a:ext cx="2314812" cy="307777"/>
          </a:xfrm>
          <a:prstGeom prst="rect">
            <a:avLst/>
          </a:prstGeom>
          <a:solidFill>
            <a:schemeClr val="tx1"/>
          </a:solidFill>
        </p:spPr>
        <p:txBody>
          <a:bodyPr wrap="square" rtlCol="0">
            <a:spAutoFit/>
          </a:bodyPr>
          <a:lstStyle/>
          <a:p>
            <a:pPr algn="ctr"/>
            <a:r>
              <a:rPr lang="es-ES" sz="1400" dirty="0">
                <a:solidFill>
                  <a:schemeClr val="bg1"/>
                </a:solidFill>
                <a:latin typeface="Cambria" panose="02040503050406030204" pitchFamily="18" charset="0"/>
                <a:ea typeface="Cambria" panose="02040503050406030204" pitchFamily="18" charset="0"/>
              </a:rPr>
              <a:t>Tag recovery ∙ </a:t>
            </a:r>
            <a:r>
              <a:rPr lang="es-ES" sz="1400" dirty="0" err="1">
                <a:solidFill>
                  <a:schemeClr val="bg1"/>
                </a:solidFill>
              </a:rPr>
              <a:t>Sénégal</a:t>
            </a:r>
            <a:r>
              <a:rPr lang="es-ES" sz="1400" dirty="0">
                <a:solidFill>
                  <a:schemeClr val="bg1"/>
                </a:solidFill>
              </a:rPr>
              <a:t> 2016</a:t>
            </a:r>
            <a:endParaRPr lang="fr-FR" sz="1400" dirty="0">
              <a:solidFill>
                <a:schemeClr val="bg1"/>
              </a:solidFill>
            </a:endParaRPr>
          </a:p>
        </p:txBody>
      </p:sp>
      <p:sp>
        <p:nvSpPr>
          <p:cNvPr id="34" name="TextBox 33">
            <a:extLst>
              <a:ext uri="{FF2B5EF4-FFF2-40B4-BE49-F238E27FC236}">
                <a16:creationId xmlns:a16="http://schemas.microsoft.com/office/drawing/2014/main" id="{85EDE698-BA5F-4ABC-AB3A-179DECD0D0BB}"/>
              </a:ext>
            </a:extLst>
          </p:cNvPr>
          <p:cNvSpPr txBox="1"/>
          <p:nvPr/>
        </p:nvSpPr>
        <p:spPr>
          <a:xfrm>
            <a:off x="6837063" y="2132856"/>
            <a:ext cx="1620569" cy="523220"/>
          </a:xfrm>
          <a:prstGeom prst="rect">
            <a:avLst/>
          </a:prstGeom>
          <a:solidFill>
            <a:schemeClr val="tx1"/>
          </a:solidFill>
        </p:spPr>
        <p:txBody>
          <a:bodyPr wrap="square" rtlCol="0">
            <a:spAutoFit/>
          </a:bodyPr>
          <a:lstStyle/>
          <a:p>
            <a:pPr algn="ctr"/>
            <a:r>
              <a:rPr lang="es-ES" sz="1400" dirty="0" err="1">
                <a:solidFill>
                  <a:schemeClr val="bg1"/>
                </a:solidFill>
              </a:rPr>
              <a:t>Ageing</a:t>
            </a:r>
            <a:r>
              <a:rPr lang="es-ES" sz="1400" dirty="0">
                <a:solidFill>
                  <a:schemeClr val="bg1"/>
                </a:solidFill>
              </a:rPr>
              <a:t> </a:t>
            </a:r>
            <a:r>
              <a:rPr lang="es-ES" sz="1400" dirty="0">
                <a:solidFill>
                  <a:schemeClr val="bg1"/>
                </a:solidFill>
                <a:latin typeface="Cambria" panose="02040503050406030204" pitchFamily="18" charset="0"/>
                <a:ea typeface="Cambria" panose="02040503050406030204" pitchFamily="18" charset="0"/>
              </a:rPr>
              <a:t>∙</a:t>
            </a:r>
            <a:r>
              <a:rPr lang="es-ES" sz="1400" dirty="0">
                <a:solidFill>
                  <a:schemeClr val="bg1"/>
                </a:solidFill>
              </a:rPr>
              <a:t> </a:t>
            </a:r>
          </a:p>
          <a:p>
            <a:pPr algn="ctr"/>
            <a:r>
              <a:rPr lang="es-ES" sz="1400" dirty="0" err="1">
                <a:solidFill>
                  <a:schemeClr val="bg1"/>
                </a:solidFill>
              </a:rPr>
              <a:t>Côte</a:t>
            </a:r>
            <a:r>
              <a:rPr lang="es-ES" sz="1400" dirty="0">
                <a:solidFill>
                  <a:schemeClr val="bg1"/>
                </a:solidFill>
              </a:rPr>
              <a:t> </a:t>
            </a:r>
            <a:r>
              <a:rPr lang="es-ES" sz="1400" dirty="0" err="1">
                <a:solidFill>
                  <a:schemeClr val="bg1"/>
                </a:solidFill>
              </a:rPr>
              <a:t>d’Ivoire</a:t>
            </a:r>
            <a:r>
              <a:rPr lang="es-ES" sz="1400" dirty="0">
                <a:solidFill>
                  <a:schemeClr val="bg1"/>
                </a:solidFill>
              </a:rPr>
              <a:t> 2017</a:t>
            </a:r>
            <a:endParaRPr lang="fr-FR" sz="1400" dirty="0">
              <a:solidFill>
                <a:schemeClr val="bg1"/>
              </a:solidFill>
            </a:endParaRPr>
          </a:p>
        </p:txBody>
      </p:sp>
      <p:pic>
        <p:nvPicPr>
          <p:cNvPr id="6" name="Picture 5" descr="A picture containing person, cake, indoor, table&#10;&#10;Description automatically generated">
            <a:extLst>
              <a:ext uri="{FF2B5EF4-FFF2-40B4-BE49-F238E27FC236}">
                <a16:creationId xmlns:a16="http://schemas.microsoft.com/office/drawing/2014/main" id="{21980814-76E2-483F-9592-8F2367D808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67475" y="3013806"/>
            <a:ext cx="2249774" cy="1499263"/>
          </a:xfrm>
          <a:prstGeom prst="rect">
            <a:avLst/>
          </a:prstGeom>
        </p:spPr>
      </p:pic>
      <p:sp>
        <p:nvSpPr>
          <p:cNvPr id="27" name="TextBox 26">
            <a:extLst>
              <a:ext uri="{FF2B5EF4-FFF2-40B4-BE49-F238E27FC236}">
                <a16:creationId xmlns:a16="http://schemas.microsoft.com/office/drawing/2014/main" id="{ED011E79-3D50-4F92-B390-CACB9FA908D6}"/>
              </a:ext>
            </a:extLst>
          </p:cNvPr>
          <p:cNvSpPr txBox="1"/>
          <p:nvPr/>
        </p:nvSpPr>
        <p:spPr>
          <a:xfrm>
            <a:off x="5967475" y="4196585"/>
            <a:ext cx="2245154" cy="307777"/>
          </a:xfrm>
          <a:prstGeom prst="rect">
            <a:avLst/>
          </a:prstGeom>
          <a:solidFill>
            <a:schemeClr val="tx1"/>
          </a:solidFill>
        </p:spPr>
        <p:txBody>
          <a:bodyPr wrap="square" rtlCol="0">
            <a:spAutoFit/>
          </a:bodyPr>
          <a:lstStyle/>
          <a:p>
            <a:pPr algn="ctr"/>
            <a:r>
              <a:rPr lang="es-ES" sz="1400" dirty="0" err="1">
                <a:solidFill>
                  <a:schemeClr val="bg1"/>
                </a:solidFill>
                <a:latin typeface="Cambria" panose="02040503050406030204" pitchFamily="18" charset="0"/>
                <a:ea typeface="Cambria" panose="02040503050406030204" pitchFamily="18" charset="0"/>
              </a:rPr>
              <a:t>Tagging</a:t>
            </a:r>
            <a:r>
              <a:rPr lang="es-ES" sz="1400" dirty="0">
                <a:solidFill>
                  <a:schemeClr val="bg1"/>
                </a:solidFill>
                <a:latin typeface="Cambria" panose="02040503050406030204" pitchFamily="18" charset="0"/>
                <a:ea typeface="Cambria" panose="02040503050406030204" pitchFamily="18" charset="0"/>
              </a:rPr>
              <a:t> ∙ </a:t>
            </a:r>
            <a:r>
              <a:rPr lang="es-ES" sz="1400" dirty="0" err="1">
                <a:solidFill>
                  <a:schemeClr val="bg1"/>
                </a:solidFill>
                <a:latin typeface="Cambria" panose="02040503050406030204" pitchFamily="18" charset="0"/>
                <a:ea typeface="Cambria" panose="02040503050406030204" pitchFamily="18" charset="0"/>
              </a:rPr>
              <a:t>Brazil</a:t>
            </a:r>
            <a:r>
              <a:rPr lang="es-ES" sz="1400" dirty="0">
                <a:solidFill>
                  <a:schemeClr val="bg1"/>
                </a:solidFill>
                <a:latin typeface="Cambria" panose="02040503050406030204" pitchFamily="18" charset="0"/>
                <a:ea typeface="Cambria" panose="02040503050406030204" pitchFamily="18" charset="0"/>
              </a:rPr>
              <a:t> </a:t>
            </a:r>
            <a:r>
              <a:rPr lang="es-ES" sz="1400" dirty="0">
                <a:solidFill>
                  <a:schemeClr val="bg1"/>
                </a:solidFill>
              </a:rPr>
              <a:t>2017</a:t>
            </a:r>
            <a:endParaRPr lang="fr-FR" sz="1400" dirty="0">
              <a:solidFill>
                <a:schemeClr val="bg1"/>
              </a:solidFill>
            </a:endParaRPr>
          </a:p>
        </p:txBody>
      </p:sp>
      <p:grpSp>
        <p:nvGrpSpPr>
          <p:cNvPr id="33" name="Group 32">
            <a:extLst>
              <a:ext uri="{FF2B5EF4-FFF2-40B4-BE49-F238E27FC236}">
                <a16:creationId xmlns:a16="http://schemas.microsoft.com/office/drawing/2014/main" id="{4919148D-E9C9-4C8C-BAB0-D7066DE67E5A}"/>
              </a:ext>
            </a:extLst>
          </p:cNvPr>
          <p:cNvGrpSpPr/>
          <p:nvPr/>
        </p:nvGrpSpPr>
        <p:grpSpPr>
          <a:xfrm>
            <a:off x="467544" y="6275051"/>
            <a:ext cx="8064896" cy="464935"/>
            <a:chOff x="467544" y="6275051"/>
            <a:chExt cx="8064896" cy="464935"/>
          </a:xfrm>
        </p:grpSpPr>
        <p:sp>
          <p:nvSpPr>
            <p:cNvPr id="35" name="Rectangle 34">
              <a:extLst>
                <a:ext uri="{FF2B5EF4-FFF2-40B4-BE49-F238E27FC236}">
                  <a16:creationId xmlns:a16="http://schemas.microsoft.com/office/drawing/2014/main" id="{2BEE406B-51C7-4047-8CBB-63914C12E675}"/>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81D544EC-395B-4889-8FAB-E294EEC726FB}"/>
                </a:ext>
              </a:extLst>
            </p:cNvPr>
            <p:cNvGrpSpPr/>
            <p:nvPr/>
          </p:nvGrpSpPr>
          <p:grpSpPr>
            <a:xfrm>
              <a:off x="467544" y="6275051"/>
              <a:ext cx="4301839" cy="464935"/>
              <a:chOff x="539552" y="6393064"/>
              <a:chExt cx="4301839" cy="464935"/>
            </a:xfrm>
          </p:grpSpPr>
          <p:pic>
            <p:nvPicPr>
              <p:cNvPr id="37" name="Picture 2" descr="http://europa.eu/about-eu/basic-information/symbols/images/flag_yellow_low.jpg">
                <a:extLst>
                  <a:ext uri="{FF2B5EF4-FFF2-40B4-BE49-F238E27FC236}">
                    <a16:creationId xmlns:a16="http://schemas.microsoft.com/office/drawing/2014/main" id="{E26328B5-EC09-4F82-B609-90297CB3268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A2338D24-67BC-4F78-B812-A9180BFB64A7}"/>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
        <p:nvSpPr>
          <p:cNvPr id="31" name="TextBox 30">
            <a:extLst>
              <a:ext uri="{FF2B5EF4-FFF2-40B4-BE49-F238E27FC236}">
                <a16:creationId xmlns:a16="http://schemas.microsoft.com/office/drawing/2014/main" id="{153AA3DC-287C-40D9-A1F7-3FE82D418453}"/>
              </a:ext>
            </a:extLst>
          </p:cNvPr>
          <p:cNvSpPr txBox="1"/>
          <p:nvPr/>
        </p:nvSpPr>
        <p:spPr>
          <a:xfrm>
            <a:off x="5790089" y="5845304"/>
            <a:ext cx="2521963" cy="523220"/>
          </a:xfrm>
          <a:prstGeom prst="rect">
            <a:avLst/>
          </a:prstGeom>
          <a:solidFill>
            <a:schemeClr val="tx1"/>
          </a:solidFill>
        </p:spPr>
        <p:txBody>
          <a:bodyPr wrap="square" rtlCol="0">
            <a:spAutoFit/>
          </a:bodyPr>
          <a:lstStyle/>
          <a:p>
            <a:pPr algn="ctr"/>
            <a:r>
              <a:rPr lang="es-ES" sz="1400" dirty="0" err="1">
                <a:solidFill>
                  <a:schemeClr val="bg1"/>
                </a:solidFill>
                <a:latin typeface="Cambria" panose="02040503050406030204" pitchFamily="18" charset="0"/>
                <a:ea typeface="Cambria" panose="02040503050406030204" pitchFamily="18" charset="0"/>
              </a:rPr>
              <a:t>Conventional</a:t>
            </a:r>
            <a:r>
              <a:rPr lang="es-ES" sz="1400" dirty="0">
                <a:solidFill>
                  <a:schemeClr val="bg1"/>
                </a:solidFill>
                <a:latin typeface="Cambria" panose="02040503050406030204" pitchFamily="18" charset="0"/>
                <a:ea typeface="Cambria" panose="02040503050406030204" pitchFamily="18" charset="0"/>
              </a:rPr>
              <a:t> </a:t>
            </a:r>
            <a:r>
              <a:rPr lang="es-ES" sz="1400" dirty="0" err="1">
                <a:solidFill>
                  <a:schemeClr val="bg1"/>
                </a:solidFill>
                <a:latin typeface="Cambria" panose="02040503050406030204" pitchFamily="18" charset="0"/>
                <a:ea typeface="Cambria" panose="02040503050406030204" pitchFamily="18" charset="0"/>
              </a:rPr>
              <a:t>tagging</a:t>
            </a:r>
            <a:r>
              <a:rPr lang="es-ES" sz="1400" dirty="0">
                <a:solidFill>
                  <a:schemeClr val="bg1"/>
                </a:solidFill>
                <a:latin typeface="Cambria" panose="02040503050406030204" pitchFamily="18" charset="0"/>
                <a:ea typeface="Cambria" panose="02040503050406030204" pitchFamily="18" charset="0"/>
              </a:rPr>
              <a:t> ∙ </a:t>
            </a:r>
            <a:r>
              <a:rPr lang="es-ES" sz="1400" dirty="0">
                <a:solidFill>
                  <a:schemeClr val="bg1"/>
                </a:solidFill>
              </a:rPr>
              <a:t>São Tomé e Príncipe 2018</a:t>
            </a:r>
            <a:endParaRPr lang="fr-FR" sz="1400" dirty="0">
              <a:solidFill>
                <a:schemeClr val="bg1"/>
              </a:solidFill>
            </a:endParaRPr>
          </a:p>
        </p:txBody>
      </p:sp>
    </p:spTree>
    <p:extLst>
      <p:ext uri="{BB962C8B-B14F-4D97-AF65-F5344CB8AC3E}">
        <p14:creationId xmlns:p14="http://schemas.microsoft.com/office/powerpoint/2010/main" val="3500763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curtain&#10;&#10;Description automatically generated">
            <a:extLst>
              <a:ext uri="{FF2B5EF4-FFF2-40B4-BE49-F238E27FC236}">
                <a16:creationId xmlns:a16="http://schemas.microsoft.com/office/drawing/2014/main" id="{E5F65387-5E2E-4CF4-8D26-DFC9B693F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9" y="868680"/>
            <a:ext cx="8656047" cy="5396637"/>
          </a:xfrm>
          <a:prstGeom prst="rect">
            <a:avLst/>
          </a:prstGeom>
        </p:spPr>
      </p:pic>
      <p:pic>
        <p:nvPicPr>
          <p:cNvPr id="4" name="Content Placeholder 3" descr="banner.jpg"/>
          <p:cNvPicPr>
            <a:picLocks noGrp="1" noChangeAspect="1"/>
          </p:cNvPicPr>
          <p:nvPr>
            <p:ph idx="1"/>
          </p:nvPr>
        </p:nvPicPr>
        <p:blipFill>
          <a:blip r:embed="rId4" cstate="print"/>
          <a:srcRect b="24000"/>
          <a:stretch>
            <a:fillRect/>
          </a:stretch>
        </p:blipFill>
        <p:spPr>
          <a:xfrm>
            <a:off x="0" y="0"/>
            <a:ext cx="9144000" cy="868680"/>
          </a:xfrm>
        </p:spPr>
      </p:pic>
      <p:sp>
        <p:nvSpPr>
          <p:cNvPr id="12" name="TextBox 11">
            <a:extLst>
              <a:ext uri="{FF2B5EF4-FFF2-40B4-BE49-F238E27FC236}">
                <a16:creationId xmlns:a16="http://schemas.microsoft.com/office/drawing/2014/main" id="{FAAFA110-4C77-4E91-9027-C76CF39C4F71}"/>
              </a:ext>
            </a:extLst>
          </p:cNvPr>
          <p:cNvSpPr txBox="1"/>
          <p:nvPr/>
        </p:nvSpPr>
        <p:spPr>
          <a:xfrm>
            <a:off x="5580112" y="3136612"/>
            <a:ext cx="2809317" cy="584775"/>
          </a:xfrm>
          <a:prstGeom prst="rect">
            <a:avLst/>
          </a:prstGeom>
          <a:noFill/>
        </p:spPr>
        <p:txBody>
          <a:bodyPr wrap="square" rtlCol="0">
            <a:spAutoFit/>
          </a:bodyPr>
          <a:lstStyle/>
          <a:p>
            <a:r>
              <a:rPr lang="en-US" sz="3200" b="1" dirty="0">
                <a:solidFill>
                  <a:schemeClr val="bg1"/>
                </a:solidFill>
              </a:rPr>
              <a:t>Tag releases</a:t>
            </a:r>
          </a:p>
        </p:txBody>
      </p:sp>
      <p:sp>
        <p:nvSpPr>
          <p:cNvPr id="13" name="TextBox 12">
            <a:extLst>
              <a:ext uri="{FF2B5EF4-FFF2-40B4-BE49-F238E27FC236}">
                <a16:creationId xmlns:a16="http://schemas.microsoft.com/office/drawing/2014/main" id="{9A58F198-1901-4550-88E3-A2084F3FC697}"/>
              </a:ext>
            </a:extLst>
          </p:cNvPr>
          <p:cNvSpPr txBox="1"/>
          <p:nvPr/>
        </p:nvSpPr>
        <p:spPr>
          <a:xfrm>
            <a:off x="5182493" y="5013176"/>
            <a:ext cx="2917402" cy="584775"/>
          </a:xfrm>
          <a:prstGeom prst="rect">
            <a:avLst/>
          </a:prstGeom>
          <a:noFill/>
        </p:spPr>
        <p:txBody>
          <a:bodyPr wrap="none" rtlCol="0">
            <a:spAutoFit/>
          </a:bodyPr>
          <a:lstStyle/>
          <a:p>
            <a:r>
              <a:rPr lang="en-US" sz="3200" b="1" dirty="0"/>
              <a:t>Tag recoveries</a:t>
            </a:r>
          </a:p>
        </p:txBody>
      </p:sp>
      <p:pic>
        <p:nvPicPr>
          <p:cNvPr id="11" name="Picture 10" descr="A close up of a sign&#10;&#10;Description automatically generated">
            <a:extLst>
              <a:ext uri="{FF2B5EF4-FFF2-40B4-BE49-F238E27FC236}">
                <a16:creationId xmlns:a16="http://schemas.microsoft.com/office/drawing/2014/main" id="{25DC0E29-0302-4190-9841-95E258DA1E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9895" y="68936"/>
            <a:ext cx="701205" cy="711501"/>
          </a:xfrm>
          <a:prstGeom prst="rect">
            <a:avLst/>
          </a:prstGeom>
        </p:spPr>
      </p:pic>
      <p:grpSp>
        <p:nvGrpSpPr>
          <p:cNvPr id="15" name="Group 14">
            <a:extLst>
              <a:ext uri="{FF2B5EF4-FFF2-40B4-BE49-F238E27FC236}">
                <a16:creationId xmlns:a16="http://schemas.microsoft.com/office/drawing/2014/main" id="{B9529532-467F-49A9-92C6-0C2A711278EF}"/>
              </a:ext>
            </a:extLst>
          </p:cNvPr>
          <p:cNvGrpSpPr/>
          <p:nvPr/>
        </p:nvGrpSpPr>
        <p:grpSpPr>
          <a:xfrm>
            <a:off x="467544" y="6275051"/>
            <a:ext cx="8064896" cy="464935"/>
            <a:chOff x="467544" y="6275051"/>
            <a:chExt cx="8064896" cy="464935"/>
          </a:xfrm>
        </p:grpSpPr>
        <p:sp>
          <p:nvSpPr>
            <p:cNvPr id="16" name="Rectangle 15">
              <a:extLst>
                <a:ext uri="{FF2B5EF4-FFF2-40B4-BE49-F238E27FC236}">
                  <a16:creationId xmlns:a16="http://schemas.microsoft.com/office/drawing/2014/main" id="{5DCF9B6C-F4B5-4132-B678-25D42D0695D1}"/>
                </a:ext>
              </a:extLst>
            </p:cNvPr>
            <p:cNvSpPr/>
            <p:nvPr/>
          </p:nvSpPr>
          <p:spPr>
            <a:xfrm>
              <a:off x="611560" y="6381328"/>
              <a:ext cx="7920880" cy="249281"/>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576CD256-5D87-4353-BAA1-33FEB143C61A}"/>
                </a:ext>
              </a:extLst>
            </p:cNvPr>
            <p:cNvGrpSpPr/>
            <p:nvPr/>
          </p:nvGrpSpPr>
          <p:grpSpPr>
            <a:xfrm>
              <a:off x="467544" y="6275051"/>
              <a:ext cx="4301839" cy="464935"/>
              <a:chOff x="539552" y="6393064"/>
              <a:chExt cx="4301839" cy="464935"/>
            </a:xfrm>
          </p:grpSpPr>
          <p:pic>
            <p:nvPicPr>
              <p:cNvPr id="18" name="Picture 2" descr="http://europa.eu/about-eu/basic-information/symbols/images/flag_yellow_low.jpg">
                <a:extLst>
                  <a:ext uri="{FF2B5EF4-FFF2-40B4-BE49-F238E27FC236}">
                    <a16:creationId xmlns:a16="http://schemas.microsoft.com/office/drawing/2014/main" id="{288BA769-397C-4A8F-B73B-E29707AAA5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6393064"/>
                <a:ext cx="695664" cy="46493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222FDD0-EA3F-484A-9D21-931252CD8163}"/>
                  </a:ext>
                </a:extLst>
              </p:cNvPr>
              <p:cNvSpPr txBox="1"/>
              <p:nvPr/>
            </p:nvSpPr>
            <p:spPr>
              <a:xfrm>
                <a:off x="1265989" y="6453336"/>
                <a:ext cx="3575402" cy="307777"/>
              </a:xfrm>
              <a:prstGeom prst="rect">
                <a:avLst/>
              </a:prstGeom>
              <a:noFill/>
            </p:spPr>
            <p:txBody>
              <a:bodyPr wrap="none" rtlCol="0">
                <a:spAutoFit/>
              </a:bodyPr>
              <a:lstStyle/>
              <a:p>
                <a:r>
                  <a:rPr lang="en-US" sz="1400" i="1" dirty="0">
                    <a:solidFill>
                      <a:schemeClr val="bg1"/>
                    </a:solidFill>
                    <a:latin typeface="+mj-lt"/>
                  </a:rPr>
                  <a:t>Project funded by the EU and other ICCAT CPCs</a:t>
                </a:r>
              </a:p>
            </p:txBody>
          </p:sp>
        </p:grpSp>
      </p:grpSp>
    </p:spTree>
    <p:extLst>
      <p:ext uri="{BB962C8B-B14F-4D97-AF65-F5344CB8AC3E}">
        <p14:creationId xmlns:p14="http://schemas.microsoft.com/office/powerpoint/2010/main" val="27264787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ICCAT_SecretariatPowerPoint_template</Template>
  <TotalTime>15770</TotalTime>
  <Words>1394</Words>
  <Application>Microsoft Office PowerPoint</Application>
  <PresentationFormat>On-screen Show (4:3)</PresentationFormat>
  <Paragraphs>168</Paragraphs>
  <Slides>17</Slides>
  <Notes>17</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Arial</vt:lpstr>
      <vt:lpstr>Calibri</vt:lpstr>
      <vt:lpstr>Calibri Light</vt:lpstr>
      <vt:lpstr>Cambria</vt:lpstr>
      <vt:lpstr>Constantia</vt:lpstr>
      <vt:lpstr>Wingdings</vt:lpstr>
      <vt:lpstr>Wingdings 2</vt:lpstr>
      <vt:lpstr>Flow</vt:lpstr>
      <vt:lpstr>Office Theme</vt:lpstr>
      <vt:lpstr>Office Theme</vt:lpstr>
      <vt:lpstr>The Atlantic Ocean Tropical tuna Tagging Programme (AOTTP)</vt:lpstr>
      <vt:lpstr>PowerPoint Presentation</vt:lpstr>
      <vt:lpstr>AOTTP - tag types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 (Doc ref number)</dc:title>
  <dc:creator>Miguel Santos</dc:creator>
  <cp:lastModifiedBy>Miguel Santos</cp:lastModifiedBy>
  <cp:revision>377</cp:revision>
  <cp:lastPrinted>2018-09-20T11:55:07Z</cp:lastPrinted>
  <dcterms:created xsi:type="dcterms:W3CDTF">2015-07-02T16:22:01Z</dcterms:created>
  <dcterms:modified xsi:type="dcterms:W3CDTF">2019-11-17T10:50:42Z</dcterms:modified>
</cp:coreProperties>
</file>