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1" r:id="rId3"/>
  </p:sldMasterIdLst>
  <p:notesMasterIdLst>
    <p:notesMasterId r:id="rId51"/>
  </p:notesMasterIdLst>
  <p:sldIdLst>
    <p:sldId id="256" r:id="rId4"/>
    <p:sldId id="257" r:id="rId5"/>
    <p:sldId id="260" r:id="rId6"/>
    <p:sldId id="258" r:id="rId7"/>
    <p:sldId id="262" r:id="rId8"/>
    <p:sldId id="261" r:id="rId9"/>
    <p:sldId id="259" r:id="rId10"/>
    <p:sldId id="263" r:id="rId11"/>
    <p:sldId id="265" r:id="rId12"/>
    <p:sldId id="350" r:id="rId13"/>
    <p:sldId id="266" r:id="rId14"/>
    <p:sldId id="268" r:id="rId15"/>
    <p:sldId id="349" r:id="rId16"/>
    <p:sldId id="269" r:id="rId17"/>
    <p:sldId id="347" r:id="rId18"/>
    <p:sldId id="270" r:id="rId19"/>
    <p:sldId id="271" r:id="rId20"/>
    <p:sldId id="272" r:id="rId21"/>
    <p:sldId id="273" r:id="rId22"/>
    <p:sldId id="274" r:id="rId23"/>
    <p:sldId id="264" r:id="rId24"/>
    <p:sldId id="284" r:id="rId25"/>
    <p:sldId id="285" r:id="rId26"/>
    <p:sldId id="286" r:id="rId27"/>
    <p:sldId id="287" r:id="rId28"/>
    <p:sldId id="288" r:id="rId29"/>
    <p:sldId id="289" r:id="rId30"/>
    <p:sldId id="290" r:id="rId31"/>
    <p:sldId id="291" r:id="rId32"/>
    <p:sldId id="293" r:id="rId33"/>
    <p:sldId id="308" r:id="rId34"/>
    <p:sldId id="312" r:id="rId35"/>
    <p:sldId id="301" r:id="rId36"/>
    <p:sldId id="332" r:id="rId37"/>
    <p:sldId id="333" r:id="rId38"/>
    <p:sldId id="335" r:id="rId39"/>
    <p:sldId id="336" r:id="rId40"/>
    <p:sldId id="338" r:id="rId41"/>
    <p:sldId id="345" r:id="rId42"/>
    <p:sldId id="334" r:id="rId43"/>
    <p:sldId id="339" r:id="rId44"/>
    <p:sldId id="341" r:id="rId45"/>
    <p:sldId id="342" r:id="rId46"/>
    <p:sldId id="343" r:id="rId47"/>
    <p:sldId id="344" r:id="rId48"/>
    <p:sldId id="331" r:id="rId49"/>
    <p:sldId id="330"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95214" autoAdjust="0"/>
  </p:normalViewPr>
  <p:slideViewPr>
    <p:cSldViewPr snapToGrid="0">
      <p:cViewPr>
        <p:scale>
          <a:sx n="60" d="100"/>
          <a:sy n="60" d="100"/>
        </p:scale>
        <p:origin x="1550" y="5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1A7D5D-0A06-4251-ADED-1917BA798C45}" type="doc">
      <dgm:prSet loTypeId="urn:microsoft.com/office/officeart/2005/8/layout/gear1" loCatId="process" qsTypeId="urn:microsoft.com/office/officeart/2005/8/quickstyle/simple1" qsCatId="simple" csTypeId="urn:microsoft.com/office/officeart/2005/8/colors/accent1_2" csCatId="accent1" phldr="1"/>
      <dgm:spPr/>
    </dgm:pt>
    <dgm:pt modelId="{5ADF8CB9-8873-4931-8802-E859E90D2ED3}">
      <dgm:prSet phldrT="[Text]" custT="1"/>
      <dgm:spPr/>
      <dgm:t>
        <a:bodyPr/>
        <a:lstStyle/>
        <a:p>
          <a:r>
            <a:rPr lang="en-US" sz="1800" b="1" dirty="0"/>
            <a:t>Coordination</a:t>
          </a:r>
        </a:p>
      </dgm:t>
    </dgm:pt>
    <dgm:pt modelId="{60DBF856-3FAC-422A-B665-BCC7EBA7836D}" type="parTrans" cxnId="{B6BBA6A4-89D7-4C07-8E00-24395F2FF9C1}">
      <dgm:prSet/>
      <dgm:spPr/>
      <dgm:t>
        <a:bodyPr/>
        <a:lstStyle/>
        <a:p>
          <a:endParaRPr lang="en-US"/>
        </a:p>
      </dgm:t>
    </dgm:pt>
    <dgm:pt modelId="{B054DA22-FCBC-4C64-96F7-CA6A6A877F0E}" type="sibTrans" cxnId="{B6BBA6A4-89D7-4C07-8E00-24395F2FF9C1}">
      <dgm:prSet/>
      <dgm:spPr/>
      <dgm:t>
        <a:bodyPr/>
        <a:lstStyle/>
        <a:p>
          <a:endParaRPr lang="en-US"/>
        </a:p>
      </dgm:t>
    </dgm:pt>
    <dgm:pt modelId="{812F0E5F-E1BF-4CC5-A64D-B9C3BC41ED63}" type="pres">
      <dgm:prSet presAssocID="{F51A7D5D-0A06-4251-ADED-1917BA798C45}" presName="composite" presStyleCnt="0">
        <dgm:presLayoutVars>
          <dgm:chMax val="3"/>
          <dgm:animLvl val="lvl"/>
          <dgm:resizeHandles val="exact"/>
        </dgm:presLayoutVars>
      </dgm:prSet>
      <dgm:spPr/>
    </dgm:pt>
    <dgm:pt modelId="{DAC5FCDF-7F46-490A-9998-7F4EB8FD00A0}" type="pres">
      <dgm:prSet presAssocID="{5ADF8CB9-8873-4931-8802-E859E90D2ED3}" presName="gear1" presStyleLbl="node1" presStyleIdx="0" presStyleCnt="1" custScaleX="158090" custScaleY="119491" custLinFactNeighborX="-4971" custLinFactNeighborY="2011">
        <dgm:presLayoutVars>
          <dgm:chMax val="1"/>
          <dgm:bulletEnabled val="1"/>
        </dgm:presLayoutVars>
      </dgm:prSet>
      <dgm:spPr/>
    </dgm:pt>
    <dgm:pt modelId="{EAD3E06E-6C71-4780-A3D8-AD4BED368A3F}" type="pres">
      <dgm:prSet presAssocID="{5ADF8CB9-8873-4931-8802-E859E90D2ED3}" presName="gear1srcNode" presStyleLbl="node1" presStyleIdx="0" presStyleCnt="1"/>
      <dgm:spPr/>
    </dgm:pt>
    <dgm:pt modelId="{6FBFF152-BD8D-471C-9DF3-4C160D760EE8}" type="pres">
      <dgm:prSet presAssocID="{5ADF8CB9-8873-4931-8802-E859E90D2ED3}" presName="gear1dstNode" presStyleLbl="node1" presStyleIdx="0" presStyleCnt="1"/>
      <dgm:spPr/>
    </dgm:pt>
    <dgm:pt modelId="{354B6D67-0436-420C-AA1E-5B4B81904031}" type="pres">
      <dgm:prSet presAssocID="{B054DA22-FCBC-4C64-96F7-CA6A6A877F0E}" presName="connector1" presStyleLbl="sibTrans2D1" presStyleIdx="0" presStyleCnt="1" custScaleX="112249" custScaleY="95468" custLinFactNeighborX="7974" custLinFactNeighborY="3428"/>
      <dgm:spPr/>
    </dgm:pt>
  </dgm:ptLst>
  <dgm:cxnLst>
    <dgm:cxn modelId="{53C0D90D-6EA6-47FF-86AC-3B8AF1C514D0}" type="presOf" srcId="{5ADF8CB9-8873-4931-8802-E859E90D2ED3}" destId="{6FBFF152-BD8D-471C-9DF3-4C160D760EE8}" srcOrd="2" destOrd="0" presId="urn:microsoft.com/office/officeart/2005/8/layout/gear1"/>
    <dgm:cxn modelId="{1C84FA0D-DDD4-41B4-B3A6-3FE2AD9C8204}" type="presOf" srcId="{5ADF8CB9-8873-4931-8802-E859E90D2ED3}" destId="{DAC5FCDF-7F46-490A-9998-7F4EB8FD00A0}" srcOrd="0" destOrd="0" presId="urn:microsoft.com/office/officeart/2005/8/layout/gear1"/>
    <dgm:cxn modelId="{A51B790E-A148-4F2F-B981-587D66A2B3A0}" type="presOf" srcId="{B054DA22-FCBC-4C64-96F7-CA6A6A877F0E}" destId="{354B6D67-0436-420C-AA1E-5B4B81904031}" srcOrd="0" destOrd="0" presId="urn:microsoft.com/office/officeart/2005/8/layout/gear1"/>
    <dgm:cxn modelId="{AB27C36B-9D88-4BE0-8CFC-BA1457B42035}" type="presOf" srcId="{F51A7D5D-0A06-4251-ADED-1917BA798C45}" destId="{812F0E5F-E1BF-4CC5-A64D-B9C3BC41ED63}" srcOrd="0" destOrd="0" presId="urn:microsoft.com/office/officeart/2005/8/layout/gear1"/>
    <dgm:cxn modelId="{B6BBA6A4-89D7-4C07-8E00-24395F2FF9C1}" srcId="{F51A7D5D-0A06-4251-ADED-1917BA798C45}" destId="{5ADF8CB9-8873-4931-8802-E859E90D2ED3}" srcOrd="0" destOrd="0" parTransId="{60DBF856-3FAC-422A-B665-BCC7EBA7836D}" sibTransId="{B054DA22-FCBC-4C64-96F7-CA6A6A877F0E}"/>
    <dgm:cxn modelId="{80499EFA-9344-4116-B7C3-49D3EF86E11D}" type="presOf" srcId="{5ADF8CB9-8873-4931-8802-E859E90D2ED3}" destId="{EAD3E06E-6C71-4780-A3D8-AD4BED368A3F}" srcOrd="1" destOrd="0" presId="urn:microsoft.com/office/officeart/2005/8/layout/gear1"/>
    <dgm:cxn modelId="{6F9570C3-84CF-4333-A298-42F5BB2032F7}" type="presParOf" srcId="{812F0E5F-E1BF-4CC5-A64D-B9C3BC41ED63}" destId="{DAC5FCDF-7F46-490A-9998-7F4EB8FD00A0}" srcOrd="0" destOrd="0" presId="urn:microsoft.com/office/officeart/2005/8/layout/gear1"/>
    <dgm:cxn modelId="{7080EE9D-2765-414E-A611-0D965CF307FA}" type="presParOf" srcId="{812F0E5F-E1BF-4CC5-A64D-B9C3BC41ED63}" destId="{EAD3E06E-6C71-4780-A3D8-AD4BED368A3F}" srcOrd="1" destOrd="0" presId="urn:microsoft.com/office/officeart/2005/8/layout/gear1"/>
    <dgm:cxn modelId="{571FF8DA-6E46-43B8-8ECC-BBA2E4249F30}" type="presParOf" srcId="{812F0E5F-E1BF-4CC5-A64D-B9C3BC41ED63}" destId="{6FBFF152-BD8D-471C-9DF3-4C160D760EE8}" srcOrd="2" destOrd="0" presId="urn:microsoft.com/office/officeart/2005/8/layout/gear1"/>
    <dgm:cxn modelId="{78DF0071-D348-4155-BA67-3C781779BCAC}" type="presParOf" srcId="{812F0E5F-E1BF-4CC5-A64D-B9C3BC41ED63}" destId="{354B6D67-0436-420C-AA1E-5B4B81904031}" srcOrd="3" destOrd="0" presId="urn:microsoft.com/office/officeart/2005/8/layout/gear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C5FCDF-7F46-490A-9998-7F4EB8FD00A0}">
      <dsp:nvSpPr>
        <dsp:cNvPr id="0" name=""/>
        <dsp:cNvSpPr/>
      </dsp:nvSpPr>
      <dsp:spPr>
        <a:xfrm>
          <a:off x="397372" y="550255"/>
          <a:ext cx="2622183" cy="198195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t>Coordination</a:t>
          </a:r>
        </a:p>
      </dsp:txBody>
      <dsp:txXfrm>
        <a:off x="876698" y="1014518"/>
        <a:ext cx="1663531" cy="1018766"/>
      </dsp:txXfrm>
    </dsp:sp>
    <dsp:sp modelId="{354B6D67-0436-420C-AA1E-5B4B81904031}">
      <dsp:nvSpPr>
        <dsp:cNvPr id="0" name=""/>
        <dsp:cNvSpPr/>
      </dsp:nvSpPr>
      <dsp:spPr>
        <a:xfrm>
          <a:off x="1047155" y="527762"/>
          <a:ext cx="2290056" cy="1947697"/>
        </a:xfrm>
        <a:prstGeom prst="circularArrow">
          <a:avLst>
            <a:gd name="adj1" fmla="val 4878"/>
            <a:gd name="adj2" fmla="val 312630"/>
            <a:gd name="adj3" fmla="val 3036910"/>
            <a:gd name="adj4" fmla="val 15371771"/>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C9A08-2B92-4103-A73D-66AF97388A24}" type="datetimeFigureOut">
              <a:rPr lang="en-CA" smtClean="0"/>
              <a:t>2019-11-17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76B4A6-FDDF-4149-9AEB-794CA6A3EBC4}" type="slidenum">
              <a:rPr lang="en-CA" smtClean="0"/>
              <a:t>‹#›</a:t>
            </a:fld>
            <a:endParaRPr lang="en-CA"/>
          </a:p>
        </p:txBody>
      </p:sp>
    </p:spTree>
    <p:extLst>
      <p:ext uri="{BB962C8B-B14F-4D97-AF65-F5344CB8AC3E}">
        <p14:creationId xmlns:p14="http://schemas.microsoft.com/office/powerpoint/2010/main" val="244298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IOMS), a system designed to manage online all the ICCAT data requirements in the future. This is a long-term project intended to replace entirely the current ICCAT data reporting system. Two new senior software developer experts, were hired for one year to work full-time on the IOMS implementation. </a:t>
            </a:r>
          </a:p>
          <a:p>
            <a:r>
              <a:rPr lang="en-US" dirty="0"/>
              <a:t>SCRS activities funded the following: • Short-term contract for ICCAT collection of biological samples for the study of growth of billfish in the eastern Atlantic; • Short-term contract Atlantic blue marlin Gulf of Mexico reproductive biology study (to be signed); • Short-term contract for ICCAT SMTYP for the biological samples collection for growth, maturity and genetics studies; • Short-term contract for ICCAT swordfish biological samples collection for growth, reproduction and genetics studies; • Short-term contract for modelling approaches: support to ICCAT North Atlantic swordfish MSE process; • Short-term contract for Mediterranean swordfish data recovery; • Swordfish workshop on sampling and processing protocols aiming at growth and reproduction studies; • Short-term contract for the addition of swordfish distribution model to the longline simulator study (contract expected to be signed soon); • Short-term contract for improvement of the North Atlantic albacore management strategy evaluation (MSE) framework; • Collaborative analysis using longline operational data to standardized Atlantic yellowfin tuna CPUE indices; • Electronic PSAT tagging of Atlantic swordfish, northern albacore and Atlantic pelagic sharks; Study on genetic stock structure of shortfin </a:t>
            </a:r>
            <a:r>
              <a:rPr lang="en-US" dirty="0" err="1"/>
              <a:t>mako</a:t>
            </a:r>
            <a:r>
              <a:rPr lang="en-US" dirty="0"/>
              <a:t> shark based on mitochondrial analysis; • Study on the reproduction of northeastern Atlantic porbeagle;  • Experts workshop to evaluate the impact of fishing on seabirds; • Attendance of intersessional SCRS meetings (e.g. seabird expert).  </a:t>
            </a:r>
            <a:endParaRPr lang="en-CA" dirty="0"/>
          </a:p>
        </p:txBody>
      </p:sp>
      <p:sp>
        <p:nvSpPr>
          <p:cNvPr id="4" name="Slide Number Placeholder 3"/>
          <p:cNvSpPr>
            <a:spLocks noGrp="1"/>
          </p:cNvSpPr>
          <p:nvPr>
            <p:ph type="sldNum" sz="quarter" idx="5"/>
          </p:nvPr>
        </p:nvSpPr>
        <p:spPr/>
        <p:txBody>
          <a:bodyPr/>
          <a:lstStyle/>
          <a:p>
            <a:fld id="{D976B4A6-FDDF-4149-9AEB-794CA6A3EBC4}" type="slidenum">
              <a:rPr lang="en-CA" smtClean="0"/>
              <a:t>5</a:t>
            </a:fld>
            <a:endParaRPr lang="en-CA"/>
          </a:p>
        </p:txBody>
      </p:sp>
    </p:spTree>
    <p:extLst>
      <p:ext uri="{BB962C8B-B14F-4D97-AF65-F5344CB8AC3E}">
        <p14:creationId xmlns:p14="http://schemas.microsoft.com/office/powerpoint/2010/main" val="1913659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444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79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698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233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0139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919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59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21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p>
          <a:p>
            <a:r>
              <a:rPr lang="en-US" dirty="0"/>
              <a:t> </a:t>
            </a:r>
          </a:p>
          <a:p>
            <a:r>
              <a:rPr lang="en-US" dirty="0" err="1"/>
              <a:t>Principles:Transparency</a:t>
            </a:r>
            <a:r>
              <a:rPr lang="en-US" dirty="0"/>
              <a:t> • Continuous and thorough review • Creation of a technical MSE Group for each species • Maintenance of a living document with specifications of the Modelling Framework; • Use of standardized communication tools for MSE results • An annual SCRS intersessional meeting on MSE • Updates of progress to each SWGSM; • Having regular agenda items on MSE at meetings of Commission panels • Development of a detailed roadmap for each stock specific MSE • If progress on MSE does not comply with the roadmap to adjust the schedule of stock assessments.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178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(E.g., increase transparency, sources of uncertainty, better representation of results to illustrate variability of results across models, clarification of some parameters and additional checks to explain and understand the unexpected </a:t>
            </a:r>
            <a:r>
              <a:rPr lang="en-US" dirty="0" err="1"/>
              <a:t>behaviour</a:t>
            </a:r>
            <a:r>
              <a:rPr lang="en-US" dirty="0"/>
              <a:t> of some Operating Models).</a:t>
            </a:r>
          </a:p>
          <a:p>
            <a:r>
              <a:rPr lang="en-US" dirty="0"/>
              <a:t> </a:t>
            </a:r>
          </a:p>
          <a:p>
            <a:r>
              <a:rPr lang="en-US" dirty="0" err="1"/>
              <a:t>Principles:Transparency</a:t>
            </a:r>
            <a:r>
              <a:rPr lang="en-US" dirty="0"/>
              <a:t> • Continuous and thorough review • Creation of a technical MSE Group for each species • Maintenance of a living document with specifications of the Modelling Framework; • Use of standardized communication tools for MSE results • An annual SCRS intersessional meeting on MSE • Updates of progress to each SWGSM; • Having regular agenda items on MSE at meetings of Commission panels • Development of a detailed roadmap for each stock specific MSE • If progress on MSE does not comply with the roadmap to adjust the schedule of stock assessments.</a:t>
            </a:r>
            <a:br>
              <a:rPr lang="en-US"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463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976B4A6-FDDF-4149-9AEB-794CA6A3EBC4}" type="slidenum">
              <a:rPr lang="en-CA" smtClean="0"/>
              <a:t>14</a:t>
            </a:fld>
            <a:endParaRPr lang="en-CA"/>
          </a:p>
        </p:txBody>
      </p:sp>
    </p:spTree>
    <p:extLst>
      <p:ext uri="{BB962C8B-B14F-4D97-AF65-F5344CB8AC3E}">
        <p14:creationId xmlns:p14="http://schemas.microsoft.com/office/powerpoint/2010/main" val="1492488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617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105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03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572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942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459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7327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112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0149AE-CE15-445E-B780-06EC53624468}" type="slidenum">
              <a:rPr lang="en-GB" smtClean="0"/>
              <a:pPr/>
              <a:t>23</a:t>
            </a:fld>
            <a:endParaRPr lang="en-GB"/>
          </a:p>
        </p:txBody>
      </p:sp>
    </p:spTree>
    <p:extLst>
      <p:ext uri="{BB962C8B-B14F-4D97-AF65-F5344CB8AC3E}">
        <p14:creationId xmlns:p14="http://schemas.microsoft.com/office/powerpoint/2010/main" val="3145918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0149AE-CE15-445E-B780-06EC53624468}" type="slidenum">
              <a:rPr lang="en-GB" smtClean="0"/>
              <a:t>24</a:t>
            </a:fld>
            <a:endParaRPr lang="en-GB"/>
          </a:p>
        </p:txBody>
      </p:sp>
    </p:spTree>
    <p:extLst>
      <p:ext uri="{BB962C8B-B14F-4D97-AF65-F5344CB8AC3E}">
        <p14:creationId xmlns:p14="http://schemas.microsoft.com/office/powerpoint/2010/main" val="415526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64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187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01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565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11/17/2019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11/17/2019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11/17/2019</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274AC116-F106-41B2-B4BA-67AC4AF2C51B}" type="datetimeFigureOut">
              <a:rPr lang="en-CA" smtClean="0"/>
              <a:t>2019-11-17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2406863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74AC116-F106-41B2-B4BA-67AC4AF2C51B}" type="datetimeFigureOut">
              <a:rPr lang="en-CA" smtClean="0"/>
              <a:t>2019-11-17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117882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74AC116-F106-41B2-B4BA-67AC4AF2C51B}" type="datetimeFigureOut">
              <a:rPr lang="en-CA" smtClean="0"/>
              <a:t>2019-11-17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1450354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274AC116-F106-41B2-B4BA-67AC4AF2C51B}" type="datetimeFigureOut">
              <a:rPr lang="en-CA" smtClean="0"/>
              <a:t>2019-11-17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4193881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274AC116-F106-41B2-B4BA-67AC4AF2C51B}" type="datetimeFigureOut">
              <a:rPr lang="en-CA" smtClean="0"/>
              <a:t>2019-11-17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4290280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274AC116-F106-41B2-B4BA-67AC4AF2C51B}" type="datetimeFigureOut">
              <a:rPr lang="en-CA" smtClean="0"/>
              <a:t>2019-11-17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8329892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AC116-F106-41B2-B4BA-67AC4AF2C51B}" type="datetimeFigureOut">
              <a:rPr lang="en-CA" smtClean="0"/>
              <a:t>2019-11-17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12737367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4AC116-F106-41B2-B4BA-67AC4AF2C51B}" type="datetimeFigureOut">
              <a:rPr lang="en-CA" smtClean="0"/>
              <a:t>2019-11-17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1094961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74AC116-F106-41B2-B4BA-67AC4AF2C51B}" type="datetimeFigureOut">
              <a:rPr lang="en-CA" smtClean="0"/>
              <a:t>2019-11-17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2700389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74AC116-F106-41B2-B4BA-67AC4AF2C51B}" type="datetimeFigureOut">
              <a:rPr lang="en-CA" smtClean="0"/>
              <a:t>2019-11-17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1615223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274AC116-F106-41B2-B4BA-67AC4AF2C51B}" type="datetimeFigureOut">
              <a:rPr lang="en-CA" smtClean="0"/>
              <a:t>2019-11-17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42527CA1-3051-4134-96DE-8367598ADCA6}" type="slidenum">
              <a:rPr lang="en-CA" smtClean="0"/>
              <a:t>‹#›</a:t>
            </a:fld>
            <a:endParaRPr lang="en-CA"/>
          </a:p>
        </p:txBody>
      </p:sp>
    </p:spTree>
    <p:extLst>
      <p:ext uri="{BB962C8B-B14F-4D97-AF65-F5344CB8AC3E}">
        <p14:creationId xmlns:p14="http://schemas.microsoft.com/office/powerpoint/2010/main" val="3251870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D0938600-EF06-4995-ACC4-9D4C9248ECEE}" type="datetime5">
              <a:rPr lang="en-US" smtClean="0"/>
              <a:t>17-Nov-19</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lvl1pPr>
              <a:defRPr sz="1000"/>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328403547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11/17/2019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p:txBody>
          <a:bodyPr/>
          <a:lstStyle>
            <a:lvl1pPr>
              <a:defRPr sz="1000">
                <a:latin typeface="Cambria" panose="02040503050406030204" pitchFamily="18" charset="0"/>
              </a:defRPr>
            </a:lvl1pPr>
          </a:lstStyle>
          <a:p>
            <a:fld id="{A45F6806-AE6D-4930-922B-FC00F3E86430}" type="datetime5">
              <a:rPr lang="en-US" smtClean="0"/>
              <a:pPr/>
              <a:t>17-Nov-19</a:t>
            </a:fld>
            <a:endParaRPr lang="en-US" dirty="0"/>
          </a:p>
        </p:txBody>
      </p:sp>
      <p:sp>
        <p:nvSpPr>
          <p:cNvPr id="5" name="Footer Placeholder 4"/>
          <p:cNvSpPr>
            <a:spLocks noGrp="1"/>
          </p:cNvSpPr>
          <p:nvPr>
            <p:ph type="ftr" sz="quarter" idx="11"/>
          </p:nvPr>
        </p:nvSpPr>
        <p:spPr/>
        <p:txBody>
          <a:bodyPr/>
          <a:lstStyle>
            <a:lvl1pPr algn="ctr">
              <a:defRPr sz="1000">
                <a:latin typeface="Cambria" panose="02040503050406030204"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sz="1000">
                <a:latin typeface="Cambria" panose="02040503050406030204" pitchFamily="18" charset="0"/>
              </a:defRPr>
            </a:lvl1pPr>
          </a:lstStyle>
          <a:p>
            <a:fld id="{DE50DEB3-00C6-4B15-95D3-20297EEC9831}" type="slidenum">
              <a:rPr lang="en-US" smtClean="0"/>
              <a:pPr/>
              <a:t>‹#›</a:t>
            </a:fld>
            <a:endParaRPr lang="en-US" dirty="0"/>
          </a:p>
        </p:txBody>
      </p:sp>
    </p:spTree>
    <p:extLst>
      <p:ext uri="{BB962C8B-B14F-4D97-AF65-F5344CB8AC3E}">
        <p14:creationId xmlns:p14="http://schemas.microsoft.com/office/powerpoint/2010/main" val="32631346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C416532-4B2A-4525-BA66-46DDC5C352BB}" type="datetime5">
              <a:rPr lang="en-US" smtClean="0"/>
              <a:t>17-Nov-19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31337524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25CBE10A-1C45-4608-A4B0-275E30E3D311}" type="datetime5">
              <a:rPr lang="en-US" smtClean="0"/>
              <a:t>17-Nov-19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6616906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CAB6A19-244B-41EE-AF9C-C754179D8908}" type="datetime5">
              <a:rPr lang="en-US" smtClean="0"/>
              <a:t>17-Nov-19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110207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0C28440-8B96-476C-BF7D-E1BCDBD4B853}" type="datetime5">
              <a:rPr lang="en-US" smtClean="0"/>
              <a:t>17-Nov-19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2635440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396B05-7AAD-4E24-9035-9E36F100626D}" type="datetime5">
              <a:rPr lang="en-US" smtClean="0"/>
              <a:t>17-Nov-19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276568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BBEDD71-A13B-4D0D-8C47-267DC02C0E9A}" type="datetime5">
              <a:rPr lang="en-US" smtClean="0"/>
              <a:t>17-Nov-19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564778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B7DD46C-6A30-45E1-BA1D-480D975DB778}" type="datetime5">
              <a:rPr lang="en-US" smtClean="0"/>
              <a:t>17-Nov-19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69600" y="6356351"/>
            <a:ext cx="812800" cy="365125"/>
          </a:xfrm>
        </p:spPr>
        <p:txBody>
          <a:bodyPr/>
          <a:lstStyle/>
          <a:p>
            <a:fld id="{DE50DEB3-00C6-4B15-95D3-20297EEC9831}" type="slidenum">
              <a:rPr lang="en-US" smtClean="0"/>
              <a:pPr/>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extLst>
      <p:ext uri="{BB962C8B-B14F-4D97-AF65-F5344CB8AC3E}">
        <p14:creationId xmlns:p14="http://schemas.microsoft.com/office/powerpoint/2010/main" val="3689274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2DDF314-7C07-4063-A3F3-6E307C8A9D61}" type="datetime5">
              <a:rPr lang="en-US" smtClean="0"/>
              <a:t>17-Nov-19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6376221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61348EB-3D6B-4674-8397-B3052B241E25}" type="datetime5">
              <a:rPr lang="en-US" smtClean="0"/>
              <a:t>17-Nov-19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3832419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11/17/2019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11/17/2019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11/17/2019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11/17/2019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11/17/2019</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AC116-F106-41B2-B4BA-67AC4AF2C51B}" type="datetimeFigureOut">
              <a:rPr lang="en-CA" smtClean="0"/>
              <a:t>2019-11-17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27CA1-3051-4134-96DE-8367598ADCA6}" type="slidenum">
              <a:rPr lang="en-CA" smtClean="0"/>
              <a:t>‹#›</a:t>
            </a:fld>
            <a:endParaRPr lang="en-CA"/>
          </a:p>
        </p:txBody>
      </p:sp>
    </p:spTree>
    <p:extLst>
      <p:ext uri="{BB962C8B-B14F-4D97-AF65-F5344CB8AC3E}">
        <p14:creationId xmlns:p14="http://schemas.microsoft.com/office/powerpoint/2010/main" val="119807103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B05B6A4-BE64-4CD6-9A1C-02691074CA5B}" type="datetime5">
              <a:rPr lang="en-US" smtClean="0"/>
              <a:t>17-Nov-19</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E50DEB3-00C6-4B15-95D3-20297EEC9831}" type="slidenum">
              <a:rPr lang="en-US" smtClean="0"/>
              <a:pPr/>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extLst>
      <p:ext uri="{BB962C8B-B14F-4D97-AF65-F5344CB8AC3E}">
        <p14:creationId xmlns:p14="http://schemas.microsoft.com/office/powerpoint/2010/main" val="15100196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35.png"/><Relationship Id="rId3" Type="http://schemas.openxmlformats.org/officeDocument/2006/relationships/image" Target="../media/image5.jpeg"/><Relationship Id="rId7" Type="http://schemas.openxmlformats.org/officeDocument/2006/relationships/diagramQuickStyle" Target="../diagrams/quickStyle1.xml"/><Relationship Id="rId12"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Layout" Target="../diagrams/layout1.xml"/><Relationship Id="rId11" Type="http://schemas.openxmlformats.org/officeDocument/2006/relationships/image" Target="../media/image33.png"/><Relationship Id="rId5" Type="http://schemas.openxmlformats.org/officeDocument/2006/relationships/diagramData" Target="../diagrams/data1.xml"/><Relationship Id="rId10" Type="http://schemas.openxmlformats.org/officeDocument/2006/relationships/image" Target="../media/image32.png"/><Relationship Id="rId4" Type="http://schemas.openxmlformats.org/officeDocument/2006/relationships/image" Target="../media/image31.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419D-806D-4F1E-9FB9-79952894EAC1}"/>
              </a:ext>
            </a:extLst>
          </p:cNvPr>
          <p:cNvSpPr>
            <a:spLocks noGrp="1"/>
          </p:cNvSpPr>
          <p:nvPr>
            <p:ph type="ctrTitle"/>
          </p:nvPr>
        </p:nvSpPr>
        <p:spPr>
          <a:xfrm>
            <a:off x="680322" y="2581835"/>
            <a:ext cx="8444628" cy="1676400"/>
          </a:xfrm>
        </p:spPr>
        <p:txBody>
          <a:bodyPr/>
          <a:lstStyle/>
          <a:p>
            <a:pPr algn="l"/>
            <a:r>
              <a:rPr lang="en-CA" sz="4000" dirty="0"/>
              <a:t>Report of the 2019 Standing Committee of Research and Statistics (SCRS)</a:t>
            </a:r>
          </a:p>
        </p:txBody>
      </p:sp>
      <p:sp>
        <p:nvSpPr>
          <p:cNvPr id="3" name="Subtitle 2">
            <a:extLst>
              <a:ext uri="{FF2B5EF4-FFF2-40B4-BE49-F238E27FC236}">
                <a16:creationId xmlns:a16="http://schemas.microsoft.com/office/drawing/2014/main" id="{5F9FDDD8-ADA8-4C38-B3B1-F5E25CF459FD}"/>
              </a:ext>
            </a:extLst>
          </p:cNvPr>
          <p:cNvSpPr>
            <a:spLocks noGrp="1"/>
          </p:cNvSpPr>
          <p:nvPr>
            <p:ph type="subTitle" idx="1"/>
          </p:nvPr>
        </p:nvSpPr>
        <p:spPr>
          <a:xfrm>
            <a:off x="680322" y="4394039"/>
            <a:ext cx="8144134" cy="1117687"/>
          </a:xfrm>
        </p:spPr>
        <p:txBody>
          <a:bodyPr>
            <a:normAutofit lnSpcReduction="10000"/>
          </a:bodyPr>
          <a:lstStyle/>
          <a:p>
            <a:endParaRPr lang="en-CA" dirty="0"/>
          </a:p>
          <a:p>
            <a:endParaRPr lang="en-CA" dirty="0"/>
          </a:p>
          <a:p>
            <a:r>
              <a:rPr lang="en-CA" dirty="0"/>
              <a:t>Madrid, Spain. September 30 to October 4, 2019</a:t>
            </a:r>
          </a:p>
        </p:txBody>
      </p:sp>
      <p:pic>
        <p:nvPicPr>
          <p:cNvPr id="4" name="Picture 2" descr="img03">
            <a:extLst>
              <a:ext uri="{FF2B5EF4-FFF2-40B4-BE49-F238E27FC236}">
                <a16:creationId xmlns:a16="http://schemas.microsoft.com/office/drawing/2014/main" id="{E63081C6-3433-453E-B3B8-C2B583B1DD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E1B414F-F459-409F-908F-9A176B3BFB78}"/>
              </a:ext>
            </a:extLst>
          </p:cNvPr>
          <p:cNvSpPr txBox="1"/>
          <p:nvPr/>
        </p:nvSpPr>
        <p:spPr>
          <a:xfrm>
            <a:off x="6896100" y="314325"/>
            <a:ext cx="2486025" cy="461665"/>
          </a:xfrm>
          <a:prstGeom prst="rect">
            <a:avLst/>
          </a:prstGeom>
          <a:noFill/>
        </p:spPr>
        <p:txBody>
          <a:bodyPr wrap="square" rtlCol="0">
            <a:spAutoFit/>
          </a:bodyPr>
          <a:lstStyle/>
          <a:p>
            <a:r>
              <a:rPr lang="en-CA" sz="2400" b="1" dirty="0"/>
              <a:t>Plenary   2019</a:t>
            </a:r>
          </a:p>
        </p:txBody>
      </p:sp>
      <p:pic>
        <p:nvPicPr>
          <p:cNvPr id="6" name="Picture 5">
            <a:extLst>
              <a:ext uri="{FF2B5EF4-FFF2-40B4-BE49-F238E27FC236}">
                <a16:creationId xmlns:a16="http://schemas.microsoft.com/office/drawing/2014/main" id="{8341B4AC-6101-4839-BB0E-D256A113D824}"/>
              </a:ext>
            </a:extLst>
          </p:cNvPr>
          <p:cNvPicPr>
            <a:picLocks noChangeAspect="1"/>
          </p:cNvPicPr>
          <p:nvPr/>
        </p:nvPicPr>
        <p:blipFill>
          <a:blip r:embed="rId3"/>
          <a:stretch>
            <a:fillRect/>
          </a:stretch>
        </p:blipFill>
        <p:spPr>
          <a:xfrm>
            <a:off x="3723587" y="1118154"/>
            <a:ext cx="2130800" cy="1474217"/>
          </a:xfrm>
          <a:prstGeom prst="rect">
            <a:avLst/>
          </a:prstGeom>
        </p:spPr>
      </p:pic>
      <p:pic>
        <p:nvPicPr>
          <p:cNvPr id="7" name="Picture 6">
            <a:extLst>
              <a:ext uri="{FF2B5EF4-FFF2-40B4-BE49-F238E27FC236}">
                <a16:creationId xmlns:a16="http://schemas.microsoft.com/office/drawing/2014/main" id="{D3F4B169-065B-4545-97BA-0B76CF3891EC}"/>
              </a:ext>
            </a:extLst>
          </p:cNvPr>
          <p:cNvPicPr>
            <a:picLocks noChangeAspect="1"/>
          </p:cNvPicPr>
          <p:nvPr/>
        </p:nvPicPr>
        <p:blipFill>
          <a:blip r:embed="rId4"/>
          <a:stretch>
            <a:fillRect/>
          </a:stretch>
        </p:blipFill>
        <p:spPr>
          <a:xfrm>
            <a:off x="6458801" y="1102936"/>
            <a:ext cx="1966850" cy="1505178"/>
          </a:xfrm>
          <a:prstGeom prst="rect">
            <a:avLst/>
          </a:prstGeom>
        </p:spPr>
      </p:pic>
      <p:pic>
        <p:nvPicPr>
          <p:cNvPr id="8" name="Picture 7">
            <a:extLst>
              <a:ext uri="{FF2B5EF4-FFF2-40B4-BE49-F238E27FC236}">
                <a16:creationId xmlns:a16="http://schemas.microsoft.com/office/drawing/2014/main" id="{B6FF3EC4-11B5-467C-B6E4-01690B189835}"/>
              </a:ext>
            </a:extLst>
          </p:cNvPr>
          <p:cNvPicPr>
            <a:picLocks noChangeAspect="1"/>
          </p:cNvPicPr>
          <p:nvPr/>
        </p:nvPicPr>
        <p:blipFill>
          <a:blip r:embed="rId5"/>
          <a:stretch>
            <a:fillRect/>
          </a:stretch>
        </p:blipFill>
        <p:spPr>
          <a:xfrm>
            <a:off x="9129609" y="1103903"/>
            <a:ext cx="3062391" cy="1498960"/>
          </a:xfrm>
          <a:prstGeom prst="rect">
            <a:avLst/>
          </a:prstGeom>
        </p:spPr>
      </p:pic>
      <p:pic>
        <p:nvPicPr>
          <p:cNvPr id="9" name="Picture 8">
            <a:extLst>
              <a:ext uri="{FF2B5EF4-FFF2-40B4-BE49-F238E27FC236}">
                <a16:creationId xmlns:a16="http://schemas.microsoft.com/office/drawing/2014/main" id="{6BE924E3-3CFF-4F8C-AF91-9632A3520CFB}"/>
              </a:ext>
            </a:extLst>
          </p:cNvPr>
          <p:cNvPicPr>
            <a:picLocks noChangeAspect="1"/>
          </p:cNvPicPr>
          <p:nvPr/>
        </p:nvPicPr>
        <p:blipFill>
          <a:blip r:embed="rId6"/>
          <a:stretch>
            <a:fillRect/>
          </a:stretch>
        </p:blipFill>
        <p:spPr>
          <a:xfrm>
            <a:off x="0" y="1150070"/>
            <a:ext cx="3061799" cy="1452792"/>
          </a:xfrm>
          <a:prstGeom prst="rect">
            <a:avLst/>
          </a:prstGeom>
        </p:spPr>
      </p:pic>
      <p:pic>
        <p:nvPicPr>
          <p:cNvPr id="10" name="Picture 9">
            <a:extLst>
              <a:ext uri="{FF2B5EF4-FFF2-40B4-BE49-F238E27FC236}">
                <a16:creationId xmlns:a16="http://schemas.microsoft.com/office/drawing/2014/main" id="{8D1572BB-ED4C-4805-935F-26A4677FFD0D}"/>
              </a:ext>
            </a:extLst>
          </p:cNvPr>
          <p:cNvPicPr>
            <a:picLocks noChangeAspect="1"/>
          </p:cNvPicPr>
          <p:nvPr/>
        </p:nvPicPr>
        <p:blipFill>
          <a:blip r:embed="rId7"/>
          <a:stretch>
            <a:fillRect/>
          </a:stretch>
        </p:blipFill>
        <p:spPr>
          <a:xfrm>
            <a:off x="141402" y="4587449"/>
            <a:ext cx="2914087" cy="1942725"/>
          </a:xfrm>
          <a:prstGeom prst="rect">
            <a:avLst/>
          </a:prstGeom>
        </p:spPr>
      </p:pic>
      <p:pic>
        <p:nvPicPr>
          <p:cNvPr id="11" name="Picture 10">
            <a:extLst>
              <a:ext uri="{FF2B5EF4-FFF2-40B4-BE49-F238E27FC236}">
                <a16:creationId xmlns:a16="http://schemas.microsoft.com/office/drawing/2014/main" id="{BD955B97-AD16-4AAE-BEB0-71E56D04C3C0}"/>
              </a:ext>
            </a:extLst>
          </p:cNvPr>
          <p:cNvPicPr>
            <a:picLocks noChangeAspect="1"/>
          </p:cNvPicPr>
          <p:nvPr/>
        </p:nvPicPr>
        <p:blipFill rotWithShape="1">
          <a:blip r:embed="rId8"/>
          <a:srcRect l="54819" t="25534" r="2887" b="27623"/>
          <a:stretch/>
        </p:blipFill>
        <p:spPr>
          <a:xfrm>
            <a:off x="8983745" y="4640607"/>
            <a:ext cx="3026004" cy="1797900"/>
          </a:xfrm>
          <a:prstGeom prst="rect">
            <a:avLst/>
          </a:prstGeom>
        </p:spPr>
      </p:pic>
    </p:spTree>
    <p:extLst>
      <p:ext uri="{BB962C8B-B14F-4D97-AF65-F5344CB8AC3E}">
        <p14:creationId xmlns:p14="http://schemas.microsoft.com/office/powerpoint/2010/main" val="3573608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accent4">
                <a:lumMod val="40000"/>
                <a:lumOff val="60000"/>
              </a:schemeClr>
            </a:gs>
            <a:gs pos="100000">
              <a:schemeClr val="accent4">
                <a:lumMod val="75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6B45F-D7B9-4346-86EB-E728C2A96E94}"/>
              </a:ext>
            </a:extLst>
          </p:cNvPr>
          <p:cNvSpPr txBox="1"/>
          <p:nvPr/>
        </p:nvSpPr>
        <p:spPr>
          <a:xfrm>
            <a:off x="250371" y="805544"/>
            <a:ext cx="82731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Report of intersessional SCRS meetings – Slide 3  </a:t>
            </a:r>
            <a:endPar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B8CAFC66-61A6-4E77-84F2-46552AE10A11}"/>
              </a:ext>
            </a:extLst>
          </p:cNvPr>
          <p:cNvSpPr txBox="1"/>
          <p:nvPr/>
        </p:nvSpPr>
        <p:spPr>
          <a:xfrm>
            <a:off x="287112" y="1699532"/>
            <a:ext cx="10406742" cy="4493538"/>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rebuchet MS" panose="020B0603020202020204"/>
                <a:ea typeface="+mn-ea"/>
                <a:cs typeface="+mn-cs"/>
              </a:rPr>
              <a:t>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 </a:t>
            </a:r>
            <a:r>
              <a:rPr kumimoji="0" lang="en-US"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Shortfin Mako stock assessment update meeting</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Madrid, Spain, 20-24 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fishery statistics (Task I and Task II) and the conventional tagging data were revised for BSH, SMA, POR. Projection results showed that: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 zero TAC  will allow the stock to be rebuilt by 2045 (53% probability);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 the stock will continue to decline until 2035 before any biomass increases can 	occur;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iii) a TAC of 300t or less is required to be in the green quadrant of the Kobe plot 	(60%) by 2070,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iv) a TAC of 700 tons would end overfishing immediately (57%), but probability of 	rebuilding the stock by 2070 is 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Given the recent CITES listing, and the non retention rule collecting, and returning samples of this species is problematic. Concerns were also expressed about the feasibility of a close-kin mark-recapture study for shortfin Mako due to sampling limitations. </a:t>
            </a:r>
          </a:p>
        </p:txBody>
      </p:sp>
      <p:sp>
        <p:nvSpPr>
          <p:cNvPr id="4" name="TextBox 3">
            <a:extLst>
              <a:ext uri="{FF2B5EF4-FFF2-40B4-BE49-F238E27FC236}">
                <a16:creationId xmlns:a16="http://schemas.microsoft.com/office/drawing/2014/main" id="{32868AB3-DD49-46EF-B252-FD9BEBCD536C}"/>
              </a:ext>
            </a:extLst>
          </p:cNvPr>
          <p:cNvSpPr txBox="1"/>
          <p:nvPr/>
        </p:nvSpPr>
        <p:spPr>
          <a:xfrm>
            <a:off x="1413782" y="1460047"/>
            <a:ext cx="5954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Content Placeholder 3" descr="banner.jpg">
            <a:extLst>
              <a:ext uri="{FF2B5EF4-FFF2-40B4-BE49-F238E27FC236}">
                <a16:creationId xmlns:a16="http://schemas.microsoft.com/office/drawing/2014/main" id="{7900007A-FFE9-49B3-AE6E-D68C4746A143}"/>
              </a:ext>
            </a:extLst>
          </p:cNvPr>
          <p:cNvPicPr>
            <a:picLocks noChangeAspect="1"/>
          </p:cNvPicPr>
          <p:nvPr/>
        </p:nvPicPr>
        <p:blipFill rotWithShape="1">
          <a:blip r:embed="rId2" cstate="print"/>
          <a:srcRect r="89118" b="24000"/>
          <a:stretch/>
        </p:blipFill>
        <p:spPr>
          <a:xfrm>
            <a:off x="10580914" y="616867"/>
            <a:ext cx="1620251" cy="1414436"/>
          </a:xfrm>
          <a:prstGeom prst="rect">
            <a:avLst/>
          </a:prstGeom>
        </p:spPr>
      </p:pic>
    </p:spTree>
    <p:extLst>
      <p:ext uri="{BB962C8B-B14F-4D97-AF65-F5344CB8AC3E}">
        <p14:creationId xmlns:p14="http://schemas.microsoft.com/office/powerpoint/2010/main" val="1091493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accent4">
                <a:lumMod val="40000"/>
                <a:lumOff val="60000"/>
              </a:schemeClr>
            </a:gs>
            <a:gs pos="100000">
              <a:schemeClr val="accent4">
                <a:lumMod val="75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6B45F-D7B9-4346-86EB-E728C2A96E94}"/>
              </a:ext>
            </a:extLst>
          </p:cNvPr>
          <p:cNvSpPr txBox="1"/>
          <p:nvPr/>
        </p:nvSpPr>
        <p:spPr>
          <a:xfrm>
            <a:off x="402771" y="326572"/>
            <a:ext cx="82731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Report of intersessional SCRS meetings – Slide 4  </a:t>
            </a:r>
            <a:endPar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B8CAFC66-61A6-4E77-84F2-46552AE10A11}"/>
              </a:ext>
            </a:extLst>
          </p:cNvPr>
          <p:cNvSpPr txBox="1"/>
          <p:nvPr/>
        </p:nvSpPr>
        <p:spPr>
          <a:xfrm>
            <a:off x="239487" y="1225689"/>
            <a:ext cx="10406742" cy="5016758"/>
          </a:xfrm>
          <a:prstGeom prst="rect">
            <a:avLst/>
          </a:prstGeom>
          <a:solidFill>
            <a:schemeClr val="tx1"/>
          </a:solidFill>
        </p:spPr>
        <p:txBody>
          <a:bodyPr wrap="square" rtlCol="0">
            <a:spAutoFit/>
          </a:bodyPr>
          <a:lstStyle/>
          <a:p>
            <a:r>
              <a:rPr lang="en-US" sz="2000" b="1" u="sng" dirty="0">
                <a:solidFill>
                  <a:schemeClr val="bg1"/>
                </a:solidFill>
              </a:rPr>
              <a:t>White marlin data preparatory and stock assessment meetings</a:t>
            </a:r>
            <a:r>
              <a:rPr lang="en-US" sz="2000" dirty="0">
                <a:solidFill>
                  <a:schemeClr val="bg1"/>
                </a:solidFill>
              </a:rPr>
              <a:t>. </a:t>
            </a:r>
            <a:r>
              <a:rPr lang="en-US" sz="2000" b="1" dirty="0">
                <a:solidFill>
                  <a:schemeClr val="bg1"/>
                </a:solidFill>
              </a:rPr>
              <a:t>Data prep - (Madrid, Spain, 12-15 March ). Objectives were to revise/update </a:t>
            </a:r>
            <a:r>
              <a:rPr lang="en-US" sz="2000" dirty="0">
                <a:solidFill>
                  <a:schemeClr val="bg1"/>
                </a:solidFill>
              </a:rPr>
              <a:t>the available catch and size data, indices of abundance, relevant biological data and fisheries information in preparation for the stock assessment. </a:t>
            </a:r>
            <a:r>
              <a:rPr lang="en-US" sz="2000" b="1" dirty="0">
                <a:solidFill>
                  <a:schemeClr val="bg1"/>
                </a:solidFill>
              </a:rPr>
              <a:t>Stock assessment </a:t>
            </a:r>
            <a:r>
              <a:rPr lang="en-US" sz="2000" dirty="0">
                <a:solidFill>
                  <a:schemeClr val="bg1"/>
                </a:solidFill>
              </a:rPr>
              <a:t>(Miami, USA,10-14 June) used two assessment models: Stock Synthesis (SS3) and a Bayesian production (JABBA) and the combined results to produce the advice on stock status and outlook. The Group noted if catches continue to exceed the TAC (400t), rebuilding of the stock will proceed more slowly, or be put at risk of further declines.  </a:t>
            </a:r>
            <a:endParaRPr lang="en-US" sz="2000" dirty="0">
              <a:solidFill>
                <a:prstClr val="white"/>
              </a:solidFill>
            </a:endParaRPr>
          </a:p>
          <a:p>
            <a:endParaRPr lang="en-US" sz="2000" dirty="0">
              <a:solidFill>
                <a:prstClr val="white"/>
              </a:solidFill>
            </a:endParaRPr>
          </a:p>
          <a:p>
            <a:r>
              <a:rPr lang="en-US" sz="2000" b="1" u="sng" dirty="0">
                <a:solidFill>
                  <a:schemeClr val="bg1"/>
                </a:solidFill>
              </a:rPr>
              <a:t>Yellowfin data preparatory and stock assessment meetings</a:t>
            </a:r>
            <a:r>
              <a:rPr lang="en-US" sz="2000" dirty="0">
                <a:solidFill>
                  <a:schemeClr val="bg1"/>
                </a:solidFill>
              </a:rPr>
              <a:t>. </a:t>
            </a:r>
            <a:r>
              <a:rPr lang="en-US" sz="2000" b="1" dirty="0">
                <a:solidFill>
                  <a:schemeClr val="bg1"/>
                </a:solidFill>
              </a:rPr>
              <a:t>Data Prep</a:t>
            </a:r>
            <a:r>
              <a:rPr lang="en-US" sz="2000" dirty="0">
                <a:solidFill>
                  <a:schemeClr val="bg1"/>
                </a:solidFill>
              </a:rPr>
              <a:t> (Madrid, Spain 22-26 April). Objectives - to revise/update the available catch and size data, indices of abundance, relevant biological data and fisheries information in preparation for the stock assessment. </a:t>
            </a:r>
            <a:r>
              <a:rPr lang="en-US" sz="2000" b="1" dirty="0">
                <a:solidFill>
                  <a:schemeClr val="bg1"/>
                </a:solidFill>
              </a:rPr>
              <a:t>Stock assessment </a:t>
            </a:r>
            <a:r>
              <a:rPr lang="en-US" sz="2000" dirty="0">
                <a:solidFill>
                  <a:schemeClr val="bg1"/>
                </a:solidFill>
              </a:rPr>
              <a:t>(Grand Bassam, Côte d’Ivoire,8-16 July). Three models were used: production models (MBP and JABBA), and Stock Synthesis (SS3) that incorporated substantial revisions made to historical fishery data and new information on life history. </a:t>
            </a:r>
            <a:endParaRPr kumimoji="0" lang="en-US" sz="2000" b="0" i="0" u="none" strike="noStrike" kern="1200" cap="none" spc="0" normalizeH="0" baseline="0" noProof="0" dirty="0">
              <a:ln>
                <a:noFill/>
              </a:ln>
              <a:solidFill>
                <a:schemeClr val="bg1"/>
              </a:solidFill>
              <a:effectLst/>
              <a:uLnTx/>
              <a:uFillTx/>
              <a:latin typeface="Trebuchet MS" panose="020B0603020202020204"/>
            </a:endParaRPr>
          </a:p>
        </p:txBody>
      </p:sp>
      <p:sp>
        <p:nvSpPr>
          <p:cNvPr id="4" name="TextBox 3">
            <a:extLst>
              <a:ext uri="{FF2B5EF4-FFF2-40B4-BE49-F238E27FC236}">
                <a16:creationId xmlns:a16="http://schemas.microsoft.com/office/drawing/2014/main" id="{32868AB3-DD49-46EF-B252-FD9BEBCD536C}"/>
              </a:ext>
            </a:extLst>
          </p:cNvPr>
          <p:cNvSpPr txBox="1"/>
          <p:nvPr/>
        </p:nvSpPr>
        <p:spPr>
          <a:xfrm>
            <a:off x="381000" y="1360715"/>
            <a:ext cx="5954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Content Placeholder 3" descr="banner.jpg">
            <a:extLst>
              <a:ext uri="{FF2B5EF4-FFF2-40B4-BE49-F238E27FC236}">
                <a16:creationId xmlns:a16="http://schemas.microsoft.com/office/drawing/2014/main" id="{40D24688-F47E-4919-AFE4-F0ABDB77F1A8}"/>
              </a:ext>
            </a:extLst>
          </p:cNvPr>
          <p:cNvPicPr>
            <a:picLocks noChangeAspect="1"/>
          </p:cNvPicPr>
          <p:nvPr/>
        </p:nvPicPr>
        <p:blipFill rotWithShape="1">
          <a:blip r:embed="rId2" cstate="print"/>
          <a:srcRect r="89118" b="24000"/>
          <a:stretch/>
        </p:blipFill>
        <p:spPr>
          <a:xfrm>
            <a:off x="10580914" y="616867"/>
            <a:ext cx="1620251" cy="1414436"/>
          </a:xfrm>
          <a:prstGeom prst="rect">
            <a:avLst/>
          </a:prstGeom>
        </p:spPr>
      </p:pic>
    </p:spTree>
    <p:extLst>
      <p:ext uri="{BB962C8B-B14F-4D97-AF65-F5344CB8AC3E}">
        <p14:creationId xmlns:p14="http://schemas.microsoft.com/office/powerpoint/2010/main" val="226911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accent4">
                <a:lumMod val="40000"/>
                <a:lumOff val="60000"/>
              </a:schemeClr>
            </a:gs>
            <a:gs pos="100000">
              <a:schemeClr val="accent4">
                <a:lumMod val="75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6B45F-D7B9-4346-86EB-E728C2A96E94}"/>
              </a:ext>
            </a:extLst>
          </p:cNvPr>
          <p:cNvSpPr txBox="1"/>
          <p:nvPr/>
        </p:nvSpPr>
        <p:spPr>
          <a:xfrm>
            <a:off x="250371" y="805544"/>
            <a:ext cx="82731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Report of Intersessional SCRS meetings – Slide 5  </a:t>
            </a:r>
            <a:endPar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B8CAFC66-61A6-4E77-84F2-46552AE10A11}"/>
              </a:ext>
            </a:extLst>
          </p:cNvPr>
          <p:cNvSpPr txBox="1"/>
          <p:nvPr/>
        </p:nvSpPr>
        <p:spPr>
          <a:xfrm>
            <a:off x="239487" y="1643743"/>
            <a:ext cx="10406742" cy="2739211"/>
          </a:xfrm>
          <a:prstGeom prst="rect">
            <a:avLst/>
          </a:prstGeom>
          <a:solidFill>
            <a:schemeClr val="tx1"/>
          </a:solidFill>
        </p:spPr>
        <p:txBody>
          <a:bodyPr wrap="square" rtlCol="0">
            <a:spAutoFit/>
          </a:bodyPr>
          <a:lstStyle/>
          <a:p>
            <a:pPr lvl="0">
              <a:defRPr/>
            </a:pPr>
            <a:r>
              <a:rPr kumimoji="0" lang="en-US" sz="2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Intersessional meeting of the small tunas Species Group</a:t>
            </a:r>
            <a:r>
              <a:rPr kumimoji="0" lang="en-US" sz="2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2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Olhão</a:t>
            </a:r>
            <a:r>
              <a:rPr kumimoji="0" lang="en-US" sz="2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Portugal, 24-27 June. 	 	- Substantial revisions of Task I and II were noted,</a:t>
            </a:r>
          </a:p>
          <a:p>
            <a:pPr lvl="0">
              <a:defRPr/>
            </a:pPr>
            <a:r>
              <a:rPr kumimoji="0" lang="en-US" sz="2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 </a:t>
            </a:r>
            <a:r>
              <a:rPr lang="en-US" sz="2200" dirty="0">
                <a:solidFill>
                  <a:schemeClr val="bg1"/>
                </a:solidFill>
                <a:latin typeface="Times New Roman" panose="02020603050405020304" pitchFamily="18" charset="0"/>
                <a:cs typeface="Times New Roman" panose="02020603050405020304" pitchFamily="18" charset="0"/>
              </a:rPr>
              <a:t>N</a:t>
            </a:r>
            <a:r>
              <a:rPr kumimoji="0" lang="en-US" sz="22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ew</a:t>
            </a:r>
            <a:r>
              <a:rPr kumimoji="0" lang="en-US" sz="2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data sets provided for several important </a:t>
            </a:r>
            <a:r>
              <a:rPr lang="en-US" sz="2200" dirty="0">
                <a:solidFill>
                  <a:schemeClr val="bg1"/>
                </a:solidFill>
                <a:latin typeface="Times New Roman" panose="02020603050405020304" pitchFamily="18" charset="0"/>
                <a:cs typeface="Times New Roman" panose="02020603050405020304" pitchFamily="18" charset="0"/>
              </a:rPr>
              <a:t>fisheries and  improvements in 	sample collection for growth, maturity, and genetics knowledge. 	</a:t>
            </a:r>
          </a:p>
          <a:p>
            <a:pPr lvl="0">
              <a:defRPr/>
            </a:pPr>
            <a:r>
              <a:rPr lang="en-US" sz="2200" dirty="0">
                <a:solidFill>
                  <a:schemeClr val="bg1"/>
                </a:solidFill>
                <a:latin typeface="Times New Roman" panose="02020603050405020304" pitchFamily="18" charset="0"/>
                <a:cs typeface="Times New Roman" panose="02020603050405020304" pitchFamily="18" charset="0"/>
              </a:rPr>
              <a:t>	- The status of the Small Tuna Year </a:t>
            </a:r>
            <a:r>
              <a:rPr lang="en-US" sz="2200" dirty="0" err="1">
                <a:solidFill>
                  <a:schemeClr val="bg1"/>
                </a:solidFill>
                <a:latin typeface="Times New Roman" panose="02020603050405020304" pitchFamily="18" charset="0"/>
                <a:cs typeface="Times New Roman" panose="02020603050405020304" pitchFamily="18" charset="0"/>
              </a:rPr>
              <a:t>Programme</a:t>
            </a:r>
            <a:r>
              <a:rPr lang="en-US" sz="2200" dirty="0">
                <a:solidFill>
                  <a:schemeClr val="bg1"/>
                </a:solidFill>
                <a:latin typeface="Times New Roman" panose="02020603050405020304" pitchFamily="18" charset="0"/>
                <a:cs typeface="Times New Roman" panose="02020603050405020304" pitchFamily="18" charset="0"/>
              </a:rPr>
              <a:t> (SMTYP) was reviewed. </a:t>
            </a:r>
          </a:p>
          <a:p>
            <a:pPr lvl="0">
              <a:defRPr/>
            </a:pPr>
            <a:r>
              <a:rPr lang="en-US" sz="2200" dirty="0">
                <a:solidFill>
                  <a:schemeClr val="bg1"/>
                </a:solidFill>
                <a:latin typeface="Times New Roman" panose="02020603050405020304" pitchFamily="18" charset="0"/>
                <a:cs typeface="Times New Roman" panose="02020603050405020304" pitchFamily="18" charset="0"/>
              </a:rPr>
              <a:t>	- A workshop on data limited MSE approaches for managing data-limited stocks was 	recommended (Applicability questioned). </a:t>
            </a:r>
          </a:p>
          <a:p>
            <a:pPr lvl="0">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2868AB3-DD49-46EF-B252-FD9BEBCD536C}"/>
              </a:ext>
            </a:extLst>
          </p:cNvPr>
          <p:cNvSpPr txBox="1"/>
          <p:nvPr/>
        </p:nvSpPr>
        <p:spPr>
          <a:xfrm>
            <a:off x="381000" y="1360715"/>
            <a:ext cx="5954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Content Placeholder 3" descr="banner.jpg">
            <a:extLst>
              <a:ext uri="{FF2B5EF4-FFF2-40B4-BE49-F238E27FC236}">
                <a16:creationId xmlns:a16="http://schemas.microsoft.com/office/drawing/2014/main" id="{1A4D722C-7D98-4136-A527-CB35895194B9}"/>
              </a:ext>
            </a:extLst>
          </p:cNvPr>
          <p:cNvPicPr>
            <a:picLocks noChangeAspect="1"/>
          </p:cNvPicPr>
          <p:nvPr/>
        </p:nvPicPr>
        <p:blipFill rotWithShape="1">
          <a:blip r:embed="rId2" cstate="print"/>
          <a:srcRect r="89118" b="24000"/>
          <a:stretch/>
        </p:blipFill>
        <p:spPr>
          <a:xfrm>
            <a:off x="10580914" y="616867"/>
            <a:ext cx="1620251" cy="1414436"/>
          </a:xfrm>
          <a:prstGeom prst="rect">
            <a:avLst/>
          </a:prstGeom>
        </p:spPr>
      </p:pic>
    </p:spTree>
    <p:extLst>
      <p:ext uri="{BB962C8B-B14F-4D97-AF65-F5344CB8AC3E}">
        <p14:creationId xmlns:p14="http://schemas.microsoft.com/office/powerpoint/2010/main" val="783429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accent4">
                <a:lumMod val="40000"/>
                <a:lumOff val="60000"/>
              </a:schemeClr>
            </a:gs>
            <a:gs pos="100000">
              <a:schemeClr val="accent4">
                <a:lumMod val="75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6B45F-D7B9-4346-86EB-E728C2A96E94}"/>
              </a:ext>
            </a:extLst>
          </p:cNvPr>
          <p:cNvSpPr txBox="1"/>
          <p:nvPr/>
        </p:nvSpPr>
        <p:spPr>
          <a:xfrm>
            <a:off x="114904" y="187478"/>
            <a:ext cx="10028163" cy="523220"/>
          </a:xfrm>
          <a:prstGeom prst="rect">
            <a:avLst/>
          </a:prstGeom>
          <a:noFill/>
        </p:spPr>
        <p:txBody>
          <a:bodyPr wrap="square" rtlCol="0">
            <a:spAutoFit/>
          </a:bodyPr>
          <a:lstStyle/>
          <a:p>
            <a:pPr lvl="0">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lang="en-US" sz="2800" dirty="0">
                <a:solidFill>
                  <a:prstClr val="black"/>
                </a:solidFill>
              </a:rPr>
              <a:t>Report of the Sub-committee on Ecosystems and By-catch</a:t>
            </a:r>
            <a:endPar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B8CAFC66-61A6-4E77-84F2-46552AE10A11}"/>
              </a:ext>
            </a:extLst>
          </p:cNvPr>
          <p:cNvSpPr txBox="1"/>
          <p:nvPr/>
        </p:nvSpPr>
        <p:spPr>
          <a:xfrm>
            <a:off x="154820" y="1008743"/>
            <a:ext cx="10406742" cy="4678204"/>
          </a:xfrm>
          <a:prstGeom prst="rect">
            <a:avLst/>
          </a:prstGeom>
          <a:solidFill>
            <a:schemeClr val="tx1"/>
          </a:solidFill>
        </p:spPr>
        <p:txBody>
          <a:bodyPr wrap="square" rtlCol="0">
            <a:spAutoFit/>
          </a:bodyPr>
          <a:lstStyle/>
          <a:p>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Sub-Committee on Ecosystems and By-catch (</a:t>
            </a:r>
            <a:r>
              <a:rPr kumimoji="0" lang="en-US" sz="2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Madrid, Spain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8-12 April). 	</a:t>
            </a:r>
          </a:p>
          <a:p>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lang="en-US" sz="2400" dirty="0">
                <a:solidFill>
                  <a:srgbClr val="000000"/>
                </a:solidFill>
                <a:latin typeface="Cambria" panose="02040503050406030204" pitchFamily="18" charset="0"/>
              </a:rPr>
              <a:t>Ecosystem Report Card features 11 ecosystem components: </a:t>
            </a:r>
          </a:p>
          <a:p>
            <a:r>
              <a:rPr lang="en-US" sz="2400" dirty="0">
                <a:solidFill>
                  <a:srgbClr val="000000"/>
                </a:solidFill>
                <a:latin typeface="Cambria" panose="02040503050406030204" pitchFamily="18" charset="0"/>
              </a:rPr>
              <a:t>	- SCRS has developed a protocol that formalizes the review and adoption of indicators</a:t>
            </a:r>
            <a:endParaRPr lang="en-CA" sz="3600" dirty="0">
              <a:solidFill>
                <a:srgbClr val="000000"/>
              </a:solidFill>
              <a:latin typeface="Cambria" panose="02040503050406030204" pitchFamily="18" charset="0"/>
            </a:endParaRPr>
          </a:p>
          <a:p>
            <a:r>
              <a:rPr lang="en-CA" sz="3600" dirty="0">
                <a:solidFill>
                  <a:srgbClr val="000000"/>
                </a:solidFill>
                <a:latin typeface="Cambria" panose="02040503050406030204" pitchFamily="18" charset="0"/>
              </a:rPr>
              <a:t>	- </a:t>
            </a:r>
            <a:r>
              <a:rPr lang="en-US" sz="2400" dirty="0">
                <a:solidFill>
                  <a:srgbClr val="000000"/>
                </a:solidFill>
                <a:latin typeface="Cambria" panose="02040503050406030204" pitchFamily="18" charset="0"/>
              </a:rPr>
              <a:t>SCRS also created an indicator checklist which catalogues and characterizes the indicators that were adopted.</a:t>
            </a:r>
            <a:endParaRPr lang="en-CA" sz="3600" dirty="0">
              <a:solidFill>
                <a:srgbClr val="000000"/>
              </a:solidFill>
              <a:latin typeface="Cambria" panose="02040503050406030204" pitchFamily="18" charset="0"/>
            </a:endParaRPr>
          </a:p>
          <a:p>
            <a:r>
              <a:rPr lang="en-CA" sz="3600" dirty="0">
                <a:solidFill>
                  <a:srgbClr val="000000"/>
                </a:solidFill>
                <a:latin typeface="Cambria" panose="02040503050406030204" pitchFamily="18" charset="0"/>
              </a:rPr>
              <a:t>	- </a:t>
            </a:r>
            <a:r>
              <a:rPr lang="en-CA" sz="2400" dirty="0">
                <a:solidFill>
                  <a:srgbClr val="000000"/>
                </a:solidFill>
                <a:latin typeface="Cambria" panose="02040503050406030204" pitchFamily="18" charset="0"/>
              </a:rPr>
              <a:t>Important to note that </a:t>
            </a:r>
            <a:r>
              <a:rPr lang="en-US" sz="2400" dirty="0">
                <a:solidFill>
                  <a:srgbClr val="000000"/>
                </a:solidFill>
                <a:latin typeface="Cambria" panose="02040503050406030204" pitchFamily="18" charset="0"/>
              </a:rPr>
              <a:t>the report card is still in development and subject to an iterative process involving consultation. </a:t>
            </a:r>
            <a:endParaRPr lang="en-CA" sz="3600" dirty="0">
              <a:solidFill>
                <a:srgbClr val="000000"/>
              </a:solidFill>
              <a:latin typeface="Cambria" panose="02040503050406030204" pitchFamily="18" charset="0"/>
            </a:endParaRPr>
          </a:p>
          <a:p>
            <a:r>
              <a:rPr lang="en-CA" sz="3600" dirty="0">
                <a:solidFill>
                  <a:srgbClr val="000000"/>
                </a:solidFill>
                <a:latin typeface="Cambria" panose="02040503050406030204" pitchFamily="18" charset="0"/>
              </a:rPr>
              <a:t>	 - </a:t>
            </a:r>
            <a:r>
              <a:rPr lang="en-CA" sz="2400" dirty="0">
                <a:solidFill>
                  <a:srgbClr val="000000"/>
                </a:solidFill>
                <a:latin typeface="Cambria" panose="02040503050406030204" pitchFamily="18" charset="0"/>
              </a:rPr>
              <a:t>To operationalise EBFM the SCRS </a:t>
            </a:r>
            <a:r>
              <a:rPr lang="en-US" sz="2400" dirty="0">
                <a:solidFill>
                  <a:srgbClr val="000000"/>
                </a:solidFill>
                <a:latin typeface="Cambria" panose="02040503050406030204" pitchFamily="18" charset="0"/>
              </a:rPr>
              <a:t>Sub-committee has recommended to initially focus on two regions: </a:t>
            </a:r>
            <a:r>
              <a:rPr lang="en-US" sz="2400" dirty="0" err="1">
                <a:solidFill>
                  <a:srgbClr val="000000"/>
                </a:solidFill>
                <a:latin typeface="Cambria" panose="02040503050406030204" pitchFamily="18" charset="0"/>
              </a:rPr>
              <a:t>i</a:t>
            </a:r>
            <a:r>
              <a:rPr lang="en-US" sz="2400" dirty="0">
                <a:solidFill>
                  <a:srgbClr val="000000"/>
                </a:solidFill>
                <a:latin typeface="Cambria" panose="02040503050406030204" pitchFamily="18" charset="0"/>
              </a:rPr>
              <a:t>) the tropical Atlantic and ii) the Sargasso Sea areas of the Atlantic Ocean.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2868AB3-DD49-46EF-B252-FD9BEBCD536C}"/>
              </a:ext>
            </a:extLst>
          </p:cNvPr>
          <p:cNvSpPr txBox="1"/>
          <p:nvPr/>
        </p:nvSpPr>
        <p:spPr>
          <a:xfrm>
            <a:off x="381000" y="1360715"/>
            <a:ext cx="5954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Content Placeholder 3" descr="banner.jpg">
            <a:extLst>
              <a:ext uri="{FF2B5EF4-FFF2-40B4-BE49-F238E27FC236}">
                <a16:creationId xmlns:a16="http://schemas.microsoft.com/office/drawing/2014/main" id="{1A4D722C-7D98-4136-A527-CB35895194B9}"/>
              </a:ext>
            </a:extLst>
          </p:cNvPr>
          <p:cNvPicPr>
            <a:picLocks noChangeAspect="1"/>
          </p:cNvPicPr>
          <p:nvPr/>
        </p:nvPicPr>
        <p:blipFill rotWithShape="1">
          <a:blip r:embed="rId2" cstate="print"/>
          <a:srcRect r="89118" b="24000"/>
          <a:stretch/>
        </p:blipFill>
        <p:spPr>
          <a:xfrm>
            <a:off x="10580914" y="616867"/>
            <a:ext cx="1620251" cy="1414436"/>
          </a:xfrm>
          <a:prstGeom prst="rect">
            <a:avLst/>
          </a:prstGeom>
        </p:spPr>
      </p:pic>
    </p:spTree>
    <p:extLst>
      <p:ext uri="{BB962C8B-B14F-4D97-AF65-F5344CB8AC3E}">
        <p14:creationId xmlns:p14="http://schemas.microsoft.com/office/powerpoint/2010/main" val="3785336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32" y="752476"/>
            <a:ext cx="1693745" cy="190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Brace 4"/>
          <p:cNvSpPr/>
          <p:nvPr/>
        </p:nvSpPr>
        <p:spPr>
          <a:xfrm rot="5400000">
            <a:off x="1971892" y="1866148"/>
            <a:ext cx="364073" cy="233773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613" y="3265921"/>
            <a:ext cx="1192112" cy="126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5105" y="3265921"/>
            <a:ext cx="1221046" cy="13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Left Brace 7"/>
          <p:cNvSpPr/>
          <p:nvPr/>
        </p:nvSpPr>
        <p:spPr>
          <a:xfrm rot="16200000">
            <a:off x="2572497" y="4196548"/>
            <a:ext cx="331730" cy="1168864"/>
          </a:xfrm>
          <a:prstGeom prst="lef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60174">
            <a:off x="2178343" y="5101254"/>
            <a:ext cx="1120035" cy="143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VISION, GOALS and OBJECTIVES?"/>
          <p:cNvSpPr txBox="1"/>
          <p:nvPr/>
        </p:nvSpPr>
        <p:spPr>
          <a:xfrm>
            <a:off x="3889914" y="749930"/>
            <a:ext cx="2326598" cy="164147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lvl1pPr algn="l">
              <a:defRPr sz="2900" b="1">
                <a:solidFill>
                  <a:schemeClr val="accent3">
                    <a:hueOff val="-546623"/>
                    <a:satOff val="7767"/>
                    <a:lumOff val="-14512"/>
                  </a:schemeClr>
                </a:solidFill>
                <a:latin typeface="Helvetica"/>
                <a:ea typeface="Helvetica"/>
                <a:cs typeface="Helvetica"/>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A5A5A5">
                    <a:hueOff val="-546623"/>
                    <a:satOff val="7767"/>
                    <a:lumOff val="-14512"/>
                  </a:srgbClr>
                </a:solidFill>
                <a:effectLst/>
                <a:uLnTx/>
                <a:uFillTx/>
                <a:latin typeface="Helvetica"/>
                <a:cs typeface="Helvetica"/>
                <a:sym typeface="Helvetica"/>
              </a:rPr>
              <a:t>Developed appropriate conceptual and operational objectives for a management framework consisting of 11 components.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A5A5A5">
                    <a:hueOff val="-546623"/>
                    <a:satOff val="7767"/>
                    <a:lumOff val="-14512"/>
                  </a:srgbClr>
                </a:solidFill>
                <a:effectLst/>
                <a:uLnTx/>
                <a:uFillTx/>
                <a:latin typeface="Helvetica"/>
                <a:cs typeface="Helvetica"/>
                <a:sym typeface="Helvetica"/>
              </a:rPr>
              <a:t>Indicators developed and updated for most components.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000" b="1" i="0" u="none" strike="noStrike" kern="1200" cap="none" spc="0" normalizeH="0" baseline="0" noProof="0" dirty="0">
              <a:ln>
                <a:noFill/>
              </a:ln>
              <a:solidFill>
                <a:srgbClr val="A5A5A5">
                  <a:hueOff val="-546623"/>
                  <a:satOff val="7767"/>
                  <a:lumOff val="-14512"/>
                </a:srgbClr>
              </a:solidFill>
              <a:effectLst/>
              <a:uLnTx/>
              <a:uFillTx/>
              <a:latin typeface="Helvetica"/>
              <a:cs typeface="Helvetica"/>
              <a:sym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A5A5A5">
                    <a:hueOff val="-546623"/>
                    <a:satOff val="7767"/>
                    <a:lumOff val="-14512"/>
                  </a:srgbClr>
                </a:solidFill>
                <a:effectLst/>
                <a:uLnTx/>
                <a:uFillTx/>
                <a:latin typeface="Helvetica"/>
                <a:cs typeface="Helvetica"/>
                <a:sym typeface="Helvetica"/>
              </a:rPr>
              <a:t>Thresholds for indicators and reactions to poor status have not been defined.</a:t>
            </a:r>
          </a:p>
        </p:txBody>
      </p:sp>
      <p:sp>
        <p:nvSpPr>
          <p:cNvPr id="11" name="TextBox 10"/>
          <p:cNvSpPr txBox="1"/>
          <p:nvPr/>
        </p:nvSpPr>
        <p:spPr>
          <a:xfrm>
            <a:off x="4113453" y="2548661"/>
            <a:ext cx="3086246"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Case studies scheduled to provide regional overviews of known direct/indirect impacts of ICCAT fisheries on the different components of 2 regions (tropical Atlantic, Sargasso Sea) and describe known links between the environment and fisheries productivity.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A5A5A5">
                    <a:lumMod val="50000"/>
                  </a:srgbClr>
                </a:solidFill>
                <a:effectLst/>
                <a:uLnTx/>
                <a:uFillTx/>
                <a:latin typeface="Calibri" panose="020F0502020204030204"/>
                <a:ea typeface="+mn-ea"/>
                <a:cs typeface="+mn-cs"/>
              </a:rPr>
              <a:t>These studies will provide context and direction for the ecosystem assessments and development of the ecosystem report card.  </a:t>
            </a:r>
          </a:p>
        </p:txBody>
      </p:sp>
      <p:sp>
        <p:nvSpPr>
          <p:cNvPr id="12" name="Ecosystem assessment should include all the details about the indicators:…"/>
          <p:cNvSpPr txBox="1"/>
          <p:nvPr/>
        </p:nvSpPr>
        <p:spPr>
          <a:xfrm>
            <a:off x="7433616" y="2548661"/>
            <a:ext cx="2216976" cy="1579920"/>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4472C4">
                    <a:hueOff val="-176146"/>
                    <a:satOff val="3665"/>
                    <a:lumOff val="-13986"/>
                  </a:srgbClr>
                </a:solidFill>
              </a:defRPr>
            </a:pPr>
            <a:r>
              <a:rPr kumimoji="0" lang="en-CA" sz="1200" b="1" i="0" u="none" strike="noStrike" kern="1200" cap="none" spc="0" normalizeH="0" baseline="0" noProof="0" dirty="0">
                <a:ln>
                  <a:noFill/>
                </a:ln>
                <a:solidFill>
                  <a:srgbClr val="4472C4">
                    <a:hueOff val="-176146"/>
                    <a:satOff val="3665"/>
                    <a:lumOff val="-13986"/>
                  </a:srgbClr>
                </a:solidFill>
                <a:effectLst/>
                <a:uLnTx/>
                <a:uFillTx/>
                <a:latin typeface="Calibri" panose="020F0502020204030204"/>
                <a:ea typeface="Helvetica"/>
                <a:cs typeface="Helvetica"/>
                <a:sym typeface="Helvetica"/>
              </a:rPr>
              <a:t>Currently assessments for the 11 ecosystem components have yielded d</a:t>
            </a:r>
            <a:r>
              <a:rPr kumimoji="0" lang="en-CA" sz="1200" b="1" i="0" u="none" strike="noStrike" kern="1200" cap="none" spc="0" normalizeH="0" baseline="0" noProof="0" dirty="0">
                <a:ln>
                  <a:noFill/>
                </a:ln>
                <a:solidFill>
                  <a:srgbClr val="4472C4">
                    <a:hueOff val="-176146"/>
                    <a:satOff val="3665"/>
                    <a:lumOff val="-13986"/>
                  </a:srgbClr>
                </a:solidFill>
                <a:effectLst/>
                <a:uLnTx/>
                <a:uFillTx/>
                <a:latin typeface="Calibri" panose="020F0502020204030204"/>
                <a:ea typeface="+mn-ea"/>
                <a:cs typeface="+mn-cs"/>
              </a:rPr>
              <a:t>etailed descriptions for the indicators , their calculation, data sources, factors causing observed trends, their implications and link with fisheries management.</a:t>
            </a:r>
          </a:p>
        </p:txBody>
      </p:sp>
      <p:sp>
        <p:nvSpPr>
          <p:cNvPr id="13" name="Ecosystem assessment should include all the details about the indicators:…"/>
          <p:cNvSpPr txBox="1"/>
          <p:nvPr/>
        </p:nvSpPr>
        <p:spPr>
          <a:xfrm>
            <a:off x="4028929" y="5225412"/>
            <a:ext cx="2216976" cy="121058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solidFill>
                  <a:srgbClr val="4472C4">
                    <a:hueOff val="-176146"/>
                    <a:satOff val="3665"/>
                    <a:lumOff val="-13986"/>
                  </a:srgbClr>
                </a:solidFill>
              </a:defRPr>
            </a:pPr>
            <a:r>
              <a:rPr kumimoji="0" lang="en-CA" sz="1200" b="1" i="0" u="none" strike="noStrike" kern="1200" cap="none" spc="0" normalizeH="0" baseline="0" noProof="0" dirty="0">
                <a:ln>
                  <a:noFill/>
                </a:ln>
                <a:solidFill>
                  <a:srgbClr val="4472C4">
                    <a:hueOff val="-176146"/>
                    <a:satOff val="3665"/>
                    <a:lumOff val="-13986"/>
                  </a:srgbClr>
                </a:solidFill>
                <a:effectLst/>
                <a:uLnTx/>
                <a:uFillTx/>
                <a:latin typeface="Calibri" panose="020F0502020204030204"/>
                <a:ea typeface="Helvetica"/>
                <a:cs typeface="Helvetica"/>
                <a:sym typeface="Helvetica"/>
              </a:rPr>
              <a:t>A second annual ecosystem report card (Doc. No. SCI_76 / 2019)  has been completed.</a:t>
            </a:r>
          </a:p>
          <a:p>
            <a:pPr marL="0" marR="0" lvl="0" indent="0" algn="l" defTabSz="914400" rtl="0" eaLnBrk="1" fontAlgn="auto" latinLnBrk="0" hangingPunct="1">
              <a:lnSpc>
                <a:spcPct val="100000"/>
              </a:lnSpc>
              <a:spcBef>
                <a:spcPts val="0"/>
              </a:spcBef>
              <a:spcAft>
                <a:spcPts val="0"/>
              </a:spcAft>
              <a:buClrTx/>
              <a:buSzTx/>
              <a:buFontTx/>
              <a:buNone/>
              <a:tabLst/>
              <a:defRPr>
                <a:solidFill>
                  <a:srgbClr val="4472C4">
                    <a:hueOff val="-176146"/>
                    <a:satOff val="3665"/>
                    <a:lumOff val="-13986"/>
                  </a:srgbClr>
                </a:solidFill>
              </a:defRPr>
            </a:pPr>
            <a:endParaRPr kumimoji="0" lang="en-CA" sz="1200" b="1" i="0" u="none" strike="noStrike" kern="1200" cap="none" spc="0" normalizeH="0" baseline="0" noProof="0" dirty="0">
              <a:ln>
                <a:noFill/>
              </a:ln>
              <a:solidFill>
                <a:srgbClr val="4472C4">
                  <a:hueOff val="-176146"/>
                  <a:satOff val="3665"/>
                  <a:lumOff val="-13986"/>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solidFill>
                  <a:srgbClr val="4472C4">
                    <a:hueOff val="-176146"/>
                    <a:satOff val="3665"/>
                    <a:lumOff val="-13986"/>
                  </a:srgbClr>
                </a:solidFill>
              </a:defRPr>
            </a:pPr>
            <a:r>
              <a:rPr kumimoji="0" lang="en-CA" sz="1200" b="1" i="0" u="none" strike="noStrike" kern="1200" cap="none" spc="0" normalizeH="0" baseline="0" noProof="0" dirty="0">
                <a:ln>
                  <a:noFill/>
                </a:ln>
                <a:solidFill>
                  <a:srgbClr val="4472C4">
                    <a:hueOff val="-176146"/>
                    <a:satOff val="3665"/>
                    <a:lumOff val="-13986"/>
                  </a:srgbClr>
                </a:solidFill>
                <a:effectLst/>
                <a:uLnTx/>
                <a:uFillTx/>
                <a:latin typeface="Calibri" panose="020F0502020204030204"/>
                <a:ea typeface="+mn-ea"/>
                <a:cs typeface="+mn-cs"/>
              </a:rPr>
              <a:t>Future efforts to focus on finalizing report card indicators. </a:t>
            </a:r>
          </a:p>
        </p:txBody>
      </p:sp>
      <p:sp>
        <p:nvSpPr>
          <p:cNvPr id="15" name="Right Arrow 14"/>
          <p:cNvSpPr/>
          <p:nvPr/>
        </p:nvSpPr>
        <p:spPr>
          <a:xfrm>
            <a:off x="2045540" y="3447170"/>
            <a:ext cx="285750" cy="171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p:cNvSpPr/>
          <p:nvPr/>
        </p:nvSpPr>
        <p:spPr>
          <a:xfrm>
            <a:off x="1710272" y="2947052"/>
            <a:ext cx="2318657" cy="501174"/>
          </a:xfrm>
          <a:custGeom>
            <a:avLst/>
            <a:gdLst>
              <a:gd name="connsiteX0" fmla="*/ 0 w 2318657"/>
              <a:gd name="connsiteY0" fmla="*/ 501174 h 501174"/>
              <a:gd name="connsiteX1" fmla="*/ 1621972 w 2318657"/>
              <a:gd name="connsiteY1" fmla="*/ 431 h 501174"/>
              <a:gd name="connsiteX2" fmla="*/ 2318657 w 2318657"/>
              <a:gd name="connsiteY2" fmla="*/ 414089 h 501174"/>
            </a:gdLst>
            <a:ahLst/>
            <a:cxnLst>
              <a:cxn ang="0">
                <a:pos x="connsiteX0" y="connsiteY0"/>
              </a:cxn>
              <a:cxn ang="0">
                <a:pos x="connsiteX1" y="connsiteY1"/>
              </a:cxn>
              <a:cxn ang="0">
                <a:pos x="connsiteX2" y="connsiteY2"/>
              </a:cxn>
            </a:cxnLst>
            <a:rect l="l" t="t" r="r" b="b"/>
            <a:pathLst>
              <a:path w="2318657" h="501174">
                <a:moveTo>
                  <a:pt x="0" y="501174"/>
                </a:moveTo>
                <a:cubicBezTo>
                  <a:pt x="617764" y="258059"/>
                  <a:pt x="1235529" y="14945"/>
                  <a:pt x="1621972" y="431"/>
                </a:cubicBezTo>
                <a:cubicBezTo>
                  <a:pt x="2008415" y="-14083"/>
                  <a:pt x="2215243" y="341517"/>
                  <a:pt x="2318657" y="414089"/>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p:cNvSpPr/>
          <p:nvPr/>
        </p:nvSpPr>
        <p:spPr>
          <a:xfrm>
            <a:off x="3448382" y="4144911"/>
            <a:ext cx="4769280" cy="615380"/>
          </a:xfrm>
          <a:custGeom>
            <a:avLst/>
            <a:gdLst>
              <a:gd name="connsiteX0" fmla="*/ 0 w 5203372"/>
              <a:gd name="connsiteY0" fmla="*/ 217715 h 615380"/>
              <a:gd name="connsiteX1" fmla="*/ 1132115 w 5203372"/>
              <a:gd name="connsiteY1" fmla="*/ 587829 h 615380"/>
              <a:gd name="connsiteX2" fmla="*/ 4136572 w 5203372"/>
              <a:gd name="connsiteY2" fmla="*/ 522515 h 615380"/>
              <a:gd name="connsiteX3" fmla="*/ 5203372 w 5203372"/>
              <a:gd name="connsiteY3" fmla="*/ 0 h 615380"/>
            </a:gdLst>
            <a:ahLst/>
            <a:cxnLst>
              <a:cxn ang="0">
                <a:pos x="connsiteX0" y="connsiteY0"/>
              </a:cxn>
              <a:cxn ang="0">
                <a:pos x="connsiteX1" y="connsiteY1"/>
              </a:cxn>
              <a:cxn ang="0">
                <a:pos x="connsiteX2" y="connsiteY2"/>
              </a:cxn>
              <a:cxn ang="0">
                <a:pos x="connsiteX3" y="connsiteY3"/>
              </a:cxn>
            </a:cxnLst>
            <a:rect l="l" t="t" r="r" b="b"/>
            <a:pathLst>
              <a:path w="5203372" h="615380">
                <a:moveTo>
                  <a:pt x="0" y="217715"/>
                </a:moveTo>
                <a:cubicBezTo>
                  <a:pt x="221343" y="377372"/>
                  <a:pt x="442686" y="537029"/>
                  <a:pt x="1132115" y="587829"/>
                </a:cubicBezTo>
                <a:cubicBezTo>
                  <a:pt x="1821544" y="638629"/>
                  <a:pt x="3458029" y="620486"/>
                  <a:pt x="4136572" y="522515"/>
                </a:cubicBezTo>
                <a:cubicBezTo>
                  <a:pt x="4815115" y="424544"/>
                  <a:pt x="5014686" y="74386"/>
                  <a:pt x="5203372" y="0"/>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2373771" y="377276"/>
            <a:ext cx="2362200" cy="558407"/>
          </a:xfrm>
          <a:custGeom>
            <a:avLst/>
            <a:gdLst>
              <a:gd name="connsiteX0" fmla="*/ 0 w 2362200"/>
              <a:gd name="connsiteY0" fmla="*/ 558407 h 558407"/>
              <a:gd name="connsiteX1" fmla="*/ 555171 w 2362200"/>
              <a:gd name="connsiteY1" fmla="*/ 286264 h 558407"/>
              <a:gd name="connsiteX2" fmla="*/ 1567543 w 2362200"/>
              <a:gd name="connsiteY2" fmla="*/ 3235 h 558407"/>
              <a:gd name="connsiteX3" fmla="*/ 2362200 w 2362200"/>
              <a:gd name="connsiteY3" fmla="*/ 482207 h 558407"/>
            </a:gdLst>
            <a:ahLst/>
            <a:cxnLst>
              <a:cxn ang="0">
                <a:pos x="connsiteX0" y="connsiteY0"/>
              </a:cxn>
              <a:cxn ang="0">
                <a:pos x="connsiteX1" y="connsiteY1"/>
              </a:cxn>
              <a:cxn ang="0">
                <a:pos x="connsiteX2" y="connsiteY2"/>
              </a:cxn>
              <a:cxn ang="0">
                <a:pos x="connsiteX3" y="connsiteY3"/>
              </a:cxn>
            </a:cxnLst>
            <a:rect l="l" t="t" r="r" b="b"/>
            <a:pathLst>
              <a:path w="2362200" h="558407">
                <a:moveTo>
                  <a:pt x="0" y="558407"/>
                </a:moveTo>
                <a:cubicBezTo>
                  <a:pt x="146957" y="468600"/>
                  <a:pt x="293914" y="378793"/>
                  <a:pt x="555171" y="286264"/>
                </a:cubicBezTo>
                <a:cubicBezTo>
                  <a:pt x="816428" y="193735"/>
                  <a:pt x="1266372" y="-29422"/>
                  <a:pt x="1567543" y="3235"/>
                </a:cubicBezTo>
                <a:cubicBezTo>
                  <a:pt x="1868714" y="35892"/>
                  <a:pt x="2115457" y="259049"/>
                  <a:pt x="2362200" y="482207"/>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2153928" y="46914"/>
            <a:ext cx="77455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Progress on the Components of the Ecosystem Based Fisheries Management Plan</a:t>
            </a:r>
          </a:p>
        </p:txBody>
      </p:sp>
      <p:sp>
        <p:nvSpPr>
          <p:cNvPr id="25" name="Freeform 24"/>
          <p:cNvSpPr/>
          <p:nvPr/>
        </p:nvSpPr>
        <p:spPr>
          <a:xfrm>
            <a:off x="3187412" y="6146041"/>
            <a:ext cx="841517" cy="360881"/>
          </a:xfrm>
          <a:custGeom>
            <a:avLst/>
            <a:gdLst>
              <a:gd name="connsiteX0" fmla="*/ 0 w 1469571"/>
              <a:gd name="connsiteY0" fmla="*/ 108857 h 360881"/>
              <a:gd name="connsiteX1" fmla="*/ 653143 w 1469571"/>
              <a:gd name="connsiteY1" fmla="*/ 359228 h 360881"/>
              <a:gd name="connsiteX2" fmla="*/ 1469571 w 1469571"/>
              <a:gd name="connsiteY2" fmla="*/ 0 h 360881"/>
            </a:gdLst>
            <a:ahLst/>
            <a:cxnLst>
              <a:cxn ang="0">
                <a:pos x="connsiteX0" y="connsiteY0"/>
              </a:cxn>
              <a:cxn ang="0">
                <a:pos x="connsiteX1" y="connsiteY1"/>
              </a:cxn>
              <a:cxn ang="0">
                <a:pos x="connsiteX2" y="connsiteY2"/>
              </a:cxn>
            </a:cxnLst>
            <a:rect l="l" t="t" r="r" b="b"/>
            <a:pathLst>
              <a:path w="1469571" h="360881">
                <a:moveTo>
                  <a:pt x="0" y="108857"/>
                </a:moveTo>
                <a:cubicBezTo>
                  <a:pt x="204107" y="243114"/>
                  <a:pt x="408215" y="377371"/>
                  <a:pt x="653143" y="359228"/>
                </a:cubicBezTo>
                <a:cubicBezTo>
                  <a:pt x="898071" y="341085"/>
                  <a:pt x="1043214" y="81643"/>
                  <a:pt x="1469571" y="0"/>
                </a:cubicBezTo>
              </a:path>
            </a:pathLst>
          </a:custGeom>
          <a:noFill/>
          <a:ln>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8964"/>
          <a:stretch/>
        </p:blipFill>
        <p:spPr bwMode="auto">
          <a:xfrm>
            <a:off x="8536356" y="4277984"/>
            <a:ext cx="1963294" cy="172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7789955" y="6045257"/>
            <a:ext cx="3456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Potential regions for reporting. Details dependent on the component that is assessed. No single solution.</a:t>
            </a:r>
          </a:p>
        </p:txBody>
      </p:sp>
    </p:spTree>
    <p:extLst>
      <p:ext uri="{BB962C8B-B14F-4D97-AF65-F5344CB8AC3E}">
        <p14:creationId xmlns:p14="http://schemas.microsoft.com/office/powerpoint/2010/main" val="2462087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9573FA-A114-4C14-A354-BB4C59AEA20E}"/>
              </a:ext>
            </a:extLst>
          </p:cNvPr>
          <p:cNvSpPr/>
          <p:nvPr/>
        </p:nvSpPr>
        <p:spPr>
          <a:xfrm>
            <a:off x="627407" y="186035"/>
            <a:ext cx="6096000" cy="1015663"/>
          </a:xfrm>
          <a:prstGeom prst="rect">
            <a:avLst/>
          </a:prstGeom>
        </p:spPr>
        <p:txBody>
          <a:bodyPr>
            <a:spAutoFit/>
          </a:bodyPr>
          <a:lstStyle/>
          <a:p>
            <a:br>
              <a:rPr lang="en-US" dirty="0">
                <a:solidFill>
                  <a:srgbClr val="000000"/>
                </a:solidFill>
                <a:latin typeface="Calibri" panose="020F0502020204030204" pitchFamily="34" charset="0"/>
              </a:rPr>
            </a:br>
            <a:r>
              <a:rPr lang="en-US" sz="2400" b="1" dirty="0">
                <a:solidFill>
                  <a:srgbClr val="000000"/>
                </a:solidFill>
                <a:latin typeface="Calibri" panose="020F0502020204030204" pitchFamily="34" charset="0"/>
              </a:rPr>
              <a:t>Progress towards 2019 Report Card</a:t>
            </a:r>
            <a:br>
              <a:rPr lang="en-US" dirty="0"/>
            </a:br>
            <a:endParaRPr lang="en-CA" dirty="0"/>
          </a:p>
        </p:txBody>
      </p:sp>
      <p:sp>
        <p:nvSpPr>
          <p:cNvPr id="3" name="Rectangle 2">
            <a:extLst>
              <a:ext uri="{FF2B5EF4-FFF2-40B4-BE49-F238E27FC236}">
                <a16:creationId xmlns:a16="http://schemas.microsoft.com/office/drawing/2014/main" id="{EAD6F99E-AA2E-42D1-9445-8A2D2B1700AC}"/>
              </a:ext>
            </a:extLst>
          </p:cNvPr>
          <p:cNvSpPr/>
          <p:nvPr/>
        </p:nvSpPr>
        <p:spPr>
          <a:xfrm>
            <a:off x="699051" y="886620"/>
            <a:ext cx="10730947" cy="1477328"/>
          </a:xfrm>
          <a:prstGeom prst="rect">
            <a:avLst/>
          </a:prstGeom>
        </p:spPr>
        <p:txBody>
          <a:bodyPr wrap="square">
            <a:spAutoFit/>
          </a:bodyPr>
          <a:lstStyle/>
          <a:p>
            <a:pPr marL="285750" indent="-285750">
              <a:buFont typeface="Arial" panose="020B0604020202020204" pitchFamily="34" charset="0"/>
              <a:buChar char="•"/>
            </a:pPr>
            <a:r>
              <a:rPr lang="en-CA" dirty="0">
                <a:latin typeface="Calibri" panose="020F0502020204030204" pitchFamily="34" charset="0"/>
              </a:rPr>
              <a:t>Significant progress made on </a:t>
            </a:r>
            <a:r>
              <a:rPr lang="en-US" dirty="0">
                <a:latin typeface="Calibri" panose="020F0502020204030204" pitchFamily="34" charset="0"/>
              </a:rPr>
              <a:t>development of status and pressure indicators for </a:t>
            </a:r>
            <a:r>
              <a:rPr lang="en-CA" dirty="0">
                <a:latin typeface="Calibri" panose="020F0502020204030204" pitchFamily="34" charset="0"/>
              </a:rPr>
              <a:t>Retained Assessed, Retained non-Assessed, Seabirds, non-Retained Sharks, Sea Turtles, Marine Mammals, Food Web/Trophic Relationships, Fishing Pressure, Habitat, Environmental Pressure, Socio-economic</a:t>
            </a:r>
            <a:endParaRPr lang="en-CA" dirty="0">
              <a:latin typeface="Times New Roman" panose="02020603050405020304" pitchFamily="18" charset="0"/>
            </a:endParaRPr>
          </a:p>
          <a:p>
            <a:br>
              <a:rPr lang="en-CA" dirty="0"/>
            </a:br>
            <a:endParaRPr lang="en-CA" dirty="0"/>
          </a:p>
        </p:txBody>
      </p:sp>
      <p:sp>
        <p:nvSpPr>
          <p:cNvPr id="4" name="Rectangle 3">
            <a:extLst>
              <a:ext uri="{FF2B5EF4-FFF2-40B4-BE49-F238E27FC236}">
                <a16:creationId xmlns:a16="http://schemas.microsoft.com/office/drawing/2014/main" id="{6C76627E-0A82-4F93-B41F-09B29C9482E8}"/>
              </a:ext>
            </a:extLst>
          </p:cNvPr>
          <p:cNvSpPr/>
          <p:nvPr/>
        </p:nvSpPr>
        <p:spPr>
          <a:xfrm>
            <a:off x="724315" y="2814454"/>
            <a:ext cx="6096000" cy="646331"/>
          </a:xfrm>
          <a:prstGeom prst="rect">
            <a:avLst/>
          </a:prstGeom>
        </p:spPr>
        <p:txBody>
          <a:bodyPr>
            <a:spAutoFit/>
          </a:bodyPr>
          <a:lstStyle/>
          <a:p>
            <a:r>
              <a:rPr lang="en-CA" dirty="0">
                <a:solidFill>
                  <a:srgbClr val="000000"/>
                </a:solidFill>
                <a:latin typeface="Calibri" panose="020F0502020204030204" pitchFamily="34" charset="0"/>
              </a:rPr>
              <a:t>Example for Retained Assessed Species</a:t>
            </a:r>
            <a:br>
              <a:rPr lang="en-CA" dirty="0"/>
            </a:br>
            <a:endParaRPr lang="en-CA" dirty="0"/>
          </a:p>
        </p:txBody>
      </p:sp>
      <p:sp>
        <p:nvSpPr>
          <p:cNvPr id="6" name="Rectangle 2">
            <a:extLst>
              <a:ext uri="{FF2B5EF4-FFF2-40B4-BE49-F238E27FC236}">
                <a16:creationId xmlns:a16="http://schemas.microsoft.com/office/drawing/2014/main" id="{133209DF-BE88-4DEE-8CBC-40C65A174350}"/>
              </a:ext>
            </a:extLst>
          </p:cNvPr>
          <p:cNvSpPr>
            <a:spLocks noChangeArrowheads="1"/>
          </p:cNvSpPr>
          <p:nvPr/>
        </p:nvSpPr>
        <p:spPr bwMode="auto">
          <a:xfrm>
            <a:off x="626497" y="1743943"/>
            <a:ext cx="77366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Sub-Committee Updated the 2018 indicator with most recent data available</a:t>
            </a:r>
            <a:endPar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Developed Kobe plot based on terminal B and F ratios</a:t>
            </a:r>
            <a:endParaRPr kumimoji="0" lang="en-US" altLang="en-US" sz="18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rgbClr val="000000"/>
                </a:solidFill>
                <a:effectLst/>
                <a:latin typeface="Calibri" panose="020F0502020204030204" pitchFamily="34" charset="0"/>
                <a:cs typeface="Calibri" panose="020F0502020204030204" pitchFamily="34" charset="0"/>
              </a:rPr>
              <a:t>   Need to create separate indicator for stocks with undetermined F and B ratios</a:t>
            </a:r>
            <a:endParaRPr kumimoji="0" lang="en-US" altLang="en-US"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DDFE153-A1C2-4E47-9672-76D908118E48}"/>
              </a:ext>
            </a:extLst>
          </p:cNvPr>
          <p:cNvSpPr/>
          <p:nvPr/>
        </p:nvSpPr>
        <p:spPr>
          <a:xfrm>
            <a:off x="3048000" y="3105835"/>
            <a:ext cx="6096000" cy="646331"/>
          </a:xfrm>
          <a:prstGeom prst="rect">
            <a:avLst/>
          </a:prstGeom>
        </p:spPr>
        <p:txBody>
          <a:bodyPr>
            <a:spAutoFit/>
          </a:bodyPr>
          <a:lstStyle/>
          <a:p>
            <a:r>
              <a:rPr lang="en-CA" dirty="0">
                <a:solidFill>
                  <a:srgbClr val="000000"/>
                </a:solidFill>
                <a:latin typeface="Times New Roman" panose="02020603050405020304" pitchFamily="18" charset="0"/>
              </a:rPr>
              <a:t> </a:t>
            </a:r>
            <a:br>
              <a:rPr lang="en-CA" dirty="0"/>
            </a:br>
            <a:endParaRPr lang="en-CA" dirty="0"/>
          </a:p>
        </p:txBody>
      </p:sp>
      <p:pic>
        <p:nvPicPr>
          <p:cNvPr id="9" name="Picture 8">
            <a:extLst>
              <a:ext uri="{FF2B5EF4-FFF2-40B4-BE49-F238E27FC236}">
                <a16:creationId xmlns:a16="http://schemas.microsoft.com/office/drawing/2014/main" id="{817418E7-A646-4E52-A9D6-A620CE350EFC}"/>
              </a:ext>
            </a:extLst>
          </p:cNvPr>
          <p:cNvPicPr>
            <a:picLocks noChangeAspect="1"/>
          </p:cNvPicPr>
          <p:nvPr/>
        </p:nvPicPr>
        <p:blipFill rotWithShape="1">
          <a:blip r:embed="rId2"/>
          <a:srcRect l="22826" t="36931" r="6413" b="18088"/>
          <a:stretch/>
        </p:blipFill>
        <p:spPr>
          <a:xfrm>
            <a:off x="701371" y="3282154"/>
            <a:ext cx="10545749" cy="3596246"/>
          </a:xfrm>
          <a:prstGeom prst="rect">
            <a:avLst/>
          </a:prstGeom>
        </p:spPr>
      </p:pic>
    </p:spTree>
    <p:extLst>
      <p:ext uri="{BB962C8B-B14F-4D97-AF65-F5344CB8AC3E}">
        <p14:creationId xmlns:p14="http://schemas.microsoft.com/office/powerpoint/2010/main" val="342466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r>
              <a:rPr lang="en-US" dirty="0"/>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216579" cy="461665"/>
          </a:xfrm>
          <a:prstGeom prst="rect">
            <a:avLst/>
          </a:prstGeom>
          <a:noFill/>
        </p:spPr>
        <p:txBody>
          <a:bodyPr wrap="none" rtlCol="0">
            <a:spAutoFit/>
          </a:bodyPr>
          <a:lstStyle/>
          <a:p>
            <a:r>
              <a:rPr lang="en-US" sz="2400" dirty="0">
                <a:solidFill>
                  <a:schemeClr val="bg1"/>
                </a:solidFill>
              </a:rPr>
              <a:t>Section 9 of Report. Details to be presented during the panel meetings</a:t>
            </a:r>
            <a:r>
              <a:rPr lang="en-US" sz="2400" dirty="0"/>
              <a:t>.</a:t>
            </a:r>
            <a:endParaRPr lang="en-CA" sz="2400" dirty="0"/>
          </a:p>
        </p:txBody>
      </p:sp>
      <p:graphicFrame>
        <p:nvGraphicFramePr>
          <p:cNvPr id="10" name="Table 9">
            <a:extLst>
              <a:ext uri="{FF2B5EF4-FFF2-40B4-BE49-F238E27FC236}">
                <a16:creationId xmlns:a16="http://schemas.microsoft.com/office/drawing/2014/main" id="{AAD13F85-0E86-4E39-8202-CAC2696B133E}"/>
              </a:ext>
            </a:extLst>
          </p:cNvPr>
          <p:cNvGraphicFramePr>
            <a:graphicFrameLocks noGrp="1"/>
          </p:cNvGraphicFramePr>
          <p:nvPr>
            <p:extLst>
              <p:ext uri="{D42A27DB-BD31-4B8C-83A1-F6EECF244321}">
                <p14:modId xmlns:p14="http://schemas.microsoft.com/office/powerpoint/2010/main" val="1855494897"/>
              </p:ext>
            </p:extLst>
          </p:nvPr>
        </p:nvGraphicFramePr>
        <p:xfrm>
          <a:off x="2628901" y="2705099"/>
          <a:ext cx="6886574" cy="3872508"/>
        </p:xfrm>
        <a:graphic>
          <a:graphicData uri="http://schemas.openxmlformats.org/drawingml/2006/table">
            <a:tbl>
              <a:tblPr/>
              <a:tblGrid>
                <a:gridCol w="877969">
                  <a:extLst>
                    <a:ext uri="{9D8B030D-6E8A-4147-A177-3AD203B41FA5}">
                      <a16:colId xmlns:a16="http://schemas.microsoft.com/office/drawing/2014/main" val="2785318551"/>
                    </a:ext>
                  </a:extLst>
                </a:gridCol>
                <a:gridCol w="877969">
                  <a:extLst>
                    <a:ext uri="{9D8B030D-6E8A-4147-A177-3AD203B41FA5}">
                      <a16:colId xmlns:a16="http://schemas.microsoft.com/office/drawing/2014/main" val="3260571971"/>
                    </a:ext>
                  </a:extLst>
                </a:gridCol>
                <a:gridCol w="1517136">
                  <a:extLst>
                    <a:ext uri="{9D8B030D-6E8A-4147-A177-3AD203B41FA5}">
                      <a16:colId xmlns:a16="http://schemas.microsoft.com/office/drawing/2014/main" val="2338914540"/>
                    </a:ext>
                  </a:extLst>
                </a:gridCol>
                <a:gridCol w="869842">
                  <a:extLst>
                    <a:ext uri="{9D8B030D-6E8A-4147-A177-3AD203B41FA5}">
                      <a16:colId xmlns:a16="http://schemas.microsoft.com/office/drawing/2014/main" val="1865933565"/>
                    </a:ext>
                  </a:extLst>
                </a:gridCol>
                <a:gridCol w="1097464">
                  <a:extLst>
                    <a:ext uri="{9D8B030D-6E8A-4147-A177-3AD203B41FA5}">
                      <a16:colId xmlns:a16="http://schemas.microsoft.com/office/drawing/2014/main" val="3544033389"/>
                    </a:ext>
                  </a:extLst>
                </a:gridCol>
                <a:gridCol w="1646194">
                  <a:extLst>
                    <a:ext uri="{9D8B030D-6E8A-4147-A177-3AD203B41FA5}">
                      <a16:colId xmlns:a16="http://schemas.microsoft.com/office/drawing/2014/main" val="2852888010"/>
                    </a:ext>
                  </a:extLst>
                </a:gridCol>
              </a:tblGrid>
              <a:tr h="1099635">
                <a:tc gridSpan="3">
                  <a:txBody>
                    <a:bodyPr/>
                    <a:lstStyle/>
                    <a:p>
                      <a:pPr algn="l" fontAlgn="b"/>
                      <a:r>
                        <a:rPr lang="en-CA" sz="3200" b="1" i="0" u="none" strike="noStrike" dirty="0">
                          <a:solidFill>
                            <a:srgbClr val="000000"/>
                          </a:solidFill>
                          <a:effectLst/>
                          <a:latin typeface="Calibri" panose="020F0502020204030204" pitchFamily="34" charset="0"/>
                        </a:rPr>
                        <a:t> Summary ICCAT   Stock Status – 25</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hMerge="1">
                  <a:txBody>
                    <a:bodyPr/>
                    <a:lstStyle/>
                    <a:p>
                      <a:endParaRPr lang="en-CA"/>
                    </a:p>
                  </a:txBody>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l" fontAlgn="b"/>
                      <a:r>
                        <a:rPr lang="en-CA" sz="16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756649204"/>
                  </a:ext>
                </a:extLst>
              </a:tr>
              <a:tr h="987150">
                <a:tc gridSpan="2">
                  <a:txBody>
                    <a:bodyPr/>
                    <a:lstStyle/>
                    <a:p>
                      <a:pPr algn="ctr" fontAlgn="b"/>
                      <a:r>
                        <a:rPr lang="en-CA" sz="2800" b="0" i="0" u="none" strike="noStrike" dirty="0">
                          <a:solidFill>
                            <a:srgbClr val="000000"/>
                          </a:solidFill>
                          <a:effectLst/>
                          <a:latin typeface="Calibri" panose="020F0502020204030204" pitchFamily="34" charset="0"/>
                        </a:rPr>
                        <a:t>        Overfishing (F&gt;</a:t>
                      </a:r>
                      <a:r>
                        <a:rPr lang="en-CA" sz="2800" b="0" i="0" u="none" strike="noStrike" dirty="0" err="1">
                          <a:solidFill>
                            <a:srgbClr val="000000"/>
                          </a:solidFill>
                          <a:effectLst/>
                          <a:latin typeface="Calibri" panose="020F0502020204030204" pitchFamily="34" charset="0"/>
                        </a:rPr>
                        <a:t>Fmsy</a:t>
                      </a:r>
                      <a:r>
                        <a:rPr lang="en-CA" sz="2800" b="0" i="0" u="none" strike="noStrike" dirty="0">
                          <a:solidFill>
                            <a:srgbClr val="000000"/>
                          </a:solidFill>
                          <a:effectLst/>
                          <a:latin typeface="Calibri" panose="020F0502020204030204" pitchFamily="34" charset="0"/>
                        </a:rPr>
                        <a:t>)</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a:txBody>
                    <a:bodyPr/>
                    <a:lstStyle/>
                    <a:p>
                      <a:pPr algn="l" fontAlgn="b"/>
                      <a:r>
                        <a:rPr lang="en-CA" sz="28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gridSpan="2">
                  <a:txBody>
                    <a:bodyPr/>
                    <a:lstStyle/>
                    <a:p>
                      <a:pPr algn="l" fontAlgn="b"/>
                      <a:r>
                        <a:rPr lang="en-CA" sz="2800" b="0" i="0" u="none" strike="noStrike" dirty="0">
                          <a:solidFill>
                            <a:srgbClr val="000000"/>
                          </a:solidFill>
                          <a:effectLst/>
                          <a:latin typeface="Calibri" panose="020F0502020204030204" pitchFamily="34" charset="0"/>
                        </a:rPr>
                        <a:t>                         Overfished (B&lt;</a:t>
                      </a:r>
                      <a:r>
                        <a:rPr lang="en-CA" sz="2800" b="0" i="0" u="none" strike="noStrike" dirty="0" err="1">
                          <a:solidFill>
                            <a:srgbClr val="000000"/>
                          </a:solidFill>
                          <a:effectLst/>
                          <a:latin typeface="Calibri" panose="020F0502020204030204" pitchFamily="34" charset="0"/>
                        </a:rPr>
                        <a:t>Bmsy</a:t>
                      </a:r>
                      <a:r>
                        <a:rPr lang="en-CA" sz="2800" b="0" i="0" u="none" strike="noStrike" dirty="0">
                          <a:solidFill>
                            <a:srgbClr val="000000"/>
                          </a:solidFill>
                          <a:effectLst/>
                          <a:latin typeface="Calibri" panose="020F0502020204030204" pitchFamily="34" charset="0"/>
                        </a:rPr>
                        <a:t>)</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hMerge="1">
                  <a:txBody>
                    <a:bodyPr/>
                    <a:lstStyle/>
                    <a:p>
                      <a:endParaRPr lang="en-CA"/>
                    </a:p>
                  </a:txBody>
                  <a:tcPr/>
                </a:tc>
                <a:tc>
                  <a:txBody>
                    <a:bodyPr/>
                    <a:lstStyle/>
                    <a:p>
                      <a:pPr algn="l" fontAlgn="b"/>
                      <a:r>
                        <a:rPr lang="en-CA" sz="2800" b="0" i="0" u="none" strike="noStrike" dirty="0">
                          <a:solidFill>
                            <a:srgbClr val="000000"/>
                          </a:solidFill>
                          <a:effectLst/>
                          <a:latin typeface="Calibri" panose="020F0502020204030204" pitchFamily="34" charset="0"/>
                        </a:rPr>
                        <a:t> </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2738313360"/>
                  </a:ext>
                </a:extLst>
              </a:tr>
              <a:tr h="987150">
                <a:tc>
                  <a:txBody>
                    <a:bodyPr/>
                    <a:lstStyle/>
                    <a:p>
                      <a:pPr algn="ctr" fontAlgn="b"/>
                      <a:r>
                        <a:rPr lang="en-CA" sz="2800" b="0" i="0" u="none" strike="noStrike">
                          <a:solidFill>
                            <a:srgbClr val="000000"/>
                          </a:solidFill>
                          <a:effectLst/>
                          <a:latin typeface="Calibri" panose="020F0502020204030204" pitchFamily="34" charset="0"/>
                        </a:rPr>
                        <a:t>Yes</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Unknown</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Yes</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Unknown</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648086710"/>
                  </a:ext>
                </a:extLst>
              </a:tr>
              <a:tr h="497943">
                <a:tc>
                  <a:txBody>
                    <a:bodyPr/>
                    <a:lstStyle/>
                    <a:p>
                      <a:pPr algn="ctr" fontAlgn="b"/>
                      <a:r>
                        <a:rPr lang="en-CA" sz="2800" b="0" i="0" u="none" strike="noStrike" dirty="0">
                          <a:solidFill>
                            <a:srgbClr val="000000"/>
                          </a:solidFill>
                          <a:effectLst/>
                          <a:latin typeface="Calibri" panose="020F0502020204030204" pitchFamily="34" charset="0"/>
                        </a:rPr>
                        <a:t>5</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11</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tc>
                  <a:txBody>
                    <a:bodyPr/>
                    <a:lstStyle/>
                    <a:p>
                      <a:pPr algn="ctr" fontAlgn="b"/>
                      <a:r>
                        <a:rPr lang="en-CA" sz="2800" b="0" i="0" u="none" strike="noStrike" dirty="0">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614245397"/>
                  </a:ext>
                </a:extLst>
              </a:tr>
            </a:tbl>
          </a:graphicData>
        </a:graphic>
      </p:graphicFrame>
    </p:spTree>
    <p:extLst>
      <p:ext uri="{BB962C8B-B14F-4D97-AF65-F5344CB8AC3E}">
        <p14:creationId xmlns:p14="http://schemas.microsoft.com/office/powerpoint/2010/main" val="1684321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2165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Section 9 of Report. Details be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751114" y="3461657"/>
            <a:ext cx="2155372" cy="1815882"/>
          </a:xfrm>
          <a:prstGeom prst="rect">
            <a:avLst/>
          </a:prstGeom>
          <a:noFill/>
        </p:spPr>
        <p:txBody>
          <a:bodyPr wrap="square" rtlCol="0">
            <a:spAutoFit/>
          </a:bodyPr>
          <a:lstStyle/>
          <a:p>
            <a:r>
              <a:rPr lang="en-CA" sz="2800" dirty="0">
                <a:solidFill>
                  <a:schemeClr val="bg1"/>
                </a:solidFill>
              </a:rPr>
              <a:t>No Overfishing and not Overfished</a:t>
            </a:r>
          </a:p>
        </p:txBody>
      </p:sp>
      <p:graphicFrame>
        <p:nvGraphicFramePr>
          <p:cNvPr id="8" name="Table 7">
            <a:extLst>
              <a:ext uri="{FF2B5EF4-FFF2-40B4-BE49-F238E27FC236}">
                <a16:creationId xmlns:a16="http://schemas.microsoft.com/office/drawing/2014/main" id="{65BC316C-4139-413C-8BB0-1B5E98C764FE}"/>
              </a:ext>
            </a:extLst>
          </p:cNvPr>
          <p:cNvGraphicFramePr>
            <a:graphicFrameLocks noGrp="1"/>
          </p:cNvGraphicFramePr>
          <p:nvPr>
            <p:extLst>
              <p:ext uri="{D42A27DB-BD31-4B8C-83A1-F6EECF244321}">
                <p14:modId xmlns:p14="http://schemas.microsoft.com/office/powerpoint/2010/main" val="1271313585"/>
              </p:ext>
            </p:extLst>
          </p:nvPr>
        </p:nvGraphicFramePr>
        <p:xfrm>
          <a:off x="3538863" y="2739021"/>
          <a:ext cx="7386803" cy="3539232"/>
        </p:xfrm>
        <a:graphic>
          <a:graphicData uri="http://schemas.openxmlformats.org/drawingml/2006/table">
            <a:tbl>
              <a:tblPr/>
              <a:tblGrid>
                <a:gridCol w="1196244">
                  <a:extLst>
                    <a:ext uri="{9D8B030D-6E8A-4147-A177-3AD203B41FA5}">
                      <a16:colId xmlns:a16="http://schemas.microsoft.com/office/drawing/2014/main" val="684199765"/>
                    </a:ext>
                  </a:extLst>
                </a:gridCol>
                <a:gridCol w="1465398">
                  <a:extLst>
                    <a:ext uri="{9D8B030D-6E8A-4147-A177-3AD203B41FA5}">
                      <a16:colId xmlns:a16="http://schemas.microsoft.com/office/drawing/2014/main" val="4058968489"/>
                    </a:ext>
                  </a:extLst>
                </a:gridCol>
                <a:gridCol w="1465398">
                  <a:extLst>
                    <a:ext uri="{9D8B030D-6E8A-4147-A177-3AD203B41FA5}">
                      <a16:colId xmlns:a16="http://schemas.microsoft.com/office/drawing/2014/main" val="2941833501"/>
                    </a:ext>
                  </a:extLst>
                </a:gridCol>
                <a:gridCol w="956994">
                  <a:extLst>
                    <a:ext uri="{9D8B030D-6E8A-4147-A177-3AD203B41FA5}">
                      <a16:colId xmlns:a16="http://schemas.microsoft.com/office/drawing/2014/main" val="1141617905"/>
                    </a:ext>
                  </a:extLst>
                </a:gridCol>
                <a:gridCol w="1375680">
                  <a:extLst>
                    <a:ext uri="{9D8B030D-6E8A-4147-A177-3AD203B41FA5}">
                      <a16:colId xmlns:a16="http://schemas.microsoft.com/office/drawing/2014/main" val="2980756833"/>
                    </a:ext>
                  </a:extLst>
                </a:gridCol>
                <a:gridCol w="927089">
                  <a:extLst>
                    <a:ext uri="{9D8B030D-6E8A-4147-A177-3AD203B41FA5}">
                      <a16:colId xmlns:a16="http://schemas.microsoft.com/office/drawing/2014/main" val="3112222647"/>
                    </a:ext>
                  </a:extLst>
                </a:gridCol>
              </a:tblGrid>
              <a:tr h="300348">
                <a:tc>
                  <a:txBody>
                    <a:bodyPr/>
                    <a:lstStyle/>
                    <a:p>
                      <a:pPr algn="ctr" fontAlgn="b"/>
                      <a:r>
                        <a:rPr lang="en-CA" sz="1600" b="1" i="0" u="none" strike="noStrike">
                          <a:solidFill>
                            <a:srgbClr val="FFFFFF"/>
                          </a:solidFill>
                          <a:effectLst/>
                          <a:latin typeface="Calibri" panose="020F0502020204030204" pitchFamily="34" charset="0"/>
                        </a:rPr>
                        <a:t>Stock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CA" sz="1600" b="1" i="0" u="none" strike="noStrike">
                          <a:solidFill>
                            <a:srgbClr val="FFFFFF"/>
                          </a:solidFill>
                          <a:effectLst/>
                          <a:latin typeface="Calibri" panose="020F0502020204030204" pitchFamily="34" charset="0"/>
                        </a:rPr>
                        <a:t>Overfishing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CA" sz="1600" b="1" i="0" u="none" strike="noStrike" dirty="0">
                          <a:solidFill>
                            <a:srgbClr val="FFFFFF"/>
                          </a:solidFill>
                          <a:effectLst/>
                          <a:latin typeface="Calibri" panose="020F0502020204030204" pitchFamily="34" charset="0"/>
                        </a:rPr>
                        <a:t>Overfished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CA" sz="1600" b="1" i="0" u="none" strike="noStrike">
                          <a:solidFill>
                            <a:srgbClr val="FFFFFF"/>
                          </a:solidFill>
                          <a:effectLst/>
                          <a:latin typeface="Calibri" panose="020F0502020204030204" pitchFamily="34" charset="0"/>
                        </a:rPr>
                        <a:t>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CA" sz="1600" b="1" i="0" u="none" strike="noStrike">
                          <a:solidFill>
                            <a:srgbClr val="FFFFFF"/>
                          </a:solidFill>
                          <a:effectLst/>
                          <a:latin typeface="Calibri" panose="020F0502020204030204" pitchFamily="34" charset="0"/>
                        </a:rPr>
                        <a:t>Projections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ctr" fontAlgn="b"/>
                      <a:r>
                        <a:rPr lang="en-CA" sz="1600" b="1" i="0" u="none" strike="noStrike">
                          <a:solidFill>
                            <a:srgbClr val="FFFFFF"/>
                          </a:solidFill>
                          <a:effectLst/>
                          <a:latin typeface="Calibri" panose="020F0502020204030204" pitchFamily="34" charset="0"/>
                        </a:rPr>
                        <a:t>TAC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20643796"/>
                  </a:ext>
                </a:extLst>
              </a:tr>
              <a:tr h="300348">
                <a:tc>
                  <a:txBody>
                    <a:bodyPr/>
                    <a:lstStyle/>
                    <a:p>
                      <a:pPr algn="l" fontAlgn="b"/>
                      <a:r>
                        <a:rPr lang="en-CA" sz="1600" b="0" i="0" u="none" strike="noStrike">
                          <a:solidFill>
                            <a:srgbClr val="000000"/>
                          </a:solidFill>
                          <a:effectLst/>
                          <a:latin typeface="Calibri" panose="020F0502020204030204" pitchFamily="34" charset="0"/>
                        </a:rPr>
                        <a:t>SKJ_E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11099704"/>
                  </a:ext>
                </a:extLst>
              </a:tr>
              <a:tr h="300348">
                <a:tc>
                  <a:txBody>
                    <a:bodyPr/>
                    <a:lstStyle/>
                    <a:p>
                      <a:pPr algn="l" fontAlgn="b"/>
                      <a:r>
                        <a:rPr lang="en-CA" sz="1600" b="0" i="0" u="none" strike="noStrike">
                          <a:solidFill>
                            <a:srgbClr val="000000"/>
                          </a:solidFill>
                          <a:effectLst/>
                          <a:latin typeface="Calibri" panose="020F0502020204030204" pitchFamily="34" charset="0"/>
                        </a:rPr>
                        <a:t>SKJ_W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51135"/>
                  </a:ext>
                </a:extLst>
              </a:tr>
              <a:tr h="300348">
                <a:tc>
                  <a:txBody>
                    <a:bodyPr/>
                    <a:lstStyle/>
                    <a:p>
                      <a:pPr algn="l" fontAlgn="b"/>
                      <a:r>
                        <a:rPr lang="en-CA" sz="1600" b="0" i="0" u="none" strike="noStrike">
                          <a:solidFill>
                            <a:srgbClr val="000000"/>
                          </a:solidFill>
                          <a:effectLst/>
                          <a:latin typeface="Calibri" panose="020F0502020204030204" pitchFamily="34" charset="0"/>
                        </a:rPr>
                        <a:t>YFT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CA" sz="1600" b="0" i="0" u="none" strike="noStrike">
                          <a:solidFill>
                            <a:srgbClr val="000000"/>
                          </a:solidFill>
                          <a:effectLst/>
                          <a:latin typeface="Calibri" panose="020F0502020204030204" pitchFamily="34" charset="0"/>
                        </a:rPr>
                        <a:t>2018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3580495520"/>
                  </a:ext>
                </a:extLst>
              </a:tr>
              <a:tr h="292230">
                <a:tc>
                  <a:txBody>
                    <a:bodyPr/>
                    <a:lstStyle/>
                    <a:p>
                      <a:pPr algn="l" fontAlgn="b"/>
                      <a:r>
                        <a:rPr lang="en-CA" sz="1600" b="0" i="0" u="none" strike="noStrike">
                          <a:solidFill>
                            <a:srgbClr val="000000"/>
                          </a:solidFill>
                          <a:effectLst/>
                          <a:latin typeface="Calibri" panose="020F0502020204030204" pitchFamily="34" charset="0"/>
                        </a:rPr>
                        <a:t>ALB_N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320078705"/>
                  </a:ext>
                </a:extLst>
              </a:tr>
              <a:tr h="292230">
                <a:tc>
                  <a:txBody>
                    <a:bodyPr/>
                    <a:lstStyle/>
                    <a:p>
                      <a:pPr algn="l" fontAlgn="b"/>
                      <a:r>
                        <a:rPr lang="en-CA" sz="1600" b="0" i="0" u="none" strike="noStrike">
                          <a:solidFill>
                            <a:srgbClr val="000000"/>
                          </a:solidFill>
                          <a:effectLst/>
                          <a:latin typeface="Calibri" panose="020F0502020204030204" pitchFamily="34" charset="0"/>
                        </a:rPr>
                        <a:t>ALB_S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216085"/>
                  </a:ext>
                </a:extLst>
              </a:tr>
              <a:tr h="292230">
                <a:tc>
                  <a:txBody>
                    <a:bodyPr/>
                    <a:lstStyle/>
                    <a:p>
                      <a:pPr algn="l" fontAlgn="b"/>
                      <a:r>
                        <a:rPr lang="en-CA" sz="1600" b="0" i="0" u="none" strike="noStrike">
                          <a:solidFill>
                            <a:srgbClr val="000000"/>
                          </a:solidFill>
                          <a:effectLst/>
                          <a:latin typeface="Calibri" panose="020F0502020204030204" pitchFamily="34" charset="0"/>
                        </a:rPr>
                        <a:t>ALB_Med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22113238"/>
                  </a:ext>
                </a:extLst>
              </a:tr>
              <a:tr h="292230">
                <a:tc>
                  <a:txBody>
                    <a:bodyPr/>
                    <a:lstStyle/>
                    <a:p>
                      <a:pPr algn="l" fontAlgn="b"/>
                      <a:r>
                        <a:rPr lang="en-CA" sz="1600" b="0" i="0" u="none" strike="noStrike">
                          <a:solidFill>
                            <a:srgbClr val="000000"/>
                          </a:solidFill>
                          <a:effectLst/>
                          <a:latin typeface="Calibri" panose="020F0502020204030204" pitchFamily="34" charset="0"/>
                        </a:rPr>
                        <a:t>SAI_W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044653"/>
                  </a:ext>
                </a:extLst>
              </a:tr>
              <a:tr h="292230">
                <a:tc>
                  <a:txBody>
                    <a:bodyPr/>
                    <a:lstStyle/>
                    <a:p>
                      <a:pPr algn="l" fontAlgn="b"/>
                      <a:r>
                        <a:rPr lang="en-CA" sz="1600" b="0" i="0" u="none" strike="noStrike">
                          <a:solidFill>
                            <a:srgbClr val="000000"/>
                          </a:solidFill>
                          <a:effectLst/>
                          <a:latin typeface="Calibri" panose="020F0502020204030204" pitchFamily="34" charset="0"/>
                        </a:rPr>
                        <a:t>SWO_N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55791577"/>
                  </a:ext>
                </a:extLst>
              </a:tr>
              <a:tr h="292230">
                <a:tc>
                  <a:txBody>
                    <a:bodyPr/>
                    <a:lstStyle/>
                    <a:p>
                      <a:pPr algn="l" fontAlgn="b"/>
                      <a:r>
                        <a:rPr lang="en-CA" sz="1600" b="0" i="0" u="none" strike="noStrike">
                          <a:solidFill>
                            <a:srgbClr val="000000"/>
                          </a:solidFill>
                          <a:effectLst/>
                          <a:latin typeface="Calibri" panose="020F0502020204030204" pitchFamily="34" charset="0"/>
                        </a:rPr>
                        <a:t>BSH_N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Not Likely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2013</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6105740"/>
                  </a:ext>
                </a:extLst>
              </a:tr>
              <a:tr h="292230">
                <a:tc>
                  <a:txBody>
                    <a:bodyPr/>
                    <a:lstStyle/>
                    <a:p>
                      <a:pPr algn="l" fontAlgn="b"/>
                      <a:r>
                        <a:rPr lang="en-CA" sz="1600" b="0" i="0" u="none" strike="noStrike">
                          <a:solidFill>
                            <a:srgbClr val="000000"/>
                          </a:solidFill>
                          <a:effectLst/>
                          <a:latin typeface="Calibri" panose="020F0502020204030204" pitchFamily="34" charset="0"/>
                        </a:rPr>
                        <a:t>BFT_E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Unknown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Short Term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2622918"/>
                  </a:ext>
                </a:extLst>
              </a:tr>
              <a:tr h="292230">
                <a:tc>
                  <a:txBody>
                    <a:bodyPr/>
                    <a:lstStyle/>
                    <a:p>
                      <a:pPr algn="l" fontAlgn="b"/>
                      <a:r>
                        <a:rPr lang="en-CA" sz="1600" b="0" i="0" u="none" strike="noStrike">
                          <a:solidFill>
                            <a:srgbClr val="000000"/>
                          </a:solidFill>
                          <a:effectLst/>
                          <a:latin typeface="Calibri" panose="020F0502020204030204" pitchFamily="34" charset="0"/>
                        </a:rPr>
                        <a:t>BFT_W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Unknown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Short Term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099171"/>
                  </a:ext>
                </a:extLst>
              </a:tr>
            </a:tbl>
          </a:graphicData>
        </a:graphic>
      </p:graphicFrame>
    </p:spTree>
    <p:extLst>
      <p:ext uri="{BB962C8B-B14F-4D97-AF65-F5344CB8AC3E}">
        <p14:creationId xmlns:p14="http://schemas.microsoft.com/office/powerpoint/2010/main" val="3439037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2165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Section 9 of Report. Details will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751114" y="3461657"/>
            <a:ext cx="21553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err="1">
                <a:ln>
                  <a:noFill/>
                </a:ln>
                <a:solidFill>
                  <a:prstClr val="black"/>
                </a:solidFill>
                <a:effectLst/>
                <a:uLnTx/>
                <a:uFillTx/>
                <a:latin typeface="Trebuchet MS" panose="020B0603020202020204"/>
                <a:ea typeface="+mn-ea"/>
                <a:cs typeface="+mn-cs"/>
              </a:rPr>
              <a:t>Overfishing,Overfished</a:t>
            </a: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 or Both</a:t>
            </a:r>
          </a:p>
        </p:txBody>
      </p:sp>
      <p:sp>
        <p:nvSpPr>
          <p:cNvPr id="10" name="Rectangle 9">
            <a:extLst>
              <a:ext uri="{FF2B5EF4-FFF2-40B4-BE49-F238E27FC236}">
                <a16:creationId xmlns:a16="http://schemas.microsoft.com/office/drawing/2014/main" id="{B974B417-DA31-45F1-B0EA-A7E245C09016}"/>
              </a:ext>
            </a:extLst>
          </p:cNvPr>
          <p:cNvSpPr/>
          <p:nvPr/>
        </p:nvSpPr>
        <p:spPr>
          <a:xfrm>
            <a:off x="1219200" y="5736771"/>
            <a:ext cx="598714" cy="37011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D0236E2-391B-4351-B90A-EC666D0378DA}"/>
              </a:ext>
            </a:extLst>
          </p:cNvPr>
          <p:cNvSpPr txBox="1"/>
          <p:nvPr/>
        </p:nvSpPr>
        <p:spPr>
          <a:xfrm>
            <a:off x="195943" y="5268686"/>
            <a:ext cx="2677886" cy="369332"/>
          </a:xfrm>
          <a:prstGeom prst="rect">
            <a:avLst/>
          </a:prstGeom>
          <a:noFill/>
        </p:spPr>
        <p:txBody>
          <a:bodyPr wrap="square" rtlCol="0">
            <a:spAutoFit/>
          </a:bodyPr>
          <a:lstStyle/>
          <a:p>
            <a:r>
              <a:rPr lang="en-CA" dirty="0">
                <a:solidFill>
                  <a:schemeClr val="bg1"/>
                </a:solidFill>
              </a:rPr>
              <a:t>Stock Assessment 2019</a:t>
            </a:r>
          </a:p>
        </p:txBody>
      </p:sp>
      <p:graphicFrame>
        <p:nvGraphicFramePr>
          <p:cNvPr id="3" name="Table 2">
            <a:extLst>
              <a:ext uri="{FF2B5EF4-FFF2-40B4-BE49-F238E27FC236}">
                <a16:creationId xmlns:a16="http://schemas.microsoft.com/office/drawing/2014/main" id="{DE9293D2-20BD-458B-97C5-0022E5F60435}"/>
              </a:ext>
            </a:extLst>
          </p:cNvPr>
          <p:cNvGraphicFramePr>
            <a:graphicFrameLocks noGrp="1"/>
          </p:cNvGraphicFramePr>
          <p:nvPr>
            <p:extLst>
              <p:ext uri="{D42A27DB-BD31-4B8C-83A1-F6EECF244321}">
                <p14:modId xmlns:p14="http://schemas.microsoft.com/office/powerpoint/2010/main" val="942470541"/>
              </p:ext>
            </p:extLst>
          </p:nvPr>
        </p:nvGraphicFramePr>
        <p:xfrm>
          <a:off x="3840522" y="2839102"/>
          <a:ext cx="7358521" cy="3693672"/>
        </p:xfrm>
        <a:graphic>
          <a:graphicData uri="http://schemas.openxmlformats.org/drawingml/2006/table">
            <a:tbl>
              <a:tblPr/>
              <a:tblGrid>
                <a:gridCol w="1191663">
                  <a:extLst>
                    <a:ext uri="{9D8B030D-6E8A-4147-A177-3AD203B41FA5}">
                      <a16:colId xmlns:a16="http://schemas.microsoft.com/office/drawing/2014/main" val="2635455692"/>
                    </a:ext>
                  </a:extLst>
                </a:gridCol>
                <a:gridCol w="1459787">
                  <a:extLst>
                    <a:ext uri="{9D8B030D-6E8A-4147-A177-3AD203B41FA5}">
                      <a16:colId xmlns:a16="http://schemas.microsoft.com/office/drawing/2014/main" val="3720123192"/>
                    </a:ext>
                  </a:extLst>
                </a:gridCol>
                <a:gridCol w="1459787">
                  <a:extLst>
                    <a:ext uri="{9D8B030D-6E8A-4147-A177-3AD203B41FA5}">
                      <a16:colId xmlns:a16="http://schemas.microsoft.com/office/drawing/2014/main" val="2246080422"/>
                    </a:ext>
                  </a:extLst>
                </a:gridCol>
                <a:gridCol w="953331">
                  <a:extLst>
                    <a:ext uri="{9D8B030D-6E8A-4147-A177-3AD203B41FA5}">
                      <a16:colId xmlns:a16="http://schemas.microsoft.com/office/drawing/2014/main" val="1524956539"/>
                    </a:ext>
                  </a:extLst>
                </a:gridCol>
                <a:gridCol w="1370413">
                  <a:extLst>
                    <a:ext uri="{9D8B030D-6E8A-4147-A177-3AD203B41FA5}">
                      <a16:colId xmlns:a16="http://schemas.microsoft.com/office/drawing/2014/main" val="2644167083"/>
                    </a:ext>
                  </a:extLst>
                </a:gridCol>
                <a:gridCol w="923540">
                  <a:extLst>
                    <a:ext uri="{9D8B030D-6E8A-4147-A177-3AD203B41FA5}">
                      <a16:colId xmlns:a16="http://schemas.microsoft.com/office/drawing/2014/main" val="1608289801"/>
                    </a:ext>
                  </a:extLst>
                </a:gridCol>
              </a:tblGrid>
              <a:tr h="307806">
                <a:tc>
                  <a:txBody>
                    <a:bodyPr/>
                    <a:lstStyle/>
                    <a:p>
                      <a:pPr algn="l" fontAlgn="b"/>
                      <a:r>
                        <a:rPr lang="en-CA" sz="1600" b="1" i="0" u="none" strike="noStrike">
                          <a:solidFill>
                            <a:srgbClr val="FFFFFF"/>
                          </a:solidFill>
                          <a:effectLst/>
                          <a:latin typeface="Calibri" panose="020F0502020204030204" pitchFamily="34" charset="0"/>
                        </a:rPr>
                        <a:t>Stock</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b"/>
                      <a:r>
                        <a:rPr lang="en-CA" sz="1600" b="1" i="0" u="none" strike="noStrike">
                          <a:solidFill>
                            <a:srgbClr val="FFFFFF"/>
                          </a:solidFill>
                          <a:effectLst/>
                          <a:latin typeface="Calibri" panose="020F0502020204030204" pitchFamily="34" charset="0"/>
                        </a:rPr>
                        <a:t>Overfishing</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b"/>
                      <a:r>
                        <a:rPr lang="en-CA" sz="1600" b="1" i="0" u="none" strike="noStrike">
                          <a:solidFill>
                            <a:srgbClr val="FFFFFF"/>
                          </a:solidFill>
                          <a:effectLst/>
                          <a:latin typeface="Calibri" panose="020F0502020204030204" pitchFamily="34" charset="0"/>
                        </a:rPr>
                        <a:t>Overfished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b"/>
                      <a:r>
                        <a:rPr lang="en-CA" sz="1600" b="1" i="0" u="none" strike="noStrike">
                          <a:solidFill>
                            <a:srgbClr val="FFFFFF"/>
                          </a:solidFill>
                          <a:effectLst/>
                          <a:latin typeface="Calibri" panose="020F0502020204030204" pitchFamily="34" charset="0"/>
                        </a:rPr>
                        <a:t>Year</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b"/>
                      <a:r>
                        <a:rPr lang="en-CA" sz="1600" b="1" i="0" u="none" strike="noStrike">
                          <a:solidFill>
                            <a:srgbClr val="FFFFFF"/>
                          </a:solidFill>
                          <a:effectLst/>
                          <a:latin typeface="Calibri" panose="020F0502020204030204" pitchFamily="34" charset="0"/>
                        </a:rPr>
                        <a:t>Projections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tc>
                  <a:txBody>
                    <a:bodyPr/>
                    <a:lstStyle/>
                    <a:p>
                      <a:pPr algn="l" fontAlgn="b"/>
                      <a:r>
                        <a:rPr lang="en-CA" sz="1600" b="1" i="0" u="none" strike="noStrike">
                          <a:solidFill>
                            <a:srgbClr val="FFFFFF"/>
                          </a:solidFill>
                          <a:effectLst/>
                          <a:latin typeface="Calibri" panose="020F0502020204030204" pitchFamily="34" charset="0"/>
                        </a:rPr>
                        <a:t>TAC</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9DB"/>
                    </a:solidFill>
                  </a:tcPr>
                </a:tc>
                <a:extLst>
                  <a:ext uri="{0D108BD9-81ED-4DB2-BD59-A6C34878D82A}">
                    <a16:rowId xmlns:a16="http://schemas.microsoft.com/office/drawing/2014/main" val="2438880889"/>
                  </a:ext>
                </a:extLst>
              </a:tr>
              <a:tr h="307806">
                <a:tc>
                  <a:txBody>
                    <a:bodyPr/>
                    <a:lstStyle/>
                    <a:p>
                      <a:pPr algn="l" fontAlgn="b"/>
                      <a:r>
                        <a:rPr lang="en-CA" sz="1600" b="0" i="0" u="none" strike="noStrike">
                          <a:solidFill>
                            <a:srgbClr val="000000"/>
                          </a:solidFill>
                          <a:effectLst/>
                          <a:latin typeface="Calibri" panose="020F0502020204030204" pitchFamily="34" charset="0"/>
                        </a:rPr>
                        <a:t>BET</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26718952"/>
                  </a:ext>
                </a:extLst>
              </a:tr>
              <a:tr h="307806">
                <a:tc>
                  <a:txBody>
                    <a:bodyPr/>
                    <a:lstStyle/>
                    <a:p>
                      <a:pPr algn="l" fontAlgn="b"/>
                      <a:r>
                        <a:rPr lang="en-CA" sz="1600" b="0" i="0" u="none" strike="noStrike">
                          <a:solidFill>
                            <a:srgbClr val="000000"/>
                          </a:solidFill>
                          <a:effectLst/>
                          <a:latin typeface="Calibri" panose="020F0502020204030204" pitchFamily="34" charset="0"/>
                        </a:rPr>
                        <a:t>BUM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2016</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dirty="0">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017850230"/>
                  </a:ext>
                </a:extLst>
              </a:tr>
              <a:tr h="307806">
                <a:tc>
                  <a:txBody>
                    <a:bodyPr/>
                    <a:lstStyle/>
                    <a:p>
                      <a:pPr algn="l" fontAlgn="b"/>
                      <a:r>
                        <a:rPr lang="en-CA" sz="1600" b="0" i="0" u="none" strike="noStrike">
                          <a:solidFill>
                            <a:srgbClr val="000000"/>
                          </a:solidFill>
                          <a:effectLst/>
                          <a:latin typeface="Calibri" panose="020F0502020204030204" pitchFamily="34" charset="0"/>
                        </a:rPr>
                        <a:t>WHM</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CA" sz="1600" b="0" i="0" u="none" strike="noStrike">
                          <a:solidFill>
                            <a:srgbClr val="000000"/>
                          </a:solidFill>
                          <a:effectLst/>
                          <a:latin typeface="Calibri" panose="020F0502020204030204" pitchFamily="34" charset="0"/>
                        </a:rPr>
                        <a:t>2017</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190593178"/>
                  </a:ext>
                </a:extLst>
              </a:tr>
              <a:tr h="307806">
                <a:tc>
                  <a:txBody>
                    <a:bodyPr/>
                    <a:lstStyle/>
                    <a:p>
                      <a:pPr algn="l" fontAlgn="b"/>
                      <a:r>
                        <a:rPr lang="en-CA" sz="1600" b="0" i="0" u="none" strike="noStrike">
                          <a:solidFill>
                            <a:srgbClr val="000000"/>
                          </a:solidFill>
                          <a:effectLst/>
                          <a:latin typeface="Calibri" panose="020F0502020204030204" pitchFamily="34" charset="0"/>
                        </a:rPr>
                        <a:t>SAI_E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2014</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033786654"/>
                  </a:ext>
                </a:extLst>
              </a:tr>
              <a:tr h="307806">
                <a:tc>
                  <a:txBody>
                    <a:bodyPr/>
                    <a:lstStyle/>
                    <a:p>
                      <a:pPr algn="l" fontAlgn="b"/>
                      <a:r>
                        <a:rPr lang="en-CA" sz="1600" b="0" i="0" u="none" strike="noStrike">
                          <a:solidFill>
                            <a:srgbClr val="000000"/>
                          </a:solidFill>
                          <a:effectLst/>
                          <a:latin typeface="Calibri" panose="020F0502020204030204" pitchFamily="34" charset="0"/>
                        </a:rPr>
                        <a:t>SWO_S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85365601"/>
                  </a:ext>
                </a:extLst>
              </a:tr>
              <a:tr h="307806">
                <a:tc>
                  <a:txBody>
                    <a:bodyPr/>
                    <a:lstStyle/>
                    <a:p>
                      <a:pPr algn="l" fontAlgn="b"/>
                      <a:r>
                        <a:rPr lang="en-CA" sz="1600" b="0" i="0" u="none" strike="noStrike">
                          <a:solidFill>
                            <a:srgbClr val="000000"/>
                          </a:solidFill>
                          <a:effectLst/>
                          <a:latin typeface="Calibri" panose="020F0502020204030204" pitchFamily="34" charset="0"/>
                        </a:rPr>
                        <a:t>SWO_Med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37613716"/>
                  </a:ext>
                </a:extLst>
              </a:tr>
              <a:tr h="307806">
                <a:tc>
                  <a:txBody>
                    <a:bodyPr/>
                    <a:lstStyle/>
                    <a:p>
                      <a:pPr algn="l" fontAlgn="b"/>
                      <a:r>
                        <a:rPr lang="en-CA" sz="1600" b="0" i="0" u="none" strike="noStrike">
                          <a:solidFill>
                            <a:srgbClr val="000000"/>
                          </a:solidFill>
                          <a:effectLst/>
                          <a:latin typeface="Calibri" panose="020F0502020204030204" pitchFamily="34" charset="0"/>
                        </a:rPr>
                        <a:t>SMA_N</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346904539"/>
                  </a:ext>
                </a:extLst>
              </a:tr>
              <a:tr h="307806">
                <a:tc>
                  <a:txBody>
                    <a:bodyPr/>
                    <a:lstStyle/>
                    <a:p>
                      <a:pPr algn="l" fontAlgn="b"/>
                      <a:r>
                        <a:rPr lang="en-CA" sz="1600" b="0" i="0" u="none" strike="noStrike">
                          <a:solidFill>
                            <a:srgbClr val="000000"/>
                          </a:solidFill>
                          <a:effectLst/>
                          <a:latin typeface="Calibri" panose="020F0502020204030204" pitchFamily="34" charset="0"/>
                        </a:rPr>
                        <a:t>SMA_S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Possibly</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CA" sz="1600" b="0" i="0" u="none" strike="noStrike">
                          <a:solidFill>
                            <a:srgbClr val="000000"/>
                          </a:solidFill>
                          <a:effectLst/>
                          <a:latin typeface="Calibri" panose="020F0502020204030204" pitchFamily="34" charset="0"/>
                        </a:rPr>
                        <a:t>2015</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824140738"/>
                  </a:ext>
                </a:extLst>
              </a:tr>
              <a:tr h="307806">
                <a:tc>
                  <a:txBody>
                    <a:bodyPr/>
                    <a:lstStyle/>
                    <a:p>
                      <a:pPr algn="l" fontAlgn="b"/>
                      <a:r>
                        <a:rPr lang="en-CA" sz="1600" b="0" i="0" u="none" strike="noStrike">
                          <a:solidFill>
                            <a:srgbClr val="000000"/>
                          </a:solidFill>
                          <a:effectLst/>
                          <a:latin typeface="Calibri" panose="020F0502020204030204" pitchFamily="34" charset="0"/>
                        </a:rPr>
                        <a:t>POR_NW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2008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9305403"/>
                  </a:ext>
                </a:extLst>
              </a:tr>
              <a:tr h="307806">
                <a:tc>
                  <a:txBody>
                    <a:bodyPr/>
                    <a:lstStyle/>
                    <a:p>
                      <a:pPr algn="l" fontAlgn="b"/>
                      <a:r>
                        <a:rPr lang="en-CA" sz="1600" b="0" i="0" u="none" strike="noStrike">
                          <a:solidFill>
                            <a:srgbClr val="000000"/>
                          </a:solidFill>
                          <a:effectLst/>
                          <a:latin typeface="Calibri" panose="020F0502020204030204" pitchFamily="34" charset="0"/>
                        </a:rPr>
                        <a:t>POR_SW</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Undetermined</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CA" sz="1600" b="0" i="0" u="none" strike="noStrike">
                          <a:solidFill>
                            <a:srgbClr val="000000"/>
                          </a:solidFill>
                          <a:effectLst/>
                          <a:latin typeface="Calibri" panose="020F0502020204030204" pitchFamily="34" charset="0"/>
                        </a:rPr>
                        <a:t>2008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984323302"/>
                  </a:ext>
                </a:extLst>
              </a:tr>
              <a:tr h="307806">
                <a:tc>
                  <a:txBody>
                    <a:bodyPr/>
                    <a:lstStyle/>
                    <a:p>
                      <a:pPr algn="l" fontAlgn="b"/>
                      <a:r>
                        <a:rPr lang="en-CA" sz="1600" b="0" i="0" u="none" strike="noStrike">
                          <a:solidFill>
                            <a:srgbClr val="000000"/>
                          </a:solidFill>
                          <a:effectLst/>
                          <a:latin typeface="Calibri" panose="020F0502020204030204" pitchFamily="34" charset="0"/>
                        </a:rPr>
                        <a:t>POR_NE</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Yes</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CA" sz="1600" b="0" i="0" u="none" strike="noStrike">
                          <a:solidFill>
                            <a:srgbClr val="000000"/>
                          </a:solidFill>
                          <a:effectLst/>
                          <a:latin typeface="Calibri" panose="020F0502020204030204" pitchFamily="34" charset="0"/>
                        </a:rPr>
                        <a:t>2008</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CA" sz="1600" b="0" i="0" u="none" strike="noStrike" dirty="0">
                          <a:solidFill>
                            <a:srgbClr val="000000"/>
                          </a:solidFill>
                          <a:effectLst/>
                          <a:latin typeface="Calibri" panose="020F0502020204030204" pitchFamily="34" charset="0"/>
                        </a:rPr>
                        <a:t>No</a:t>
                      </a:r>
                    </a:p>
                  </a:txBody>
                  <a:tcPr marL="7620" marR="7620" marT="762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05826"/>
                  </a:ext>
                </a:extLst>
              </a:tr>
            </a:tbl>
          </a:graphicData>
        </a:graphic>
      </p:graphicFrame>
    </p:spTree>
    <p:extLst>
      <p:ext uri="{BB962C8B-B14F-4D97-AF65-F5344CB8AC3E}">
        <p14:creationId xmlns:p14="http://schemas.microsoft.com/office/powerpoint/2010/main" val="1421960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 Overview 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925285" y="2133599"/>
            <a:ext cx="1021657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a:ea typeface="+mn-ea"/>
                <a:cs typeface="+mn-cs"/>
              </a:rPr>
              <a:t>Section 9 of Report. Details will be presented during the panel meetings</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68927F1-0AD7-4E91-B386-2ABF9F444493}"/>
              </a:ext>
            </a:extLst>
          </p:cNvPr>
          <p:cNvSpPr txBox="1"/>
          <p:nvPr/>
        </p:nvSpPr>
        <p:spPr>
          <a:xfrm>
            <a:off x="642257" y="3777342"/>
            <a:ext cx="215537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rPr>
              <a:t>Insufficient information to rate</a:t>
            </a:r>
          </a:p>
        </p:txBody>
      </p:sp>
      <p:pic>
        <p:nvPicPr>
          <p:cNvPr id="12" name="Picture 11">
            <a:extLst>
              <a:ext uri="{FF2B5EF4-FFF2-40B4-BE49-F238E27FC236}">
                <a16:creationId xmlns:a16="http://schemas.microsoft.com/office/drawing/2014/main" id="{BDFC0860-E4E1-4984-B43E-5C761C38B1D4}"/>
              </a:ext>
            </a:extLst>
          </p:cNvPr>
          <p:cNvPicPr>
            <a:picLocks noChangeAspect="1"/>
          </p:cNvPicPr>
          <p:nvPr/>
        </p:nvPicPr>
        <p:blipFill>
          <a:blip r:embed="rId4"/>
          <a:stretch>
            <a:fillRect/>
          </a:stretch>
        </p:blipFill>
        <p:spPr>
          <a:xfrm>
            <a:off x="3352063" y="3907659"/>
            <a:ext cx="7992621" cy="1382798"/>
          </a:xfrm>
          <a:prstGeom prst="rect">
            <a:avLst/>
          </a:prstGeom>
        </p:spPr>
      </p:pic>
    </p:spTree>
    <p:extLst>
      <p:ext uri="{BB962C8B-B14F-4D97-AF65-F5344CB8AC3E}">
        <p14:creationId xmlns:p14="http://schemas.microsoft.com/office/powerpoint/2010/main" val="4132411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3AC795-557D-4F3B-BA6D-2E7FC9E69B13}"/>
              </a:ext>
            </a:extLst>
          </p:cNvPr>
          <p:cNvSpPr>
            <a:spLocks noGrp="1"/>
          </p:cNvSpPr>
          <p:nvPr>
            <p:ph type="title"/>
          </p:nvPr>
        </p:nvSpPr>
        <p:spPr>
          <a:xfrm>
            <a:off x="880346" y="2152650"/>
            <a:ext cx="10540129" cy="4391025"/>
          </a:xfrm>
          <a:solidFill>
            <a:schemeClr val="tx1">
              <a:lumMod val="85000"/>
            </a:schemeClr>
          </a:solidFill>
        </p:spPr>
        <p:txBody>
          <a:bodyPr>
            <a:normAutofit fontScale="90000"/>
          </a:bodyPr>
          <a:lstStyle/>
          <a:p>
            <a:r>
              <a:rPr lang="en-US" dirty="0">
                <a:solidFill>
                  <a:schemeClr val="bg1"/>
                </a:solidFill>
              </a:rPr>
              <a:t> -  SCRS Accomplishments and Challenges </a:t>
            </a:r>
            <a:br>
              <a:rPr lang="en-US" dirty="0">
                <a:solidFill>
                  <a:schemeClr val="bg1"/>
                </a:solidFill>
              </a:rPr>
            </a:br>
            <a:r>
              <a:rPr lang="en-US" dirty="0">
                <a:solidFill>
                  <a:schemeClr val="bg1"/>
                </a:solidFill>
              </a:rPr>
              <a:t> -  Secretariat activities in research and statistics</a:t>
            </a:r>
            <a:br>
              <a:rPr lang="en-CA" dirty="0">
                <a:solidFill>
                  <a:schemeClr val="bg1"/>
                </a:solidFill>
              </a:rPr>
            </a:br>
            <a:r>
              <a:rPr lang="en-CA" dirty="0">
                <a:solidFill>
                  <a:schemeClr val="bg1"/>
                </a:solidFill>
              </a:rPr>
              <a:t> -  </a:t>
            </a:r>
            <a:r>
              <a:rPr lang="en-US" dirty="0">
                <a:solidFill>
                  <a:schemeClr val="bg1"/>
                </a:solidFill>
              </a:rPr>
              <a:t>Report of Intersessional SCRS meetings</a:t>
            </a:r>
            <a:br>
              <a:rPr lang="en-US" dirty="0">
                <a:solidFill>
                  <a:schemeClr val="bg1"/>
                </a:solidFill>
              </a:rPr>
            </a:br>
            <a:r>
              <a:rPr lang="en-US" dirty="0">
                <a:solidFill>
                  <a:schemeClr val="bg1"/>
                </a:solidFill>
              </a:rPr>
              <a:t> -  Executive Summaries (Details provided in Panel)</a:t>
            </a:r>
            <a:br>
              <a:rPr lang="en-US" dirty="0">
                <a:solidFill>
                  <a:schemeClr val="bg1"/>
                </a:solidFill>
              </a:rPr>
            </a:br>
            <a:r>
              <a:rPr lang="en-US" dirty="0">
                <a:solidFill>
                  <a:schemeClr val="bg1"/>
                </a:solidFill>
              </a:rPr>
              <a:t> -  Research Programs </a:t>
            </a:r>
            <a:br>
              <a:rPr lang="en-US" dirty="0">
                <a:solidFill>
                  <a:schemeClr val="bg1"/>
                </a:solidFill>
              </a:rPr>
            </a:br>
            <a:r>
              <a:rPr lang="en-US" dirty="0">
                <a:solidFill>
                  <a:schemeClr val="bg1"/>
                </a:solidFill>
              </a:rPr>
              <a:t> -  Management Strategy Evaluation (MSE)</a:t>
            </a:r>
            <a:br>
              <a:rPr lang="en-US" dirty="0">
                <a:solidFill>
                  <a:schemeClr val="bg1"/>
                </a:solidFill>
              </a:rPr>
            </a:br>
            <a:r>
              <a:rPr lang="en-US" dirty="0">
                <a:solidFill>
                  <a:schemeClr val="bg1"/>
                </a:solidFill>
              </a:rPr>
              <a:t> -  Recommendations to Commission</a:t>
            </a:r>
            <a:br>
              <a:rPr lang="en-US" dirty="0">
                <a:solidFill>
                  <a:schemeClr val="bg1"/>
                </a:solidFill>
              </a:rPr>
            </a:br>
            <a:r>
              <a:rPr lang="en-US" dirty="0">
                <a:solidFill>
                  <a:schemeClr val="bg1"/>
                </a:solidFill>
              </a:rPr>
              <a:t> -  Responses to the Commission</a:t>
            </a:r>
            <a:endParaRPr lang="en-CA" dirty="0">
              <a:solidFill>
                <a:schemeClr val="bg1"/>
              </a:solidFill>
            </a:endParaRPr>
          </a:p>
        </p:txBody>
      </p:sp>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1933576" y="1171575"/>
            <a:ext cx="9884228" cy="769441"/>
          </a:xfrm>
          <a:prstGeom prst="rect">
            <a:avLst/>
          </a:prstGeom>
          <a:noFill/>
        </p:spPr>
        <p:txBody>
          <a:bodyPr wrap="square" rtlCol="0">
            <a:spAutoFit/>
          </a:bodyPr>
          <a:lstStyle/>
          <a:p>
            <a:r>
              <a:rPr lang="en-US" sz="4400" dirty="0"/>
              <a:t>Presentation Overview - Plenary</a:t>
            </a:r>
            <a:endParaRPr lang="en-CA" sz="4400" dirty="0"/>
          </a:p>
        </p:txBody>
      </p:sp>
    </p:spTree>
    <p:extLst>
      <p:ext uri="{BB962C8B-B14F-4D97-AF65-F5344CB8AC3E}">
        <p14:creationId xmlns:p14="http://schemas.microsoft.com/office/powerpoint/2010/main" val="2198270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5" name="Picture 2" descr="img03">
            <a:extLst>
              <a:ext uri="{FF2B5EF4-FFF2-40B4-BE49-F238E27FC236}">
                <a16:creationId xmlns:a16="http://schemas.microsoft.com/office/drawing/2014/main" id="{2040DCF3-D67D-4D05-BF48-4B3583DA4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1025"/>
            <a:ext cx="104394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D37585F-3662-4F47-A880-01EBB51C40B7}"/>
              </a:ext>
            </a:extLst>
          </p:cNvPr>
          <p:cNvPicPr>
            <a:picLocks noChangeAspect="1"/>
          </p:cNvPicPr>
          <p:nvPr/>
        </p:nvPicPr>
        <p:blipFill rotWithShape="1">
          <a:blip r:embed="rId3"/>
          <a:srcRect l="32660" t="50833" r="12027"/>
          <a:stretch/>
        </p:blipFill>
        <p:spPr>
          <a:xfrm>
            <a:off x="10591801" y="561974"/>
            <a:ext cx="1600199" cy="1438275"/>
          </a:xfrm>
          <a:prstGeom prst="rect">
            <a:avLst/>
          </a:prstGeom>
        </p:spPr>
      </p:pic>
      <p:sp>
        <p:nvSpPr>
          <p:cNvPr id="7" name="TextBox 6">
            <a:extLst>
              <a:ext uri="{FF2B5EF4-FFF2-40B4-BE49-F238E27FC236}">
                <a16:creationId xmlns:a16="http://schemas.microsoft.com/office/drawing/2014/main" id="{B9AAC1AE-B0F0-4AF9-BCC9-9BBCB250D368}"/>
              </a:ext>
            </a:extLst>
          </p:cNvPr>
          <p:cNvSpPr txBox="1"/>
          <p:nvPr/>
        </p:nvSpPr>
        <p:spPr>
          <a:xfrm>
            <a:off x="805544" y="1172936"/>
            <a:ext cx="988422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Trebuchet MS" panose="020B0603020202020204"/>
                <a:ea typeface="+mn-ea"/>
                <a:cs typeface="+mn-cs"/>
              </a:rPr>
              <a:t>Executive Summaries</a:t>
            </a:r>
            <a:endParaRPr kumimoji="0" lang="en-CA" sz="4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2" name="Rectangle 1">
            <a:extLst>
              <a:ext uri="{FF2B5EF4-FFF2-40B4-BE49-F238E27FC236}">
                <a16:creationId xmlns:a16="http://schemas.microsoft.com/office/drawing/2014/main" id="{F4420709-16EF-4385-9852-D394D2795F3C}"/>
              </a:ext>
            </a:extLst>
          </p:cNvPr>
          <p:cNvSpPr/>
          <p:nvPr/>
        </p:nvSpPr>
        <p:spPr>
          <a:xfrm>
            <a:off x="3026229" y="3592009"/>
            <a:ext cx="6096000" cy="369332"/>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9" name="TextBox 8">
            <a:extLst>
              <a:ext uri="{FF2B5EF4-FFF2-40B4-BE49-F238E27FC236}">
                <a16:creationId xmlns:a16="http://schemas.microsoft.com/office/drawing/2014/main" id="{14A72792-E897-4BB0-8587-A30A60BDE8D3}"/>
              </a:ext>
            </a:extLst>
          </p:cNvPr>
          <p:cNvSpPr txBox="1"/>
          <p:nvPr/>
        </p:nvSpPr>
        <p:spPr>
          <a:xfrm>
            <a:off x="359228" y="2242457"/>
            <a:ext cx="7946572" cy="4524315"/>
          </a:xfrm>
          <a:prstGeom prst="rect">
            <a:avLst/>
          </a:prstGeom>
          <a:noFill/>
        </p:spPr>
        <p:txBody>
          <a:bodyPr wrap="square" rtlCol="0">
            <a:spAutoFit/>
          </a:bodyPr>
          <a:lstStyle/>
          <a:p>
            <a:r>
              <a:rPr lang="en-US" dirty="0">
                <a:solidFill>
                  <a:schemeClr val="bg1"/>
                </a:solidFill>
              </a:rPr>
              <a:t>The SCRS discussed changes to the Executive Summary format to reduce the size of these summaries and to provide more effective communication. In 2018 the SCRS provided a summary of the new format to the Commission for feedback. SCI-81/2019 provides an example of the new format for YFT.</a:t>
            </a:r>
          </a:p>
          <a:p>
            <a:r>
              <a:rPr lang="en-US" dirty="0">
                <a:solidFill>
                  <a:schemeClr val="bg1"/>
                </a:solidFill>
              </a:rPr>
              <a:t> </a:t>
            </a:r>
          </a:p>
          <a:p>
            <a:r>
              <a:rPr lang="en-US" dirty="0">
                <a:solidFill>
                  <a:schemeClr val="bg1"/>
                </a:solidFill>
              </a:rPr>
              <a:t> The Commission supported the following modifications: </a:t>
            </a:r>
          </a:p>
          <a:p>
            <a:r>
              <a:rPr lang="en-US" dirty="0">
                <a:solidFill>
                  <a:schemeClr val="bg1"/>
                </a:solidFill>
              </a:rPr>
              <a:t>	• distinguishing the two yellow quadrants in the current Kobe plot; the 	upper right quadrant should be orange. 	</a:t>
            </a:r>
          </a:p>
          <a:p>
            <a:r>
              <a:rPr lang="en-US" dirty="0">
                <a:solidFill>
                  <a:schemeClr val="bg1"/>
                </a:solidFill>
              </a:rPr>
              <a:t>	• Always include the three Kobe matrices;</a:t>
            </a:r>
          </a:p>
          <a:p>
            <a:r>
              <a:rPr lang="en-US" dirty="0">
                <a:solidFill>
                  <a:schemeClr val="bg1"/>
                </a:solidFill>
              </a:rPr>
              <a:t>		 probability in the green quadrant (B&gt;BMSY and F&lt;FMSY), 				 probability of not overfishing  (F&lt;FMSY) and,</a:t>
            </a:r>
          </a:p>
          <a:p>
            <a:r>
              <a:rPr lang="en-US" dirty="0">
                <a:solidFill>
                  <a:schemeClr val="bg1"/>
                </a:solidFill>
              </a:rPr>
              <a:t>		 probability 	of not overfished (B&gt;BMSY).</a:t>
            </a:r>
          </a:p>
          <a:p>
            <a:endParaRPr lang="en-US" dirty="0">
              <a:solidFill>
                <a:schemeClr val="bg1"/>
              </a:solidFill>
            </a:endParaRPr>
          </a:p>
          <a:p>
            <a:r>
              <a:rPr lang="en-US" dirty="0">
                <a:solidFill>
                  <a:schemeClr val="bg1"/>
                </a:solidFill>
              </a:rPr>
              <a:t>Unfortunately, there was uncertainty regarding when the new format would be implemented. The SCRS requests clarification from the Commission on implementation of the new format.</a:t>
            </a:r>
          </a:p>
        </p:txBody>
      </p:sp>
      <p:pic>
        <p:nvPicPr>
          <p:cNvPr id="8" name="Picture 7">
            <a:extLst>
              <a:ext uri="{FF2B5EF4-FFF2-40B4-BE49-F238E27FC236}">
                <a16:creationId xmlns:a16="http://schemas.microsoft.com/office/drawing/2014/main" id="{E2A362C9-77CF-4900-9CBC-7F91850F5D41}"/>
              </a:ext>
            </a:extLst>
          </p:cNvPr>
          <p:cNvPicPr>
            <a:picLocks noChangeAspect="1"/>
          </p:cNvPicPr>
          <p:nvPr/>
        </p:nvPicPr>
        <p:blipFill rotWithShape="1">
          <a:blip r:embed="rId4"/>
          <a:srcRect l="27231" t="17302" r="22233" b="9999"/>
          <a:stretch/>
        </p:blipFill>
        <p:spPr>
          <a:xfrm>
            <a:off x="8425972" y="2819400"/>
            <a:ext cx="3591857" cy="2906485"/>
          </a:xfrm>
          <a:prstGeom prst="rect">
            <a:avLst/>
          </a:prstGeom>
        </p:spPr>
      </p:pic>
    </p:spTree>
    <p:extLst>
      <p:ext uri="{BB962C8B-B14F-4D97-AF65-F5344CB8AC3E}">
        <p14:creationId xmlns:p14="http://schemas.microsoft.com/office/powerpoint/2010/main" val="2717997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2038350"/>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5089249" y="875330"/>
            <a:ext cx="3705181" cy="461665"/>
          </a:xfrm>
          <a:prstGeom prst="rect">
            <a:avLst/>
          </a:prstGeom>
          <a:solidFill>
            <a:schemeClr val="bg1"/>
          </a:solidFill>
        </p:spPr>
        <p:txBody>
          <a:bodyPr wrap="none">
            <a:spAutoFit/>
          </a:bodyPr>
          <a:lstStyle/>
          <a:p>
            <a:r>
              <a:rPr lang="en-CA" sz="2400" dirty="0"/>
              <a:t>Research Programs: GBYP</a:t>
            </a:r>
          </a:p>
        </p:txBody>
      </p:sp>
      <p:sp>
        <p:nvSpPr>
          <p:cNvPr id="7" name="Rectangle 6">
            <a:extLst>
              <a:ext uri="{FF2B5EF4-FFF2-40B4-BE49-F238E27FC236}">
                <a16:creationId xmlns:a16="http://schemas.microsoft.com/office/drawing/2014/main" id="{0E522F1A-E2E1-452D-8D07-9556AA3A49FE}"/>
              </a:ext>
            </a:extLst>
          </p:cNvPr>
          <p:cNvSpPr/>
          <p:nvPr/>
        </p:nvSpPr>
        <p:spPr>
          <a:xfrm>
            <a:off x="556061" y="1941387"/>
            <a:ext cx="4674678"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mj-ea"/>
                <a:cs typeface="+mj-cs"/>
              </a:rPr>
              <a:t>Overview of GBYP Program</a:t>
            </a:r>
            <a:endParaRPr kumimoji="0" lang="en-CA" sz="1800" b="0" i="0" u="none" strike="noStrike" kern="0" cap="none" spc="0" normalizeH="0" baseline="0" noProof="0" dirty="0">
              <a:ln>
                <a:noFill/>
              </a:ln>
              <a:solidFill>
                <a:sysClr val="windowText" lastClr="000000"/>
              </a:solidFill>
              <a:effectLst/>
              <a:uLnTx/>
              <a:uFillTx/>
            </a:endParaRPr>
          </a:p>
        </p:txBody>
      </p:sp>
      <p:sp>
        <p:nvSpPr>
          <p:cNvPr id="8" name="TextBox 7">
            <a:extLst>
              <a:ext uri="{FF2B5EF4-FFF2-40B4-BE49-F238E27FC236}">
                <a16:creationId xmlns:a16="http://schemas.microsoft.com/office/drawing/2014/main" id="{62284687-44A2-436C-9E55-17F92B7714F3}"/>
              </a:ext>
            </a:extLst>
          </p:cNvPr>
          <p:cNvSpPr txBox="1"/>
          <p:nvPr/>
        </p:nvSpPr>
        <p:spPr>
          <a:xfrm>
            <a:off x="903514" y="2438400"/>
            <a:ext cx="10395857" cy="3970318"/>
          </a:xfrm>
          <a:prstGeom prst="rect">
            <a:avLst/>
          </a:prstGeom>
          <a:noFill/>
        </p:spPr>
        <p:txBody>
          <a:bodyPr wrap="square" rtlCol="0">
            <a:spAutoFit/>
          </a:bodyPr>
          <a:lstStyle/>
          <a:p>
            <a:r>
              <a:rPr lang="en-US" b="1" dirty="0">
                <a:solidFill>
                  <a:schemeClr val="bg1"/>
                </a:solidFill>
                <a:latin typeface="Cambria" panose="02040503050406030204" pitchFamily="18" charset="0"/>
              </a:rPr>
              <a:t>Started in October 2009,  </a:t>
            </a:r>
          </a:p>
          <a:p>
            <a:pPr marL="742950" lvl="1" indent="-285750">
              <a:buFont typeface="Arial" panose="020B0604020202020204" pitchFamily="34" charset="0"/>
              <a:buChar char="•"/>
            </a:pPr>
            <a:r>
              <a:rPr lang="en-US" b="1" dirty="0">
                <a:solidFill>
                  <a:schemeClr val="bg1"/>
                </a:solidFill>
                <a:latin typeface="Cambria" panose="02040503050406030204" pitchFamily="18" charset="0"/>
              </a:rPr>
              <a:t>Currently active in Phase 8 (Feb 2018 - Sept 2019)and,</a:t>
            </a:r>
          </a:p>
          <a:p>
            <a:pPr marL="742950" lvl="1" indent="-285750">
              <a:buFont typeface="Arial" panose="020B0604020202020204" pitchFamily="34" charset="0"/>
              <a:buChar char="•"/>
            </a:pPr>
            <a:r>
              <a:rPr lang="en-US" b="1" dirty="0">
                <a:solidFill>
                  <a:schemeClr val="bg1"/>
                </a:solidFill>
                <a:latin typeface="Cambria" panose="02040503050406030204" pitchFamily="18" charset="0"/>
              </a:rPr>
              <a:t> Phase 9 (Jan 2019 –Dec 2019)with,</a:t>
            </a:r>
          </a:p>
          <a:p>
            <a:pPr marL="742950" lvl="1" indent="-285750">
              <a:buFont typeface="Arial" panose="020B0604020202020204" pitchFamily="34" charset="0"/>
              <a:buChar char="•"/>
            </a:pPr>
            <a:r>
              <a:rPr lang="en-US" b="1" dirty="0">
                <a:solidFill>
                  <a:schemeClr val="bg1"/>
                </a:solidFill>
                <a:latin typeface="Cambria" panose="02040503050406030204" pitchFamily="18" charset="0"/>
              </a:rPr>
              <a:t> Phase 10 in the proposal stage. </a:t>
            </a:r>
          </a:p>
          <a:p>
            <a:pPr marL="742950" lvl="1" indent="-285750">
              <a:buFont typeface="Arial" panose="020B0604020202020204" pitchFamily="34" charset="0"/>
              <a:buChar char="•"/>
            </a:pPr>
            <a:endParaRPr lang="en-US" b="1" dirty="0">
              <a:solidFill>
                <a:schemeClr val="bg1"/>
              </a:solidFill>
              <a:latin typeface="Cambria" panose="02040503050406030204" pitchFamily="18" charset="0"/>
            </a:endParaRPr>
          </a:p>
          <a:p>
            <a:r>
              <a:rPr lang="en-US" b="1" dirty="0">
                <a:solidFill>
                  <a:schemeClr val="bg1"/>
                </a:solidFill>
                <a:latin typeface="Cambria" panose="02040503050406030204" pitchFamily="18" charset="0"/>
              </a:rPr>
              <a:t>General objectives:</a:t>
            </a:r>
          </a:p>
          <a:p>
            <a:pPr marL="742950" lvl="1" indent="-285750">
              <a:buFont typeface="Arial" panose="020B0604020202020204" pitchFamily="34" charset="0"/>
              <a:buChar char="•"/>
            </a:pPr>
            <a:r>
              <a:rPr lang="en-US" b="1" dirty="0">
                <a:solidFill>
                  <a:schemeClr val="bg1"/>
                </a:solidFill>
                <a:latin typeface="Cambria" panose="02040503050406030204" pitchFamily="18" charset="0"/>
              </a:rPr>
              <a:t>Improving basic data collection</a:t>
            </a:r>
          </a:p>
          <a:p>
            <a:pPr marL="742950" lvl="1" indent="-285750">
              <a:buFont typeface="Arial" panose="020B0604020202020204" pitchFamily="34" charset="0"/>
              <a:buChar char="•"/>
            </a:pPr>
            <a:r>
              <a:rPr lang="en-US" b="1" dirty="0">
                <a:solidFill>
                  <a:schemeClr val="bg1"/>
                </a:solidFill>
                <a:latin typeface="Cambria" panose="02040503050406030204" pitchFamily="18" charset="0"/>
              </a:rPr>
              <a:t>Improving understanding of key biological and ecological process</a:t>
            </a:r>
            <a:r>
              <a:rPr lang="en-US" b="1" dirty="0">
                <a:solidFill>
                  <a:srgbClr val="002060"/>
                </a:solidFill>
                <a:latin typeface="Cambria" panose="02040503050406030204" pitchFamily="18" charset="0"/>
              </a:rPr>
              <a:t>es</a:t>
            </a:r>
          </a:p>
          <a:p>
            <a:pPr marL="742950" lvl="1" indent="-285750">
              <a:buFont typeface="Arial" panose="020B0604020202020204" pitchFamily="34" charset="0"/>
              <a:buChar char="•"/>
            </a:pPr>
            <a:r>
              <a:rPr lang="en-US" b="1" dirty="0">
                <a:solidFill>
                  <a:srgbClr val="002060"/>
                </a:solidFill>
                <a:latin typeface="Cambria" panose="02040503050406030204" pitchFamily="18" charset="0"/>
              </a:rPr>
              <a:t>Improving assessment models and provision of scientific advice on stock status</a:t>
            </a:r>
          </a:p>
          <a:p>
            <a:pPr lvl="1"/>
            <a:endParaRPr lang="en-US" b="1" dirty="0">
              <a:solidFill>
                <a:srgbClr val="002060"/>
              </a:solidFill>
              <a:latin typeface="Cambria" panose="02040503050406030204" pitchFamily="18" charset="0"/>
            </a:endParaRPr>
          </a:p>
          <a:p>
            <a:pPr marL="0" lvl="1"/>
            <a:r>
              <a:rPr lang="en-US" b="1" dirty="0">
                <a:solidFill>
                  <a:srgbClr val="002060"/>
                </a:solidFill>
                <a:latin typeface="Cambria" panose="02040503050406030204" pitchFamily="18" charset="0"/>
              </a:rPr>
              <a:t>Annual budget</a:t>
            </a:r>
          </a:p>
          <a:p>
            <a:pPr marL="920750" lvl="1" indent="-285750">
              <a:buClr>
                <a:schemeClr val="accent1">
                  <a:lumMod val="75000"/>
                </a:schemeClr>
              </a:buClr>
              <a:buSzPct val="75000"/>
              <a:buFont typeface="Wingdings" panose="05000000000000000000" pitchFamily="2" charset="2"/>
              <a:buChar char="§"/>
            </a:pPr>
            <a:r>
              <a:rPr lang="en-US" b="1" dirty="0">
                <a:solidFill>
                  <a:srgbClr val="002060"/>
                </a:solidFill>
                <a:latin typeface="Cambria" panose="02040503050406030204" pitchFamily="18" charset="0"/>
              </a:rPr>
              <a:t>Voluntary contribution of CPCs and other entities (80% European Union; 20% others)</a:t>
            </a:r>
          </a:p>
          <a:p>
            <a:pPr marL="920750" lvl="1" indent="-285750">
              <a:buClr>
                <a:schemeClr val="accent1">
                  <a:lumMod val="75000"/>
                </a:schemeClr>
              </a:buClr>
              <a:buSzPct val="75000"/>
              <a:buFont typeface="Wingdings" panose="05000000000000000000" pitchFamily="2" charset="2"/>
              <a:buChar char="§"/>
            </a:pPr>
            <a:r>
              <a:rPr lang="en-US" b="1" dirty="0">
                <a:solidFill>
                  <a:srgbClr val="002060"/>
                </a:solidFill>
                <a:latin typeface="Cambria" panose="02040503050406030204" pitchFamily="18" charset="0"/>
              </a:rPr>
              <a:t>Annual funding scheme makes long-term planning of the activities difficult!</a:t>
            </a:r>
          </a:p>
          <a:p>
            <a:endParaRPr lang="en-CA" dirty="0"/>
          </a:p>
        </p:txBody>
      </p:sp>
    </p:spTree>
    <p:extLst>
      <p:ext uri="{BB962C8B-B14F-4D97-AF65-F5344CB8AC3E}">
        <p14:creationId xmlns:p14="http://schemas.microsoft.com/office/powerpoint/2010/main" val="1914414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34357" y="-1"/>
            <a:ext cx="12146179" cy="1110344"/>
          </a:xfrm>
        </p:spPr>
      </p:pic>
      <p:pic>
        <p:nvPicPr>
          <p:cNvPr id="20" name="Picture 19">
            <a:extLst>
              <a:ext uri="{FF2B5EF4-FFF2-40B4-BE49-F238E27FC236}">
                <a16:creationId xmlns:a16="http://schemas.microsoft.com/office/drawing/2014/main" id="{B2B424A7-82B0-4414-A82B-C264C3169CEC}"/>
              </a:ext>
            </a:extLst>
          </p:cNvPr>
          <p:cNvPicPr>
            <a:picLocks noChangeAspect="1"/>
          </p:cNvPicPr>
          <p:nvPr/>
        </p:nvPicPr>
        <p:blipFill>
          <a:blip r:embed="rId4"/>
          <a:stretch>
            <a:fillRect/>
          </a:stretch>
        </p:blipFill>
        <p:spPr>
          <a:xfrm>
            <a:off x="4467426" y="1742812"/>
            <a:ext cx="2656235" cy="1181026"/>
          </a:xfrm>
          <a:prstGeom prst="rect">
            <a:avLst/>
          </a:prstGeom>
        </p:spPr>
      </p:pic>
      <p:sp>
        <p:nvSpPr>
          <p:cNvPr id="5" name="Title 4"/>
          <p:cNvSpPr>
            <a:spLocks noGrp="1"/>
          </p:cNvSpPr>
          <p:nvPr>
            <p:ph type="title"/>
          </p:nvPr>
        </p:nvSpPr>
        <p:spPr>
          <a:xfrm>
            <a:off x="4469916" y="539427"/>
            <a:ext cx="4870028" cy="553278"/>
          </a:xfrm>
          <a:solidFill>
            <a:schemeClr val="tx1"/>
          </a:solidFill>
        </p:spPr>
        <p:txBody>
          <a:bodyPr>
            <a:normAutofit/>
          </a:bodyPr>
          <a:lstStyle/>
          <a:p>
            <a:r>
              <a:rPr lang="en-US" sz="2800" b="1" dirty="0">
                <a:solidFill>
                  <a:schemeClr val="bg1"/>
                </a:solidFill>
                <a:latin typeface="Cambria" panose="02040503050406030204" pitchFamily="18" charset="0"/>
              </a:rPr>
              <a:t>  Overview of GBYP Program</a:t>
            </a:r>
          </a:p>
        </p:txBody>
      </p:sp>
      <p:sp>
        <p:nvSpPr>
          <p:cNvPr id="6" name="Content Placeholder 2"/>
          <p:cNvSpPr txBox="1">
            <a:spLocks/>
          </p:cNvSpPr>
          <p:nvPr/>
        </p:nvSpPr>
        <p:spPr>
          <a:xfrm>
            <a:off x="2027040" y="1367261"/>
            <a:ext cx="8147248" cy="5037172"/>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defTabSz="914400">
              <a:buClr>
                <a:srgbClr val="0BD0D9"/>
              </a:buClr>
              <a:buFont typeface="Wingdings" panose="05000000000000000000" pitchFamily="2" charset="2"/>
              <a:buChar char="Ø"/>
            </a:pPr>
            <a:endParaRPr lang="en-US" sz="2400" b="1" dirty="0">
              <a:solidFill>
                <a:prstClr val="black"/>
              </a:solidFill>
              <a:latin typeface="Constantia"/>
            </a:endParaRPr>
          </a:p>
          <a:p>
            <a:pPr marL="177800" indent="0" defTabSz="914400">
              <a:buClr>
                <a:srgbClr val="0F6FC6">
                  <a:lumMod val="75000"/>
                </a:srgbClr>
              </a:buClr>
              <a:buSzPct val="75000"/>
              <a:buNone/>
            </a:pPr>
            <a:endParaRPr lang="en-US" sz="2000" dirty="0">
              <a:solidFill>
                <a:srgbClr val="002060"/>
              </a:solidFill>
              <a:latin typeface="Cambria" panose="02040503050406030204" pitchFamily="18" charset="0"/>
            </a:endParaRPr>
          </a:p>
          <a:p>
            <a:pPr marL="177800" indent="0" defTabSz="914400">
              <a:buClr>
                <a:srgbClr val="0F6FC6">
                  <a:lumMod val="75000"/>
                </a:srgbClr>
              </a:buClr>
              <a:buSzPct val="75000"/>
              <a:buNone/>
            </a:pPr>
            <a:endParaRPr lang="en-US" sz="2000" dirty="0">
              <a:solidFill>
                <a:srgbClr val="002060"/>
              </a:solidFill>
              <a:latin typeface="Constantia"/>
            </a:endParaRPr>
          </a:p>
          <a:p>
            <a:pPr marL="450850" indent="-273050" defTabSz="914400">
              <a:buClr>
                <a:srgbClr val="0F6FC6">
                  <a:lumMod val="75000"/>
                </a:srgbClr>
              </a:buClr>
              <a:buSzPct val="75000"/>
              <a:buFont typeface="Wingdings" panose="05000000000000000000" pitchFamily="2" charset="2"/>
              <a:buChar char="Ø"/>
            </a:pPr>
            <a:endParaRPr lang="en-US" sz="2000" dirty="0">
              <a:solidFill>
                <a:srgbClr val="002060"/>
              </a:solidFill>
              <a:latin typeface="Constantia"/>
            </a:endParaRPr>
          </a:p>
        </p:txBody>
      </p:sp>
      <p:sp>
        <p:nvSpPr>
          <p:cNvPr id="2" name="Date Placeholder 1"/>
          <p:cNvSpPr>
            <a:spLocks noGrp="1"/>
          </p:cNvSpPr>
          <p:nvPr>
            <p:ph type="dt" sz="half" idx="10"/>
          </p:nvPr>
        </p:nvSpPr>
        <p:spPr>
          <a:xfrm>
            <a:off x="1703512" y="6492875"/>
            <a:ext cx="2133600" cy="365125"/>
          </a:xfrm>
        </p:spPr>
        <p:txBody>
          <a:bodyPr/>
          <a:lstStyle/>
          <a:p>
            <a:pPr defTabSz="914400"/>
            <a:fld id="{B15F04EC-617D-438C-88D0-CB529942F7E7}" type="datetime5">
              <a:rPr lang="en-US">
                <a:solidFill>
                  <a:srgbClr val="002060"/>
                </a:solidFill>
              </a:rPr>
              <a:pPr defTabSz="914400"/>
              <a:t>17-Nov-19</a:t>
            </a:fld>
            <a:endParaRPr lang="en-US" dirty="0">
              <a:solidFill>
                <a:srgbClr val="002060"/>
              </a:solidFill>
            </a:endParaRPr>
          </a:p>
        </p:txBody>
      </p:sp>
      <p:sp>
        <p:nvSpPr>
          <p:cNvPr id="3" name="Footer Placeholder 2"/>
          <p:cNvSpPr>
            <a:spLocks noGrp="1"/>
          </p:cNvSpPr>
          <p:nvPr>
            <p:ph type="ftr" sz="quarter" idx="11"/>
          </p:nvPr>
        </p:nvSpPr>
        <p:spPr>
          <a:xfrm>
            <a:off x="4419600" y="6492874"/>
            <a:ext cx="3352800" cy="365125"/>
          </a:xfrm>
        </p:spPr>
        <p:txBody>
          <a:bodyPr/>
          <a:lstStyle/>
          <a:p>
            <a:pPr defTabSz="914400"/>
            <a:r>
              <a:rPr lang="en-US" dirty="0">
                <a:solidFill>
                  <a:srgbClr val="002060"/>
                </a:solidFill>
              </a:rPr>
              <a:t>ICCAT Secretariat</a:t>
            </a:r>
          </a:p>
        </p:txBody>
      </p:sp>
      <p:sp>
        <p:nvSpPr>
          <p:cNvPr id="9" name="Content Placeholder 2">
            <a:extLst>
              <a:ext uri="{FF2B5EF4-FFF2-40B4-BE49-F238E27FC236}">
                <a16:creationId xmlns:a16="http://schemas.microsoft.com/office/drawing/2014/main" id="{506746C8-BE32-451D-BEBE-54611425B9E6}"/>
              </a:ext>
            </a:extLst>
          </p:cNvPr>
          <p:cNvSpPr txBox="1">
            <a:spLocks/>
          </p:cNvSpPr>
          <p:nvPr/>
        </p:nvSpPr>
        <p:spPr>
          <a:xfrm>
            <a:off x="1773559" y="1208806"/>
            <a:ext cx="7860297" cy="466627"/>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914400">
              <a:buClr>
                <a:srgbClr val="0BD0D9"/>
              </a:buClr>
              <a:buNone/>
            </a:pPr>
            <a:r>
              <a:rPr lang="en-GB" sz="2400" b="1" dirty="0">
                <a:solidFill>
                  <a:prstClr val="black"/>
                </a:solidFill>
                <a:latin typeface="Constantia"/>
              </a:rPr>
              <a:t>Six main lines of activity - plus genetics (Phase 10):</a:t>
            </a:r>
          </a:p>
          <a:p>
            <a:pPr marL="177800" indent="0" defTabSz="914400">
              <a:buClr>
                <a:srgbClr val="0F6FC6">
                  <a:lumMod val="75000"/>
                </a:srgbClr>
              </a:buClr>
              <a:buSzPct val="75000"/>
              <a:buNone/>
            </a:pPr>
            <a:endParaRPr lang="en-US" sz="2000" dirty="0">
              <a:solidFill>
                <a:srgbClr val="002060"/>
              </a:solidFill>
              <a:latin typeface="Constantia"/>
            </a:endParaRPr>
          </a:p>
        </p:txBody>
      </p:sp>
      <p:graphicFrame>
        <p:nvGraphicFramePr>
          <p:cNvPr id="16" name="Diagram 15">
            <a:extLst>
              <a:ext uri="{FF2B5EF4-FFF2-40B4-BE49-F238E27FC236}">
                <a16:creationId xmlns:a16="http://schemas.microsoft.com/office/drawing/2014/main" id="{4DAD119E-7359-484E-B270-3EE41DFD2082}"/>
              </a:ext>
            </a:extLst>
          </p:cNvPr>
          <p:cNvGraphicFramePr/>
          <p:nvPr>
            <p:extLst>
              <p:ext uri="{D42A27DB-BD31-4B8C-83A1-F6EECF244321}">
                <p14:modId xmlns:p14="http://schemas.microsoft.com/office/powerpoint/2010/main" val="795096422"/>
              </p:ext>
            </p:extLst>
          </p:nvPr>
        </p:nvGraphicFramePr>
        <p:xfrm>
          <a:off x="4519639" y="2522976"/>
          <a:ext cx="3581832" cy="30157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7" name="Picture 16">
            <a:extLst>
              <a:ext uri="{FF2B5EF4-FFF2-40B4-BE49-F238E27FC236}">
                <a16:creationId xmlns:a16="http://schemas.microsoft.com/office/drawing/2014/main" id="{771224FE-9A73-40C6-B039-3D4C65B99573}"/>
              </a:ext>
            </a:extLst>
          </p:cNvPr>
          <p:cNvPicPr>
            <a:picLocks noChangeAspect="1"/>
          </p:cNvPicPr>
          <p:nvPr/>
        </p:nvPicPr>
        <p:blipFill>
          <a:blip r:embed="rId10"/>
          <a:stretch>
            <a:fillRect/>
          </a:stretch>
        </p:blipFill>
        <p:spPr>
          <a:xfrm>
            <a:off x="4760063" y="5138894"/>
            <a:ext cx="3120420" cy="1605341"/>
          </a:xfrm>
          <a:prstGeom prst="rect">
            <a:avLst/>
          </a:prstGeom>
        </p:spPr>
      </p:pic>
      <p:sp>
        <p:nvSpPr>
          <p:cNvPr id="12" name="TextBox 11">
            <a:extLst>
              <a:ext uri="{FF2B5EF4-FFF2-40B4-BE49-F238E27FC236}">
                <a16:creationId xmlns:a16="http://schemas.microsoft.com/office/drawing/2014/main" id="{C35D050F-7FFB-4213-B1C9-9C844E61ED06}"/>
              </a:ext>
            </a:extLst>
          </p:cNvPr>
          <p:cNvSpPr txBox="1"/>
          <p:nvPr/>
        </p:nvSpPr>
        <p:spPr>
          <a:xfrm>
            <a:off x="4845561" y="5410969"/>
            <a:ext cx="3499320" cy="830997"/>
          </a:xfrm>
          <a:prstGeom prst="rect">
            <a:avLst/>
          </a:prstGeom>
          <a:noFill/>
        </p:spPr>
        <p:txBody>
          <a:bodyPr wrap="square" rtlCol="0">
            <a:spAutoFit/>
          </a:bodyPr>
          <a:lstStyle/>
          <a:p>
            <a:pPr defTabSz="914400"/>
            <a:r>
              <a:rPr lang="en-US" sz="2400" b="1" dirty="0">
                <a:solidFill>
                  <a:prstClr val="white"/>
                </a:solidFill>
                <a:latin typeface="Constantia"/>
              </a:rPr>
              <a:t>Fishery independent</a:t>
            </a:r>
          </a:p>
          <a:p>
            <a:pPr defTabSz="914400"/>
            <a:r>
              <a:rPr lang="en-US" sz="2400" b="1" dirty="0">
                <a:solidFill>
                  <a:prstClr val="white"/>
                </a:solidFill>
                <a:latin typeface="Constantia"/>
              </a:rPr>
              <a:t> indices</a:t>
            </a:r>
          </a:p>
        </p:txBody>
      </p:sp>
      <p:pic>
        <p:nvPicPr>
          <p:cNvPr id="18" name="Picture 17">
            <a:extLst>
              <a:ext uri="{FF2B5EF4-FFF2-40B4-BE49-F238E27FC236}">
                <a16:creationId xmlns:a16="http://schemas.microsoft.com/office/drawing/2014/main" id="{3DB0E81A-78DF-4DED-ACE0-5AE2E8A14039}"/>
              </a:ext>
            </a:extLst>
          </p:cNvPr>
          <p:cNvPicPr>
            <a:picLocks noChangeAspect="1"/>
          </p:cNvPicPr>
          <p:nvPr/>
        </p:nvPicPr>
        <p:blipFill>
          <a:blip r:embed="rId11"/>
          <a:stretch>
            <a:fillRect/>
          </a:stretch>
        </p:blipFill>
        <p:spPr>
          <a:xfrm>
            <a:off x="1781145" y="2996952"/>
            <a:ext cx="2414429" cy="1484320"/>
          </a:xfrm>
          <a:prstGeom prst="rect">
            <a:avLst/>
          </a:prstGeom>
        </p:spPr>
      </p:pic>
      <p:sp>
        <p:nvSpPr>
          <p:cNvPr id="10" name="TextBox 9">
            <a:extLst>
              <a:ext uri="{FF2B5EF4-FFF2-40B4-BE49-F238E27FC236}">
                <a16:creationId xmlns:a16="http://schemas.microsoft.com/office/drawing/2014/main" id="{ABF8C8AC-6117-4C37-88A6-E0356061792F}"/>
              </a:ext>
            </a:extLst>
          </p:cNvPr>
          <p:cNvSpPr txBox="1"/>
          <p:nvPr/>
        </p:nvSpPr>
        <p:spPr>
          <a:xfrm>
            <a:off x="2066990" y="3203724"/>
            <a:ext cx="1872208" cy="954107"/>
          </a:xfrm>
          <a:prstGeom prst="rect">
            <a:avLst/>
          </a:prstGeom>
          <a:noFill/>
        </p:spPr>
        <p:txBody>
          <a:bodyPr wrap="square" rtlCol="0">
            <a:spAutoFit/>
          </a:bodyPr>
          <a:lstStyle/>
          <a:p>
            <a:pPr defTabSz="914400"/>
            <a:r>
              <a:rPr lang="en-US" sz="2800" b="1" dirty="0">
                <a:solidFill>
                  <a:prstClr val="black"/>
                </a:solidFill>
                <a:latin typeface="Constantia"/>
              </a:rPr>
              <a:t>Data recovery </a:t>
            </a:r>
          </a:p>
        </p:txBody>
      </p:sp>
      <p:pic>
        <p:nvPicPr>
          <p:cNvPr id="19" name="Picture 18">
            <a:extLst>
              <a:ext uri="{FF2B5EF4-FFF2-40B4-BE49-F238E27FC236}">
                <a16:creationId xmlns:a16="http://schemas.microsoft.com/office/drawing/2014/main" id="{BA622050-D159-4A3F-871A-496631B5DA4D}"/>
              </a:ext>
            </a:extLst>
          </p:cNvPr>
          <p:cNvPicPr>
            <a:picLocks noChangeAspect="1"/>
          </p:cNvPicPr>
          <p:nvPr/>
        </p:nvPicPr>
        <p:blipFill>
          <a:blip r:embed="rId12"/>
          <a:stretch>
            <a:fillRect/>
          </a:stretch>
        </p:blipFill>
        <p:spPr>
          <a:xfrm>
            <a:off x="1359143" y="5070379"/>
            <a:ext cx="2585183" cy="1318586"/>
          </a:xfrm>
          <a:prstGeom prst="rect">
            <a:avLst/>
          </a:prstGeom>
        </p:spPr>
      </p:pic>
      <p:sp>
        <p:nvSpPr>
          <p:cNvPr id="15" name="TextBox 14">
            <a:extLst>
              <a:ext uri="{FF2B5EF4-FFF2-40B4-BE49-F238E27FC236}">
                <a16:creationId xmlns:a16="http://schemas.microsoft.com/office/drawing/2014/main" id="{179EDF3B-DFE8-4B5B-9F52-908FC9332A04}"/>
              </a:ext>
            </a:extLst>
          </p:cNvPr>
          <p:cNvSpPr txBox="1"/>
          <p:nvPr/>
        </p:nvSpPr>
        <p:spPr>
          <a:xfrm>
            <a:off x="1831508" y="5698759"/>
            <a:ext cx="1872208" cy="461665"/>
          </a:xfrm>
          <a:prstGeom prst="rect">
            <a:avLst/>
          </a:prstGeom>
          <a:noFill/>
        </p:spPr>
        <p:txBody>
          <a:bodyPr wrap="square" rtlCol="0">
            <a:spAutoFit/>
          </a:bodyPr>
          <a:lstStyle/>
          <a:p>
            <a:pPr defTabSz="914400"/>
            <a:r>
              <a:rPr lang="en-US" sz="2400" b="1" dirty="0">
                <a:solidFill>
                  <a:prstClr val="white"/>
                </a:solidFill>
                <a:latin typeface="Constantia"/>
              </a:rPr>
              <a:t>Tagging</a:t>
            </a:r>
          </a:p>
        </p:txBody>
      </p:sp>
      <p:sp>
        <p:nvSpPr>
          <p:cNvPr id="11" name="TextBox 10">
            <a:extLst>
              <a:ext uri="{FF2B5EF4-FFF2-40B4-BE49-F238E27FC236}">
                <a16:creationId xmlns:a16="http://schemas.microsoft.com/office/drawing/2014/main" id="{8123348C-7A20-4A8B-927F-49587D8C986B}"/>
              </a:ext>
            </a:extLst>
          </p:cNvPr>
          <p:cNvSpPr txBox="1"/>
          <p:nvPr/>
        </p:nvSpPr>
        <p:spPr>
          <a:xfrm>
            <a:off x="4419600" y="1761716"/>
            <a:ext cx="2871936" cy="461665"/>
          </a:xfrm>
          <a:prstGeom prst="rect">
            <a:avLst/>
          </a:prstGeom>
          <a:noFill/>
        </p:spPr>
        <p:txBody>
          <a:bodyPr wrap="square" rtlCol="0">
            <a:spAutoFit/>
          </a:bodyPr>
          <a:lstStyle/>
          <a:p>
            <a:pPr defTabSz="914400"/>
            <a:r>
              <a:rPr lang="en-US" sz="2400" b="1" dirty="0">
                <a:solidFill>
                  <a:prstClr val="black"/>
                </a:solidFill>
                <a:latin typeface="Constantia"/>
              </a:rPr>
              <a:t>Biological studies</a:t>
            </a:r>
          </a:p>
        </p:txBody>
      </p:sp>
      <p:pic>
        <p:nvPicPr>
          <p:cNvPr id="21" name="Picture 20">
            <a:extLst>
              <a:ext uri="{FF2B5EF4-FFF2-40B4-BE49-F238E27FC236}">
                <a16:creationId xmlns:a16="http://schemas.microsoft.com/office/drawing/2014/main" id="{96C2E29D-D330-45BC-8F21-E6D474A65ABD}"/>
              </a:ext>
            </a:extLst>
          </p:cNvPr>
          <p:cNvPicPr>
            <a:picLocks noChangeAspect="1"/>
          </p:cNvPicPr>
          <p:nvPr/>
        </p:nvPicPr>
        <p:blipFill>
          <a:blip r:embed="rId13"/>
          <a:stretch>
            <a:fillRect/>
          </a:stretch>
        </p:blipFill>
        <p:spPr>
          <a:xfrm>
            <a:off x="8601005" y="2170363"/>
            <a:ext cx="1958133" cy="2460794"/>
          </a:xfrm>
          <a:prstGeom prst="rect">
            <a:avLst/>
          </a:prstGeom>
        </p:spPr>
      </p:pic>
      <p:sp>
        <p:nvSpPr>
          <p:cNvPr id="13" name="TextBox 12">
            <a:extLst>
              <a:ext uri="{FF2B5EF4-FFF2-40B4-BE49-F238E27FC236}">
                <a16:creationId xmlns:a16="http://schemas.microsoft.com/office/drawing/2014/main" id="{A8C5D2A4-1047-4C2E-B286-1C6917F84C5B}"/>
              </a:ext>
            </a:extLst>
          </p:cNvPr>
          <p:cNvSpPr txBox="1"/>
          <p:nvPr/>
        </p:nvSpPr>
        <p:spPr>
          <a:xfrm>
            <a:off x="8726016" y="3022353"/>
            <a:ext cx="1872208" cy="461665"/>
          </a:xfrm>
          <a:prstGeom prst="rect">
            <a:avLst/>
          </a:prstGeom>
          <a:noFill/>
        </p:spPr>
        <p:txBody>
          <a:bodyPr wrap="square" rtlCol="0">
            <a:spAutoFit/>
          </a:bodyPr>
          <a:lstStyle/>
          <a:p>
            <a:pPr defTabSz="914400"/>
            <a:r>
              <a:rPr lang="en-US" sz="2400" b="1" dirty="0">
                <a:solidFill>
                  <a:prstClr val="black"/>
                </a:solidFill>
                <a:latin typeface="Constantia"/>
              </a:rPr>
              <a:t>Modelling</a:t>
            </a:r>
            <a:endParaRPr lang="en-US" sz="2400" dirty="0">
              <a:solidFill>
                <a:srgbClr val="002060"/>
              </a:solidFill>
              <a:latin typeface="Constantia"/>
            </a:endParaRPr>
          </a:p>
        </p:txBody>
      </p:sp>
      <p:sp>
        <p:nvSpPr>
          <p:cNvPr id="23" name="TextBox 22">
            <a:extLst>
              <a:ext uri="{FF2B5EF4-FFF2-40B4-BE49-F238E27FC236}">
                <a16:creationId xmlns:a16="http://schemas.microsoft.com/office/drawing/2014/main" id="{6FDD0270-3CA1-48B8-A8A9-2D707E530D6E}"/>
              </a:ext>
            </a:extLst>
          </p:cNvPr>
          <p:cNvSpPr txBox="1"/>
          <p:nvPr/>
        </p:nvSpPr>
        <p:spPr>
          <a:xfrm>
            <a:off x="9056914" y="5344886"/>
            <a:ext cx="2449285" cy="707886"/>
          </a:xfrm>
          <a:prstGeom prst="rect">
            <a:avLst/>
          </a:prstGeom>
          <a:noFill/>
        </p:spPr>
        <p:txBody>
          <a:bodyPr wrap="square" rtlCol="0">
            <a:spAutoFit/>
          </a:bodyPr>
          <a:lstStyle/>
          <a:p>
            <a:r>
              <a:rPr lang="en-CA" sz="2000" b="1" dirty="0">
                <a:solidFill>
                  <a:schemeClr val="bg1"/>
                </a:solidFill>
              </a:rPr>
              <a:t>Genetics</a:t>
            </a:r>
          </a:p>
          <a:p>
            <a:r>
              <a:rPr lang="en-CA" sz="2000" b="1" dirty="0">
                <a:solidFill>
                  <a:schemeClr val="bg1"/>
                </a:solidFill>
              </a:rPr>
              <a:t>Close-Kin Analysis</a:t>
            </a:r>
          </a:p>
        </p:txBody>
      </p:sp>
    </p:spTree>
    <p:extLst>
      <p:ext uri="{BB962C8B-B14F-4D97-AF65-F5344CB8AC3E}">
        <p14:creationId xmlns:p14="http://schemas.microsoft.com/office/powerpoint/2010/main" val="103008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645" y="-1"/>
            <a:ext cx="12260758" cy="1164772"/>
          </a:xfrm>
        </p:spPr>
      </p:pic>
      <p:sp>
        <p:nvSpPr>
          <p:cNvPr id="12" name="TextBox 11">
            <a:extLst>
              <a:ext uri="{FF2B5EF4-FFF2-40B4-BE49-F238E27FC236}">
                <a16:creationId xmlns:a16="http://schemas.microsoft.com/office/drawing/2014/main" id="{30B57818-FB13-4766-AC14-9666A62932B1}"/>
              </a:ext>
            </a:extLst>
          </p:cNvPr>
          <p:cNvSpPr txBox="1"/>
          <p:nvPr/>
        </p:nvSpPr>
        <p:spPr>
          <a:xfrm>
            <a:off x="4903913" y="607662"/>
            <a:ext cx="9158261" cy="461665"/>
          </a:xfrm>
          <a:prstGeom prst="rect">
            <a:avLst/>
          </a:prstGeom>
          <a:noFill/>
        </p:spPr>
        <p:txBody>
          <a:bodyPr wrap="square" rtlCol="0">
            <a:spAutoFit/>
          </a:bodyPr>
          <a:lstStyle/>
          <a:p>
            <a:r>
              <a:rPr lang="en-GB" sz="2400" b="1" dirty="0">
                <a:solidFill>
                  <a:schemeClr val="bg1"/>
                </a:solidFill>
                <a:latin typeface="Times New Roman" panose="02020603050405020304" pitchFamily="18" charset="0"/>
                <a:cs typeface="Times New Roman" panose="02020603050405020304" pitchFamily="18" charset="0"/>
              </a:rPr>
              <a:t>Research Programs - GBYP</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5EC7473-24A1-41F5-A9E9-DE33EA676965}"/>
              </a:ext>
            </a:extLst>
          </p:cNvPr>
          <p:cNvSpPr txBox="1"/>
          <p:nvPr/>
        </p:nvSpPr>
        <p:spPr>
          <a:xfrm>
            <a:off x="1632399" y="1342502"/>
            <a:ext cx="9243790" cy="1661993"/>
          </a:xfrm>
          <a:prstGeom prst="rect">
            <a:avLst/>
          </a:prstGeom>
          <a:noFill/>
        </p:spPr>
        <p:txBody>
          <a:bodyPr wrap="square" rtlCol="0">
            <a:spAutoFit/>
          </a:bodyPr>
          <a:lstStyle/>
          <a:p>
            <a:r>
              <a:rPr lang="en-GB" sz="2400" b="1" dirty="0">
                <a:latin typeface="Times New Roman" panose="02020603050405020304" pitchFamily="18" charset="0"/>
                <a:cs typeface="Times New Roman" panose="02020603050405020304" pitchFamily="18" charset="0"/>
              </a:rPr>
              <a:t>GBYP Coordination:</a:t>
            </a:r>
          </a:p>
          <a:p>
            <a:pPr lvl="0"/>
            <a:r>
              <a:rPr lang="en-CA" b="1" dirty="0">
                <a:solidFill>
                  <a:prstClr val="black"/>
                </a:solidFill>
              </a:rPr>
              <a:t>GBYP has coordinated a total of 161 contracts to 98 entities located in 24 countries; 344 scientific and technical reports and 281 scientific papers.</a:t>
            </a:r>
            <a:endParaRPr lang="en-CA" dirty="0">
              <a:solidFill>
                <a:prstClr val="black"/>
              </a:solidFill>
            </a:endParaRPr>
          </a:p>
          <a:p>
            <a:endParaRPr lang="en-GB" sz="2400" b="1" dirty="0">
              <a:latin typeface="Times New Roman" panose="02020603050405020304" pitchFamily="18" charset="0"/>
              <a:cs typeface="Times New Roman" panose="02020603050405020304" pitchFamily="18" charset="0"/>
            </a:endParaRPr>
          </a:p>
          <a:p>
            <a:endParaRPr lang="en-US" b="1" dirty="0"/>
          </a:p>
        </p:txBody>
      </p:sp>
      <p:pic>
        <p:nvPicPr>
          <p:cNvPr id="2" name="Picture 1">
            <a:extLst>
              <a:ext uri="{FF2B5EF4-FFF2-40B4-BE49-F238E27FC236}">
                <a16:creationId xmlns:a16="http://schemas.microsoft.com/office/drawing/2014/main" id="{01E99BAE-B67F-416A-9DD2-EF36E42097C5}"/>
              </a:ext>
            </a:extLst>
          </p:cNvPr>
          <p:cNvPicPr>
            <a:picLocks noChangeAspect="1"/>
          </p:cNvPicPr>
          <p:nvPr/>
        </p:nvPicPr>
        <p:blipFill rotWithShape="1">
          <a:blip r:embed="rId4"/>
          <a:srcRect l="21041" t="34337" r="38681" b="6763"/>
          <a:stretch/>
        </p:blipFill>
        <p:spPr>
          <a:xfrm>
            <a:off x="3496733" y="2348111"/>
            <a:ext cx="5748867" cy="4509889"/>
          </a:xfrm>
          <a:prstGeom prst="rect">
            <a:avLst/>
          </a:prstGeom>
        </p:spPr>
      </p:pic>
    </p:spTree>
    <p:extLst>
      <p:ext uri="{BB962C8B-B14F-4D97-AF65-F5344CB8AC3E}">
        <p14:creationId xmlns:p14="http://schemas.microsoft.com/office/powerpoint/2010/main" val="2208712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7246" y="1225542"/>
            <a:ext cx="6624736" cy="568235"/>
          </a:xfrm>
        </p:spPr>
        <p:txBody>
          <a:bodyPr anchor="t">
            <a:normAutofit/>
          </a:bodyPr>
          <a:lstStyle/>
          <a:p>
            <a:r>
              <a:rPr lang="en-US" sz="2400" b="1" dirty="0">
                <a:solidFill>
                  <a:srgbClr val="0070C0"/>
                </a:solidFill>
                <a:latin typeface="Cambria" panose="02040503050406030204" pitchFamily="18" charset="0"/>
              </a:rPr>
              <a:t>Aerial survey: Independent indices: </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53886"/>
          </a:xfrm>
        </p:spPr>
      </p:pic>
      <p:sp>
        <p:nvSpPr>
          <p:cNvPr id="6" name="Content Placeholder 2"/>
          <p:cNvSpPr txBox="1">
            <a:spLocks/>
          </p:cNvSpPr>
          <p:nvPr/>
        </p:nvSpPr>
        <p:spPr>
          <a:xfrm>
            <a:off x="304799" y="4876029"/>
            <a:ext cx="5649686" cy="1535657"/>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buClr>
                <a:schemeClr val="accent1">
                  <a:lumMod val="75000"/>
                </a:schemeClr>
              </a:buClr>
              <a:buSzPct val="75000"/>
            </a:pPr>
            <a:r>
              <a:rPr lang="en-US" sz="1800" b="1" dirty="0">
                <a:solidFill>
                  <a:srgbClr val="002060"/>
                </a:solidFill>
                <a:latin typeface="Cambria" panose="02040503050406030204" pitchFamily="18" charset="0"/>
              </a:rPr>
              <a:t>Standard sampling strategy  established in 2017</a:t>
            </a:r>
          </a:p>
          <a:p>
            <a:pPr marL="179388" indent="-179388">
              <a:buClr>
                <a:schemeClr val="accent1">
                  <a:lumMod val="75000"/>
                </a:schemeClr>
              </a:buClr>
              <a:buSzPct val="75000"/>
            </a:pPr>
            <a:r>
              <a:rPr lang="en-US" sz="1800" b="1" dirty="0">
                <a:solidFill>
                  <a:srgbClr val="002060"/>
                </a:solidFill>
                <a:latin typeface="Cambria" panose="02040503050406030204" pitchFamily="18" charset="0"/>
              </a:rPr>
              <a:t>surveys conducted on the 4 main spawning areas</a:t>
            </a:r>
          </a:p>
          <a:p>
            <a:pPr marL="179388" indent="-179388">
              <a:buClr>
                <a:schemeClr val="accent1">
                  <a:lumMod val="75000"/>
                </a:schemeClr>
              </a:buClr>
              <a:buSzPct val="75000"/>
            </a:pPr>
            <a:r>
              <a:rPr lang="en-US" sz="1800" b="1" dirty="0">
                <a:solidFill>
                  <a:srgbClr val="002060"/>
                </a:solidFill>
                <a:latin typeface="Cambria" panose="02040503050406030204" pitchFamily="18" charset="0"/>
              </a:rPr>
              <a:t>Time series available: 2010, 2011, 2013, 2015, 2017, 2018, 2019</a:t>
            </a:r>
          </a:p>
          <a:p>
            <a:pPr marL="450850" indent="-273050">
              <a:buClr>
                <a:schemeClr val="accent1">
                  <a:lumMod val="75000"/>
                </a:schemeClr>
              </a:buClr>
              <a:buSzPct val="75000"/>
              <a:buFont typeface="Wingdings" panose="05000000000000000000" pitchFamily="2" charset="2"/>
              <a:buChar char="Ø"/>
            </a:pPr>
            <a:endParaRPr lang="en-US" sz="1600" dirty="0">
              <a:solidFill>
                <a:srgbClr val="002060"/>
              </a:solidFill>
              <a:latin typeface="Cambria" panose="02040503050406030204" pitchFamily="18" charset="0"/>
            </a:endParaRPr>
          </a:p>
          <a:p>
            <a:pPr marL="177800" indent="0">
              <a:buClr>
                <a:schemeClr val="accent1">
                  <a:lumMod val="75000"/>
                </a:schemeClr>
              </a:buClr>
              <a:buSzPct val="75000"/>
              <a:buNone/>
            </a:pPr>
            <a:endParaRPr lang="en-US" sz="1400" dirty="0">
              <a:solidFill>
                <a:srgbClr val="002060"/>
              </a:solidFill>
            </a:endParaRPr>
          </a:p>
          <a:p>
            <a:pPr marL="450850" indent="-273050">
              <a:buClr>
                <a:schemeClr val="accent1">
                  <a:lumMod val="75000"/>
                </a:schemeClr>
              </a:buClr>
              <a:buSzPct val="75000"/>
              <a:buFont typeface="Wingdings" panose="05000000000000000000" pitchFamily="2" charset="2"/>
              <a:buChar char="Ø"/>
            </a:pPr>
            <a:endParaRPr lang="en-US" sz="1600" dirty="0">
              <a:solidFill>
                <a:srgbClr val="002060"/>
              </a:solidFill>
            </a:endParaRPr>
          </a:p>
        </p:txBody>
      </p:sp>
      <p:pic>
        <p:nvPicPr>
          <p:cNvPr id="11" name="Picture 10" descr="A picture containing text, map&#10;&#10;Description automatically generated">
            <a:extLst>
              <a:ext uri="{FF2B5EF4-FFF2-40B4-BE49-F238E27FC236}">
                <a16:creationId xmlns:a16="http://schemas.microsoft.com/office/drawing/2014/main" id="{029F107E-DE56-449A-AE5E-2960832FFA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121" y="1843945"/>
            <a:ext cx="4486300" cy="2927252"/>
          </a:xfrm>
          <a:prstGeom prst="rect">
            <a:avLst/>
          </a:prstGeom>
        </p:spPr>
      </p:pic>
      <p:sp>
        <p:nvSpPr>
          <p:cNvPr id="10" name="Rectangle 9">
            <a:extLst>
              <a:ext uri="{FF2B5EF4-FFF2-40B4-BE49-F238E27FC236}">
                <a16:creationId xmlns:a16="http://schemas.microsoft.com/office/drawing/2014/main" id="{AD9C6071-93D8-486F-8A68-891BE80A18D0}"/>
              </a:ext>
            </a:extLst>
          </p:cNvPr>
          <p:cNvSpPr/>
          <p:nvPr/>
        </p:nvSpPr>
        <p:spPr>
          <a:xfrm>
            <a:off x="5990526" y="1197819"/>
            <a:ext cx="4237699" cy="461665"/>
          </a:xfrm>
          <a:prstGeom prst="rect">
            <a:avLst/>
          </a:prstGeom>
        </p:spPr>
        <p:txBody>
          <a:bodyPr wrap="none">
            <a:spAutoFit/>
          </a:bodyPr>
          <a:lstStyle/>
          <a:p>
            <a:r>
              <a:rPr lang="en-US" sz="2400" b="1" dirty="0">
                <a:solidFill>
                  <a:srgbClr val="0070C0"/>
                </a:solidFill>
                <a:latin typeface="Cambria" panose="02040503050406030204" pitchFamily="18" charset="0"/>
              </a:rPr>
              <a:t>Biological Studies/Sampling </a:t>
            </a:r>
            <a:endParaRPr lang="en-CA" sz="2400" dirty="0"/>
          </a:p>
        </p:txBody>
      </p:sp>
      <p:cxnSp>
        <p:nvCxnSpPr>
          <p:cNvPr id="13" name="Straight Connector 12">
            <a:extLst>
              <a:ext uri="{FF2B5EF4-FFF2-40B4-BE49-F238E27FC236}">
                <a16:creationId xmlns:a16="http://schemas.microsoft.com/office/drawing/2014/main" id="{087956B4-5589-43A9-872D-EBB15109615C}"/>
              </a:ext>
            </a:extLst>
          </p:cNvPr>
          <p:cNvCxnSpPr>
            <a:cxnSpLocks/>
          </p:cNvCxnSpPr>
          <p:nvPr/>
        </p:nvCxnSpPr>
        <p:spPr>
          <a:xfrm>
            <a:off x="5769429" y="1121229"/>
            <a:ext cx="0" cy="5736771"/>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1CADE1B8-8016-4590-85AD-AB275F7DCAF8}"/>
              </a:ext>
            </a:extLst>
          </p:cNvPr>
          <p:cNvSpPr txBox="1">
            <a:spLocks/>
          </p:cNvSpPr>
          <p:nvPr/>
        </p:nvSpPr>
        <p:spPr>
          <a:xfrm>
            <a:off x="5834743" y="1611086"/>
            <a:ext cx="6270171" cy="5149552"/>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a:buClr>
                <a:schemeClr val="accent1">
                  <a:lumMod val="75000"/>
                </a:schemeClr>
              </a:buClr>
              <a:buSzPct val="100000"/>
            </a:pPr>
            <a:endParaRPr lang="en-US" sz="2000" b="1" dirty="0">
              <a:solidFill>
                <a:srgbClr val="002060"/>
              </a:solidFill>
              <a:latin typeface="Cambria" panose="02040503050406030204" pitchFamily="18" charset="0"/>
            </a:endParaRPr>
          </a:p>
          <a:p>
            <a:pPr marL="179388" indent="-179388">
              <a:buClr>
                <a:schemeClr val="accent1">
                  <a:lumMod val="75000"/>
                </a:schemeClr>
              </a:buClr>
              <a:buSzPct val="100000"/>
            </a:pPr>
            <a:r>
              <a:rPr lang="en-US" sz="2000" b="1" dirty="0">
                <a:solidFill>
                  <a:srgbClr val="002060"/>
                </a:solidFill>
                <a:latin typeface="Cambria" panose="02040503050406030204" pitchFamily="18" charset="0"/>
              </a:rPr>
              <a:t>GBYP tissue bank </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Collecting tissue samples and otoliths - maintained by AZTI</a:t>
            </a:r>
          </a:p>
          <a:p>
            <a:pPr>
              <a:spcBef>
                <a:spcPts val="0"/>
              </a:spcBef>
              <a:buClr>
                <a:schemeClr val="accent1">
                  <a:lumMod val="75000"/>
                </a:schemeClr>
              </a:buClr>
              <a:buSzPct val="100000"/>
              <a:buFont typeface="Arial" panose="020B0604020202020204" pitchFamily="34" charset="0"/>
              <a:buChar char="•"/>
            </a:pPr>
            <a:r>
              <a:rPr lang="en-US" sz="2000" b="1" dirty="0">
                <a:solidFill>
                  <a:srgbClr val="002060"/>
                </a:solidFill>
                <a:latin typeface="Cambria" panose="02040503050406030204" pitchFamily="18" charset="0"/>
              </a:rPr>
              <a:t>Population structure and mixing</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Otolith microchemistry </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Genetic analysis (SNPs)</a:t>
            </a:r>
          </a:p>
          <a:p>
            <a:pPr marL="179388" indent="-179388">
              <a:buClr>
                <a:schemeClr val="accent1">
                  <a:lumMod val="75000"/>
                </a:schemeClr>
              </a:buClr>
              <a:buSzPct val="75000"/>
            </a:pPr>
            <a:r>
              <a:rPr lang="en-US" sz="2000" b="1" dirty="0">
                <a:solidFill>
                  <a:srgbClr val="002060"/>
                </a:solidFill>
                <a:latin typeface="Cambria" panose="02040503050406030204" pitchFamily="18" charset="0"/>
              </a:rPr>
              <a:t>AGE-Length Key (ALK)</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Ageing – otolith reading</a:t>
            </a:r>
          </a:p>
          <a:p>
            <a:pPr marL="463550" indent="-285750">
              <a:buClr>
                <a:schemeClr val="accent1">
                  <a:lumMod val="75000"/>
                </a:schemeClr>
              </a:buClr>
              <a:buSzPct val="75000"/>
              <a:buFont typeface="Wingdings" panose="05000000000000000000" pitchFamily="2" charset="2"/>
              <a:buChar char="§"/>
            </a:pPr>
            <a:r>
              <a:rPr lang="en-US" sz="1600" b="1" dirty="0">
                <a:solidFill>
                  <a:srgbClr val="002060"/>
                </a:solidFill>
                <a:latin typeface="Cambria" panose="02040503050406030204" pitchFamily="18" charset="0"/>
              </a:rPr>
              <a:t>Improvements in ageing methodology</a:t>
            </a:r>
          </a:p>
          <a:p>
            <a:pPr marL="179388" indent="-179388">
              <a:buClr>
                <a:schemeClr val="accent1">
                  <a:lumMod val="75000"/>
                </a:schemeClr>
              </a:buClr>
              <a:buSzPct val="75000"/>
            </a:pPr>
            <a:r>
              <a:rPr lang="en-US" sz="2000" b="1" dirty="0">
                <a:solidFill>
                  <a:srgbClr val="002060"/>
                </a:solidFill>
                <a:latin typeface="Cambria" panose="02040503050406030204" pitchFamily="18" charset="0"/>
              </a:rPr>
              <a:t>Growth and reproductive parameters</a:t>
            </a:r>
          </a:p>
          <a:p>
            <a:pPr marL="463550" indent="-285750">
              <a:buClr>
                <a:schemeClr val="accent1">
                  <a:lumMod val="75000"/>
                </a:schemeClr>
              </a:buClr>
              <a:buSzPct val="75000"/>
              <a:buFont typeface="Arial" panose="020B0604020202020204" pitchFamily="34" charset="0"/>
              <a:buChar char="•"/>
            </a:pPr>
            <a:r>
              <a:rPr lang="en-US" sz="1600" b="1" dirty="0">
                <a:solidFill>
                  <a:srgbClr val="002060"/>
                </a:solidFill>
                <a:latin typeface="Cambria" panose="02040503050406030204" pitchFamily="18" charset="0"/>
              </a:rPr>
              <a:t>BFT reproduction workshop (</a:t>
            </a:r>
            <a:r>
              <a:rPr lang="en-US" sz="1600" b="1" dirty="0">
                <a:solidFill>
                  <a:srgbClr val="C00000"/>
                </a:solidFill>
                <a:latin typeface="Cambria" panose="02040503050406030204" pitchFamily="18" charset="0"/>
              </a:rPr>
              <a:t>SCRS/2019/180</a:t>
            </a:r>
            <a:r>
              <a:rPr lang="en-US" sz="1600" b="1" dirty="0">
                <a:solidFill>
                  <a:srgbClr val="002060"/>
                </a:solidFill>
                <a:latin typeface="Cambria" panose="02040503050406030204" pitchFamily="18" charset="0"/>
              </a:rPr>
              <a:t>)</a:t>
            </a:r>
          </a:p>
          <a:p>
            <a:pPr marL="463550" indent="-285750">
              <a:buClr>
                <a:schemeClr val="accent1">
                  <a:lumMod val="75000"/>
                </a:schemeClr>
              </a:buClr>
              <a:buSzPct val="75000"/>
              <a:buFont typeface="Arial" panose="020B0604020202020204" pitchFamily="34" charset="0"/>
              <a:buChar char="•"/>
            </a:pPr>
            <a:r>
              <a:rPr lang="en-US" sz="1600" b="1" dirty="0">
                <a:solidFill>
                  <a:srgbClr val="002060"/>
                </a:solidFill>
                <a:latin typeface="Cambria" panose="02040503050406030204" pitchFamily="18" charset="0"/>
              </a:rPr>
              <a:t>Workshop on BFT Growth (</a:t>
            </a:r>
            <a:r>
              <a:rPr lang="en-US" sz="1600" b="1" dirty="0">
                <a:solidFill>
                  <a:srgbClr val="C00000"/>
                </a:solidFill>
                <a:latin typeface="Cambria" panose="02040503050406030204" pitchFamily="18" charset="0"/>
              </a:rPr>
              <a:t>SCRS/2019/132 and 144</a:t>
            </a:r>
            <a:r>
              <a:rPr lang="en-US" sz="1600" b="1" dirty="0">
                <a:solidFill>
                  <a:srgbClr val="002060"/>
                </a:solidFill>
                <a:latin typeface="Cambria" panose="02040503050406030204" pitchFamily="18" charset="0"/>
              </a:rPr>
              <a:t>)</a:t>
            </a:r>
          </a:p>
          <a:p>
            <a:pPr marL="179388" indent="-179388">
              <a:buClr>
                <a:schemeClr val="accent1">
                  <a:lumMod val="75000"/>
                </a:schemeClr>
              </a:buClr>
              <a:buSzPct val="75000"/>
            </a:pPr>
            <a:r>
              <a:rPr lang="en-US" sz="2000" b="1" dirty="0">
                <a:solidFill>
                  <a:srgbClr val="002060"/>
                </a:solidFill>
                <a:latin typeface="Cambria" panose="02040503050406030204" pitchFamily="18" charset="0"/>
              </a:rPr>
              <a:t>Growth rates in farming facilities</a:t>
            </a:r>
          </a:p>
          <a:p>
            <a:pPr marL="463550" indent="-285750">
              <a:buClr>
                <a:schemeClr val="accent1">
                  <a:lumMod val="75000"/>
                </a:schemeClr>
              </a:buClr>
              <a:buSzPct val="75000"/>
              <a:buFont typeface="Arial" panose="020B0604020202020204" pitchFamily="34" charset="0"/>
              <a:buChar char="•"/>
            </a:pPr>
            <a:r>
              <a:rPr lang="en-US" sz="1600" b="1" dirty="0">
                <a:solidFill>
                  <a:srgbClr val="002060"/>
                </a:solidFill>
                <a:latin typeface="Cambria" panose="02040503050406030204" pitchFamily="18" charset="0"/>
              </a:rPr>
              <a:t>Growth in farms study (5 farms) (</a:t>
            </a:r>
            <a:r>
              <a:rPr lang="en-US" sz="1600" b="1" dirty="0">
                <a:solidFill>
                  <a:srgbClr val="C00000"/>
                </a:solidFill>
                <a:latin typeface="Cambria" panose="02040503050406030204" pitchFamily="18" charset="0"/>
              </a:rPr>
              <a:t>SCRS/2019/198</a:t>
            </a:r>
            <a:r>
              <a:rPr lang="en-US" sz="1600" b="1" dirty="0">
                <a:solidFill>
                  <a:srgbClr val="002060"/>
                </a:solidFill>
                <a:latin typeface="Cambria" panose="02040503050406030204" pitchFamily="18" charset="0"/>
              </a:rPr>
              <a:t>)</a:t>
            </a:r>
          </a:p>
          <a:p>
            <a:pPr marL="450850" indent="-273050">
              <a:buClr>
                <a:schemeClr val="accent1">
                  <a:lumMod val="75000"/>
                </a:schemeClr>
              </a:buClr>
              <a:buSzPct val="75000"/>
              <a:buFont typeface="Wingdings" panose="05000000000000000000" pitchFamily="2" charset="2"/>
              <a:buChar char="Ø"/>
            </a:pPr>
            <a:endParaRPr lang="en-US" sz="1400" dirty="0">
              <a:solidFill>
                <a:srgbClr val="002060"/>
              </a:solidFill>
            </a:endParaRPr>
          </a:p>
          <a:p>
            <a:pPr marL="450850" indent="-273050">
              <a:buClr>
                <a:schemeClr val="accent1">
                  <a:lumMod val="75000"/>
                </a:schemeClr>
              </a:buClr>
              <a:buSzPct val="75000"/>
              <a:buFont typeface="Wingdings" panose="05000000000000000000" pitchFamily="2" charset="2"/>
              <a:buChar char="Ø"/>
            </a:pPr>
            <a:endParaRPr lang="en-US" sz="1600" dirty="0">
              <a:solidFill>
                <a:srgbClr val="002060"/>
              </a:solidFill>
            </a:endParaRPr>
          </a:p>
        </p:txBody>
      </p:sp>
      <p:sp>
        <p:nvSpPr>
          <p:cNvPr id="18" name="Rectangle 17">
            <a:extLst>
              <a:ext uri="{FF2B5EF4-FFF2-40B4-BE49-F238E27FC236}">
                <a16:creationId xmlns:a16="http://schemas.microsoft.com/office/drawing/2014/main" id="{86A74CDB-DA98-410A-AC4B-962E10804CD8}"/>
              </a:ext>
            </a:extLst>
          </p:cNvPr>
          <p:cNvSpPr/>
          <p:nvPr/>
        </p:nvSpPr>
        <p:spPr>
          <a:xfrm>
            <a:off x="4946206" y="588219"/>
            <a:ext cx="2952731" cy="369332"/>
          </a:xfrm>
          <a:prstGeom prst="rect">
            <a:avLst/>
          </a:prstGeom>
        </p:spPr>
        <p:txBody>
          <a:bodyPr wrap="none">
            <a:spAutoFit/>
          </a:bodyPr>
          <a:lstStyle/>
          <a:p>
            <a:r>
              <a:rPr lang="en-GB" b="1" dirty="0">
                <a:solidFill>
                  <a:schemeClr val="bg1"/>
                </a:solidFill>
                <a:latin typeface="Times New Roman" panose="02020603050405020304" pitchFamily="18" charset="0"/>
                <a:cs typeface="Times New Roman" panose="02020603050405020304" pitchFamily="18" charset="0"/>
              </a:rPr>
              <a:t>Research Programs - GBYP</a:t>
            </a:r>
            <a:endParaRPr lang="en-US"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584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18458" y="1115103"/>
            <a:ext cx="8229600" cy="567226"/>
          </a:xfrm>
        </p:spPr>
        <p:txBody>
          <a:bodyPr anchor="t">
            <a:normAutofit/>
          </a:bodyPr>
          <a:lstStyle/>
          <a:p>
            <a:r>
              <a:rPr lang="en-US" sz="2800" b="1" dirty="0">
                <a:solidFill>
                  <a:srgbClr val="0070C0"/>
                </a:solidFill>
                <a:latin typeface="Cambria" panose="02040503050406030204" pitchFamily="18" charset="0"/>
              </a:rPr>
              <a:t>Tagging</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1"/>
            <a:ext cx="12191999" cy="1183757"/>
          </a:xfrm>
        </p:spPr>
      </p:pic>
      <p:sp>
        <p:nvSpPr>
          <p:cNvPr id="6" name="Content Placeholder 2"/>
          <p:cNvSpPr txBox="1">
            <a:spLocks/>
          </p:cNvSpPr>
          <p:nvPr/>
        </p:nvSpPr>
        <p:spPr>
          <a:xfrm>
            <a:off x="391886" y="1878271"/>
            <a:ext cx="5072743" cy="46322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indent="-179388" defTabSz="914400">
              <a:buClr>
                <a:srgbClr val="0F6FC6">
                  <a:lumMod val="75000"/>
                </a:srgbClr>
              </a:buClr>
              <a:buSzPct val="75000"/>
            </a:pPr>
            <a:r>
              <a:rPr lang="en-US" sz="1800" b="1" dirty="0">
                <a:solidFill>
                  <a:srgbClr val="002060"/>
                </a:solidFill>
                <a:latin typeface="Cambria" panose="02040503050406030204" pitchFamily="18" charset="0"/>
              </a:rPr>
              <a:t>Continuation conventional tagging carried out by CPCs. </a:t>
            </a:r>
          </a:p>
          <a:p>
            <a:pPr marL="0" indent="0" defTabSz="914400">
              <a:buClr>
                <a:srgbClr val="0F6FC6">
                  <a:lumMod val="75000"/>
                </a:srgbClr>
              </a:buClr>
              <a:buSzPct val="75000"/>
              <a:buNone/>
            </a:pPr>
            <a:endParaRPr lang="en-US" sz="1600" b="1" dirty="0">
              <a:solidFill>
                <a:srgbClr val="002060"/>
              </a:solidFill>
              <a:latin typeface="Cambria" panose="02040503050406030204" pitchFamily="18" charset="0"/>
            </a:endParaRPr>
          </a:p>
          <a:p>
            <a:pPr marL="179388" indent="-179388" defTabSz="914400">
              <a:buClr>
                <a:srgbClr val="0F6FC6">
                  <a:lumMod val="75000"/>
                </a:srgbClr>
              </a:buClr>
              <a:buSzPct val="75000"/>
            </a:pPr>
            <a:r>
              <a:rPr lang="en-US" sz="1800" b="1" dirty="0">
                <a:solidFill>
                  <a:srgbClr val="002060"/>
                </a:solidFill>
                <a:latin typeface="Cambria" panose="02040503050406030204" pitchFamily="18" charset="0"/>
              </a:rPr>
              <a:t>Electronic tagging objectives 2018-2019: </a:t>
            </a:r>
          </a:p>
          <a:p>
            <a:pPr marL="545148" lvl="1" indent="-179388" defTabSz="914400">
              <a:buClr>
                <a:srgbClr val="0F6FC6">
                  <a:lumMod val="75000"/>
                </a:srgbClr>
              </a:buClr>
              <a:buSzPct val="75000"/>
            </a:pPr>
            <a:r>
              <a:rPr lang="en-US" sz="1800" dirty="0">
                <a:solidFill>
                  <a:srgbClr val="002060"/>
                </a:solidFill>
                <a:latin typeface="Cambria" panose="02040503050406030204" pitchFamily="18" charset="0"/>
              </a:rPr>
              <a:t>Estimate the degree of mixing of western and eastern bluefin tuna stocks along the different statistical areas (MSE needs)</a:t>
            </a:r>
          </a:p>
          <a:p>
            <a:pPr marL="545148" lvl="1" indent="-179388" defTabSz="914400">
              <a:buClr>
                <a:srgbClr val="0F6FC6">
                  <a:lumMod val="75000"/>
                </a:srgbClr>
              </a:buClr>
              <a:buSzPct val="75000"/>
            </a:pPr>
            <a:r>
              <a:rPr lang="en-US" sz="1800" dirty="0">
                <a:solidFill>
                  <a:srgbClr val="002060"/>
                </a:solidFill>
                <a:latin typeface="Cambria" panose="02040503050406030204" pitchFamily="18" charset="0"/>
              </a:rPr>
              <a:t>42 electronic tags deployed in 2018 (30 off Portugal, 10 off Ireland, 2 off Norway).</a:t>
            </a:r>
          </a:p>
          <a:p>
            <a:pPr marL="545148" lvl="1" indent="-179388" defTabSz="914400">
              <a:buClr>
                <a:srgbClr val="0F6FC6">
                  <a:lumMod val="75000"/>
                </a:srgbClr>
              </a:buClr>
              <a:buSzPct val="75000"/>
            </a:pPr>
            <a:r>
              <a:rPr lang="en-US" sz="1800" dirty="0">
                <a:solidFill>
                  <a:srgbClr val="002060"/>
                </a:solidFill>
                <a:latin typeface="Cambria" panose="02040503050406030204" pitchFamily="18" charset="0"/>
              </a:rPr>
              <a:t>37 electronic tags to be deployed in 2019 (7 off Portugal, 15 off Ireland, 15 Skagerrak)</a:t>
            </a:r>
          </a:p>
          <a:p>
            <a:pPr marL="365760" lvl="1" indent="0" defTabSz="914400">
              <a:buClr>
                <a:srgbClr val="0F6FC6">
                  <a:lumMod val="75000"/>
                </a:srgbClr>
              </a:buClr>
              <a:buSzPct val="75000"/>
              <a:buNone/>
            </a:pPr>
            <a:endParaRPr lang="en-US" sz="1800" dirty="0">
              <a:solidFill>
                <a:srgbClr val="002060"/>
              </a:solidFill>
              <a:latin typeface="Cambria" panose="02040503050406030204" pitchFamily="18" charset="0"/>
            </a:endParaRPr>
          </a:p>
          <a:p>
            <a:pPr marL="179388" indent="-179388" defTabSz="914400">
              <a:buClr>
                <a:srgbClr val="0F6FC6">
                  <a:lumMod val="75000"/>
                </a:srgbClr>
              </a:buClr>
              <a:buSzPct val="75000"/>
            </a:pPr>
            <a:r>
              <a:rPr lang="en-US" sz="1700" b="1" dirty="0">
                <a:latin typeface="Cambria" panose="02040503050406030204" pitchFamily="18" charset="0"/>
              </a:rPr>
              <a:t>Workshop on e-tags deployment methodology</a:t>
            </a:r>
            <a:endParaRPr lang="en-US" sz="2000" dirty="0">
              <a:latin typeface="Constantia"/>
            </a:endParaRPr>
          </a:p>
        </p:txBody>
      </p:sp>
      <p:pic>
        <p:nvPicPr>
          <p:cNvPr id="9" name="Picture 8">
            <a:extLst>
              <a:ext uri="{FF2B5EF4-FFF2-40B4-BE49-F238E27FC236}">
                <a16:creationId xmlns:a16="http://schemas.microsoft.com/office/drawing/2014/main" id="{9EF11FDE-B42B-40B8-91AE-F0791F6916A7}"/>
              </a:ext>
            </a:extLst>
          </p:cNvPr>
          <p:cNvPicPr>
            <a:picLocks noChangeAspect="1"/>
          </p:cNvPicPr>
          <p:nvPr/>
        </p:nvPicPr>
        <p:blipFill>
          <a:blip r:embed="rId4"/>
          <a:stretch>
            <a:fillRect/>
          </a:stretch>
        </p:blipFill>
        <p:spPr>
          <a:xfrm>
            <a:off x="6040444" y="3163647"/>
            <a:ext cx="4860509" cy="3589326"/>
          </a:xfrm>
          <a:prstGeom prst="rect">
            <a:avLst/>
          </a:prstGeom>
        </p:spPr>
      </p:pic>
      <p:pic>
        <p:nvPicPr>
          <p:cNvPr id="10" name="Picture 9">
            <a:extLst>
              <a:ext uri="{FF2B5EF4-FFF2-40B4-BE49-F238E27FC236}">
                <a16:creationId xmlns:a16="http://schemas.microsoft.com/office/drawing/2014/main" id="{1C8BA3C7-B012-4A84-B1BD-86D61A7A81E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051330" y="1150465"/>
            <a:ext cx="4860509" cy="1962785"/>
          </a:xfrm>
          <a:prstGeom prst="rect">
            <a:avLst/>
          </a:prstGeom>
          <a:noFill/>
        </p:spPr>
      </p:pic>
      <p:sp>
        <p:nvSpPr>
          <p:cNvPr id="11" name="Rectangle 10">
            <a:extLst>
              <a:ext uri="{FF2B5EF4-FFF2-40B4-BE49-F238E27FC236}">
                <a16:creationId xmlns:a16="http://schemas.microsoft.com/office/drawing/2014/main" id="{BF68CBBB-7A4D-4882-91E2-3E107E508C6F}"/>
              </a:ext>
            </a:extLst>
          </p:cNvPr>
          <p:cNvSpPr/>
          <p:nvPr/>
        </p:nvSpPr>
        <p:spPr>
          <a:xfrm>
            <a:off x="5436063" y="392276"/>
            <a:ext cx="3873240" cy="461665"/>
          </a:xfrm>
          <a:prstGeom prst="rect">
            <a:avLst/>
          </a:prstGeom>
        </p:spPr>
        <p:txBody>
          <a:bodyPr wrap="none">
            <a:spAutoFit/>
          </a:bodyPr>
          <a:lstStyle/>
          <a:p>
            <a:r>
              <a:rPr lang="en-GB" sz="2400" b="1" dirty="0">
                <a:solidFill>
                  <a:schemeClr val="bg1"/>
                </a:solidFill>
                <a:latin typeface="Times New Roman" panose="02020603050405020304" pitchFamily="18" charset="0"/>
                <a:cs typeface="Times New Roman" panose="02020603050405020304" pitchFamily="18" charset="0"/>
              </a:rPr>
              <a:t>Research Programs - GBYP</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9694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18458" y="1115103"/>
            <a:ext cx="2198913" cy="567226"/>
          </a:xfrm>
        </p:spPr>
        <p:txBody>
          <a:bodyPr anchor="t">
            <a:normAutofit/>
          </a:bodyPr>
          <a:lstStyle/>
          <a:p>
            <a:r>
              <a:rPr lang="en-US" sz="2800" b="1" dirty="0">
                <a:solidFill>
                  <a:srgbClr val="0070C0"/>
                </a:solidFill>
                <a:latin typeface="Cambria" panose="02040503050406030204" pitchFamily="18" charset="0"/>
              </a:rPr>
              <a:t>MSE</a:t>
            </a: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1"/>
            <a:ext cx="12191999" cy="1183757"/>
          </a:xfrm>
        </p:spPr>
      </p:pic>
      <p:sp>
        <p:nvSpPr>
          <p:cNvPr id="6" name="Content Placeholder 2"/>
          <p:cNvSpPr txBox="1">
            <a:spLocks/>
          </p:cNvSpPr>
          <p:nvPr/>
        </p:nvSpPr>
        <p:spPr>
          <a:xfrm>
            <a:off x="359229" y="1769414"/>
            <a:ext cx="5497285" cy="4632228"/>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lvl="0" indent="-179388" defTabSz="914400">
              <a:buClr>
                <a:srgbClr val="0F6FC6">
                  <a:lumMod val="75000"/>
                </a:srgbClr>
              </a:buClr>
              <a:buSzPct val="75000"/>
            </a:pPr>
            <a:r>
              <a:rPr lang="en-US" sz="2000" b="1" dirty="0">
                <a:solidFill>
                  <a:srgbClr val="002060"/>
                </a:solidFill>
                <a:latin typeface="Cambria" panose="02040503050406030204" pitchFamily="18" charset="0"/>
              </a:rPr>
              <a:t>Funding for MSE development expert.</a:t>
            </a:r>
          </a:p>
          <a:p>
            <a:pPr marL="0" lvl="0" indent="0" defTabSz="914400">
              <a:buClr>
                <a:srgbClr val="0F6FC6">
                  <a:lumMod val="75000"/>
                </a:srgbClr>
              </a:buClr>
              <a:buSzPct val="75000"/>
              <a:buNone/>
            </a:pPr>
            <a:endParaRPr lang="en-US" sz="2000" b="1" dirty="0">
              <a:solidFill>
                <a:srgbClr val="002060"/>
              </a:solidFill>
              <a:latin typeface="Cambria" panose="02040503050406030204" pitchFamily="18" charset="0"/>
            </a:endParaRPr>
          </a:p>
          <a:p>
            <a:pPr marL="179388" lvl="0" indent="-179388" defTabSz="914400">
              <a:buClr>
                <a:srgbClr val="0F6FC6">
                  <a:lumMod val="75000"/>
                </a:srgbClr>
              </a:buClr>
              <a:buSzPct val="75000"/>
            </a:pPr>
            <a:r>
              <a:rPr lang="en-US" sz="2200" b="1" dirty="0">
                <a:solidFill>
                  <a:srgbClr val="002060"/>
                </a:solidFill>
                <a:latin typeface="Cambria" panose="02040503050406030204" pitchFamily="18" charset="0"/>
              </a:rPr>
              <a:t>Support for BFT MSE Technical Group, funding the attendance of Chair, contracted expert and several members of the group to relevant meetings.</a:t>
            </a:r>
          </a:p>
          <a:p>
            <a:pPr marL="0" lvl="0" indent="0" defTabSz="914400">
              <a:buClr>
                <a:srgbClr val="0F6FC6">
                  <a:lumMod val="75000"/>
                </a:srgbClr>
              </a:buClr>
              <a:buSzPct val="75000"/>
              <a:buNone/>
            </a:pPr>
            <a:endParaRPr lang="en-US" sz="2200" b="1" dirty="0">
              <a:solidFill>
                <a:srgbClr val="002060"/>
              </a:solidFill>
              <a:latin typeface="Cambria" panose="02040503050406030204" pitchFamily="18" charset="0"/>
            </a:endParaRPr>
          </a:p>
          <a:p>
            <a:pPr marL="179388" lvl="0" indent="-179388" defTabSz="914400">
              <a:buClr>
                <a:srgbClr val="0F6FC6">
                  <a:lumMod val="75000"/>
                </a:srgbClr>
              </a:buClr>
              <a:buSzPct val="75000"/>
            </a:pPr>
            <a:r>
              <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Meetings supported in 2019:</a:t>
            </a:r>
          </a:p>
          <a:p>
            <a:pPr marL="829310" lvl="1" indent="-285750" defTabSz="914400">
              <a:spcBef>
                <a:spcPts val="0"/>
              </a:spcBef>
              <a:buClr>
                <a:srgbClr val="0F6FC6">
                  <a:lumMod val="75000"/>
                </a:srgbClr>
              </a:buClr>
              <a:buSzPct val="100000"/>
              <a:buFont typeface="Arial" panose="020B0604020202020204" pitchFamily="34" charset="0"/>
              <a:buChar char="•"/>
            </a:pPr>
            <a:r>
              <a:rPr lang="en-GB" sz="1700" b="1" dirty="0">
                <a:solidFill>
                  <a:prstClr val="black"/>
                </a:solidFill>
                <a:latin typeface="Cambria" panose="02040503050406030204" pitchFamily="18" charset="0"/>
                <a:ea typeface="Cambria" panose="02040503050406030204" pitchFamily="18" charset="0"/>
              </a:rPr>
              <a:t>MSE BFT Technical Group meetings held in Madrid in February 2019, </a:t>
            </a:r>
          </a:p>
          <a:p>
            <a:pPr marL="829310" lvl="1" indent="-285750" defTabSz="914400">
              <a:spcBef>
                <a:spcPts val="0"/>
              </a:spcBef>
              <a:buClr>
                <a:srgbClr val="0F6FC6">
                  <a:lumMod val="75000"/>
                </a:srgbClr>
              </a:buClr>
              <a:buSzPct val="100000"/>
              <a:buFont typeface="Arial" panose="020B0604020202020204" pitchFamily="34" charset="0"/>
              <a:buChar char="•"/>
            </a:pPr>
            <a:r>
              <a:rPr lang="en-GB" sz="1700" b="1" dirty="0">
                <a:solidFill>
                  <a:prstClr val="black"/>
                </a:solidFill>
                <a:latin typeface="Cambria" panose="02040503050406030204" pitchFamily="18" charset="0"/>
                <a:ea typeface="Cambria" panose="02040503050406030204" pitchFamily="18" charset="0"/>
              </a:rPr>
              <a:t>MSE BFT Technical Group meetings held in Saint Andrews in July 2019 and,</a:t>
            </a:r>
          </a:p>
          <a:p>
            <a:pPr marL="829310" lvl="1" indent="-285750" defTabSz="914400">
              <a:spcBef>
                <a:spcPts val="0"/>
              </a:spcBef>
              <a:buClr>
                <a:srgbClr val="0F6FC6">
                  <a:lumMod val="75000"/>
                </a:srgbClr>
              </a:buClr>
              <a:buSzPct val="100000"/>
              <a:buFont typeface="Arial" panose="020B0604020202020204" pitchFamily="34" charset="0"/>
              <a:buChar char="•"/>
            </a:pPr>
            <a:r>
              <a:rPr lang="en-GB" sz="1700" b="1" dirty="0">
                <a:solidFill>
                  <a:prstClr val="black"/>
                </a:solidFill>
                <a:latin typeface="Cambria" panose="02040503050406030204" pitchFamily="18" charset="0"/>
                <a:ea typeface="Cambria" panose="02040503050406030204" pitchFamily="18" charset="0"/>
              </a:rPr>
              <a:t>MSE BFT Technical Group meetings held at ICCAT headquarters in September 2019. </a:t>
            </a:r>
            <a:endParaRPr lang="en-US" sz="1700" b="1" dirty="0">
              <a:solidFill>
                <a:prstClr val="black"/>
              </a:solidFill>
              <a:latin typeface="Cambria" panose="02040503050406030204" pitchFamily="18" charset="0"/>
              <a:ea typeface="Cambria" panose="02040503050406030204" pitchFamily="18" charset="0"/>
            </a:endParaRPr>
          </a:p>
          <a:p>
            <a:pPr marL="179388" lvl="0" indent="-179388" defTabSz="914400">
              <a:buClr>
                <a:srgbClr val="0F6FC6">
                  <a:lumMod val="75000"/>
                </a:srgbClr>
              </a:buClr>
              <a:buSzPct val="75000"/>
            </a:pPr>
            <a:endParaRPr kumimoji="0" lang="en-US" sz="20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1" name="Rectangle 10">
            <a:extLst>
              <a:ext uri="{FF2B5EF4-FFF2-40B4-BE49-F238E27FC236}">
                <a16:creationId xmlns:a16="http://schemas.microsoft.com/office/drawing/2014/main" id="{BF68CBBB-7A4D-4882-91E2-3E107E508C6F}"/>
              </a:ext>
            </a:extLst>
          </p:cNvPr>
          <p:cNvSpPr/>
          <p:nvPr/>
        </p:nvSpPr>
        <p:spPr>
          <a:xfrm>
            <a:off x="5436063" y="392276"/>
            <a:ext cx="387324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GBYP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itle 4">
            <a:extLst>
              <a:ext uri="{FF2B5EF4-FFF2-40B4-BE49-F238E27FC236}">
                <a16:creationId xmlns:a16="http://schemas.microsoft.com/office/drawing/2014/main" id="{AC7C4FAC-E590-4CF7-AF44-D35734273E65}"/>
              </a:ext>
            </a:extLst>
          </p:cNvPr>
          <p:cNvSpPr txBox="1">
            <a:spLocks/>
          </p:cNvSpPr>
          <p:nvPr/>
        </p:nvSpPr>
        <p:spPr>
          <a:xfrm>
            <a:off x="6858000" y="1158645"/>
            <a:ext cx="2198913" cy="567226"/>
          </a:xfrm>
          <a:prstGeom prst="rect">
            <a:avLst/>
          </a:prstGeom>
        </p:spPr>
        <p:txBody>
          <a:bodyPr vert="horz" lIns="0" rIns="0" bIns="0" anchor="t">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defTabSz="914400"/>
            <a:r>
              <a:rPr lang="en-US" sz="2800" b="1" dirty="0">
                <a:solidFill>
                  <a:srgbClr val="0070C0"/>
                </a:solidFill>
                <a:latin typeface="Cambria" panose="02040503050406030204" pitchFamily="18" charset="0"/>
              </a:rPr>
              <a:t>Phase 10</a:t>
            </a:r>
          </a:p>
        </p:txBody>
      </p:sp>
      <p:cxnSp>
        <p:nvCxnSpPr>
          <p:cNvPr id="7" name="Straight Connector 6">
            <a:extLst>
              <a:ext uri="{FF2B5EF4-FFF2-40B4-BE49-F238E27FC236}">
                <a16:creationId xmlns:a16="http://schemas.microsoft.com/office/drawing/2014/main" id="{B8DEAE76-4ABD-46E6-9BD8-939A7ED65466}"/>
              </a:ext>
            </a:extLst>
          </p:cNvPr>
          <p:cNvCxnSpPr>
            <a:cxnSpLocks/>
            <a:stCxn id="4" idx="2"/>
          </p:cNvCxnSpPr>
          <p:nvPr/>
        </p:nvCxnSpPr>
        <p:spPr>
          <a:xfrm>
            <a:off x="6096000" y="1099456"/>
            <a:ext cx="0" cy="575854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9805236-4458-4FAB-9E4D-EF7A1B20AD1B}"/>
              </a:ext>
            </a:extLst>
          </p:cNvPr>
          <p:cNvSpPr/>
          <p:nvPr/>
        </p:nvSpPr>
        <p:spPr>
          <a:xfrm>
            <a:off x="6416911" y="1779687"/>
            <a:ext cx="5568262" cy="5078313"/>
          </a:xfrm>
          <a:prstGeom prst="rect">
            <a:avLst/>
          </a:prstGeom>
        </p:spPr>
        <p:txBody>
          <a:bodyPr wrap="square">
            <a:spAutoFit/>
          </a:bodyPr>
          <a:lstStyle/>
          <a:p>
            <a:pPr marL="285750" indent="-285750">
              <a:buFont typeface="Wingdings" panose="05000000000000000000" pitchFamily="2" charset="2"/>
              <a:buChar char="§"/>
            </a:pPr>
            <a:r>
              <a:rPr lang="en-US" b="1" dirty="0"/>
              <a:t>Continuation of key elements related to:</a:t>
            </a:r>
          </a:p>
          <a:p>
            <a:r>
              <a:rPr lang="en-US" b="1" dirty="0">
                <a:solidFill>
                  <a:srgbClr val="C00000"/>
                </a:solidFill>
              </a:rPr>
              <a:t>	  Fishery independent indices: </a:t>
            </a:r>
          </a:p>
          <a:p>
            <a:r>
              <a:rPr lang="en-US" b="1" dirty="0">
                <a:solidFill>
                  <a:srgbClr val="C00000"/>
                </a:solidFill>
              </a:rPr>
              <a:t>	  Data recovery</a:t>
            </a:r>
          </a:p>
          <a:p>
            <a:r>
              <a:rPr lang="en-US" b="1" dirty="0">
                <a:solidFill>
                  <a:srgbClr val="C00000"/>
                </a:solidFill>
              </a:rPr>
              <a:t>	  Tagging: </a:t>
            </a:r>
          </a:p>
          <a:p>
            <a:r>
              <a:rPr lang="en-US" b="1" dirty="0">
                <a:solidFill>
                  <a:srgbClr val="C00000"/>
                </a:solidFill>
              </a:rPr>
              <a:t>	  Biological studies: </a:t>
            </a:r>
          </a:p>
          <a:p>
            <a:r>
              <a:rPr lang="en-US" b="1" dirty="0">
                <a:solidFill>
                  <a:srgbClr val="C00000"/>
                </a:solidFill>
              </a:rPr>
              <a:t>	  Modelling:</a:t>
            </a:r>
          </a:p>
          <a:p>
            <a:endParaRPr lang="en-US" b="1" dirty="0">
              <a:solidFill>
                <a:srgbClr val="C00000"/>
              </a:solidFill>
            </a:endParaRPr>
          </a:p>
          <a:p>
            <a:pPr marL="285750" indent="-285750">
              <a:buSzPct val="151000"/>
              <a:buFont typeface="Arial" panose="020B0604020202020204" pitchFamily="34" charset="0"/>
              <a:buChar char="•"/>
            </a:pPr>
            <a:r>
              <a:rPr lang="en-US" b="1" dirty="0"/>
              <a:t>Feasibility study for the application of acoustic surveys to the development and validation of fishery independent indices</a:t>
            </a:r>
          </a:p>
          <a:p>
            <a:pPr marL="285750" indent="-285750">
              <a:buSzPct val="151000"/>
              <a:buFont typeface="Arial" panose="020B0604020202020204" pitchFamily="34" charset="0"/>
              <a:buChar char="•"/>
            </a:pPr>
            <a:endParaRPr lang="en-US" b="1" dirty="0"/>
          </a:p>
          <a:p>
            <a:pPr marL="285750" indent="-285750">
              <a:buSzPct val="151000"/>
              <a:buFont typeface="Arial" panose="020B0604020202020204" pitchFamily="34" charset="0"/>
              <a:buChar char="•"/>
            </a:pPr>
            <a:r>
              <a:rPr lang="en-US" b="1" dirty="0"/>
              <a:t>Hold workshop on close-kin methodologies</a:t>
            </a:r>
          </a:p>
          <a:p>
            <a:pPr>
              <a:buSzPct val="151000"/>
            </a:pPr>
            <a:endParaRPr lang="en-US" b="1" dirty="0"/>
          </a:p>
          <a:p>
            <a:pPr marL="285750" indent="-285750">
              <a:buSzPct val="151000"/>
              <a:buFont typeface="Arial" panose="020B0604020202020204" pitchFamily="34" charset="0"/>
              <a:buChar char="•"/>
            </a:pPr>
            <a:r>
              <a:rPr lang="en-US" b="1" dirty="0"/>
              <a:t>Development and application of habitat models in CPUE standardization</a:t>
            </a:r>
          </a:p>
          <a:p>
            <a:pPr marL="285750" indent="-285750">
              <a:buSzPct val="151000"/>
              <a:buFont typeface="Arial" panose="020B0604020202020204" pitchFamily="34" charset="0"/>
              <a:buChar char="•"/>
            </a:pPr>
            <a:endParaRPr lang="en-US" b="1" dirty="0"/>
          </a:p>
          <a:p>
            <a:pPr marL="285750" indent="-285750">
              <a:buSzPct val="151000"/>
              <a:buFont typeface="Arial" panose="020B0604020202020204" pitchFamily="34" charset="0"/>
              <a:buChar char="•"/>
            </a:pPr>
            <a:r>
              <a:rPr lang="en-US" b="1" dirty="0"/>
              <a:t>Continue implementation of “BFT growth in farms study</a:t>
            </a:r>
            <a:endParaRPr lang="en-CA" dirty="0"/>
          </a:p>
        </p:txBody>
      </p:sp>
    </p:spTree>
    <p:extLst>
      <p:ext uri="{BB962C8B-B14F-4D97-AF65-F5344CB8AC3E}">
        <p14:creationId xmlns:p14="http://schemas.microsoft.com/office/powerpoint/2010/main" val="8910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718458" y="1115103"/>
            <a:ext cx="10863942" cy="567226"/>
          </a:xfrm>
        </p:spPr>
        <p:txBody>
          <a:bodyPr anchor="t">
            <a:normAutofit fontScale="90000"/>
          </a:bodyPr>
          <a:lstStyle/>
          <a:p>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The Atlantic Ocean Tropical tuna Tagging </a:t>
            </a:r>
            <a:r>
              <a:rPr lang="en-US" sz="3200" b="1" dirty="0" err="1">
                <a:solidFill>
                  <a:srgbClr val="002060"/>
                </a:solidFill>
                <a:effectLst>
                  <a:outerShdw blurRad="38100" dist="25400" dir="5400000" algn="tl" rotWithShape="0">
                    <a:srgbClr val="000000">
                      <a:alpha val="43000"/>
                    </a:srgbClr>
                  </a:outerShdw>
                </a:effectLst>
                <a:latin typeface="Cambria" panose="02040503050406030204" pitchFamily="18" charset="0"/>
              </a:rPr>
              <a:t>Programme</a:t>
            </a:r>
            <a:r>
              <a:rPr lang="en-US" sz="3200" b="1" dirty="0">
                <a:solidFill>
                  <a:srgbClr val="002060"/>
                </a:solidFill>
                <a:effectLst>
                  <a:outerShdw blurRad="38100" dist="25400" dir="5400000" algn="tl" rotWithShape="0">
                    <a:srgbClr val="000000">
                      <a:alpha val="43000"/>
                    </a:srgbClr>
                  </a:outerShdw>
                </a:effectLst>
                <a:latin typeface="Cambria" panose="02040503050406030204" pitchFamily="18" charset="0"/>
              </a:rPr>
              <a:t> (AOTTP)</a:t>
            </a:r>
            <a:endParaRPr lang="en-US"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84301"/>
            <a:ext cx="12191999" cy="1183757"/>
          </a:xfrm>
        </p:spPr>
      </p:pic>
      <p:sp>
        <p:nvSpPr>
          <p:cNvPr id="6" name="Content Placeholder 2"/>
          <p:cNvSpPr txBox="1">
            <a:spLocks/>
          </p:cNvSpPr>
          <p:nvPr/>
        </p:nvSpPr>
        <p:spPr>
          <a:xfrm>
            <a:off x="359229" y="1769414"/>
            <a:ext cx="11114314" cy="4936186"/>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179388" lvl="0" indent="-179388" defTabSz="914400">
              <a:buClr>
                <a:srgbClr val="0F6FC6">
                  <a:lumMod val="75000"/>
                </a:srgbClr>
              </a:buClr>
              <a:buSzPct val="75000"/>
            </a:pPr>
            <a:r>
              <a:rPr lang="en-US" dirty="0">
                <a:latin typeface="Times New Roman" panose="02020603050405020304" pitchFamily="18" charset="0"/>
                <a:cs typeface="Times New Roman" panose="02020603050405020304" pitchFamily="18" charset="0"/>
              </a:rPr>
              <a:t>The </a:t>
            </a:r>
            <a:r>
              <a:rPr lang="en-US" sz="2800" dirty="0">
                <a:solidFill>
                  <a:srgbClr val="002060"/>
                </a:solidFill>
                <a:latin typeface="Times New Roman" panose="02020603050405020304" pitchFamily="18" charset="0"/>
                <a:cs typeface="Times New Roman" panose="02020603050405020304" pitchFamily="18" charset="0"/>
              </a:rPr>
              <a:t>5-year </a:t>
            </a:r>
            <a:r>
              <a:rPr lang="en-US" dirty="0">
                <a:latin typeface="Times New Roman" panose="02020603050405020304" pitchFamily="18" charset="0"/>
                <a:cs typeface="Times New Roman" panose="02020603050405020304" pitchFamily="18" charset="0"/>
              </a:rPr>
              <a:t>project officially began in June 2015 and will end 30 Nov 2020. </a:t>
            </a:r>
          </a:p>
          <a:p>
            <a:pPr marL="179388" lvl="0" indent="-179388" defTabSz="914400">
              <a:buClr>
                <a:srgbClr val="0F6FC6">
                  <a:lumMod val="75000"/>
                </a:srgbClr>
              </a:buClr>
              <a:buSzPct val="75000"/>
            </a:pPr>
            <a:r>
              <a:rPr lang="en-US" dirty="0">
                <a:latin typeface="Times New Roman" panose="02020603050405020304" pitchFamily="18" charset="0"/>
                <a:cs typeface="Times New Roman" panose="02020603050405020304" pitchFamily="18" charset="0"/>
              </a:rPr>
              <a:t>The overall objective of the AOTTP </a:t>
            </a:r>
            <a:r>
              <a:rPr lang="en-US" dirty="0" err="1">
                <a:latin typeface="Times New Roman" panose="02020603050405020304" pitchFamily="18" charset="0"/>
                <a:cs typeface="Times New Roman" panose="02020603050405020304" pitchFamily="18" charset="0"/>
              </a:rPr>
              <a:t>Programme</a:t>
            </a:r>
            <a:r>
              <a:rPr lang="en-US" dirty="0">
                <a:latin typeface="Times New Roman" panose="02020603050405020304" pitchFamily="18" charset="0"/>
                <a:cs typeface="Times New Roman" panose="02020603050405020304" pitchFamily="18" charset="0"/>
              </a:rPr>
              <a:t> is to contribute to food security and economic growth of the Atlantic coastal states by ensuring sustainable management of tropical tuna resources in the Atlantic Ocean.</a:t>
            </a:r>
            <a:endParaRPr lang="en-US" sz="2000" b="1" dirty="0">
              <a:solidFill>
                <a:srgbClr val="002060"/>
              </a:solidFill>
              <a:latin typeface="Times New Roman" panose="02020603050405020304" pitchFamily="18" charset="0"/>
              <a:cs typeface="Times New Roman" panose="02020603050405020304" pitchFamily="18" charset="0"/>
            </a:endParaRPr>
          </a:p>
          <a:p>
            <a:pPr marL="179388" indent="-179388" defTabSz="914400">
              <a:buClr>
                <a:srgbClr val="0F6FC6">
                  <a:lumMod val="75000"/>
                </a:srgbClr>
              </a:buClr>
              <a:buSzPct val="75000"/>
            </a:pPr>
            <a:r>
              <a:rPr lang="en-US" sz="2400" b="1" dirty="0">
                <a:solidFill>
                  <a:srgbClr val="002060"/>
                </a:solidFill>
                <a:latin typeface="Times New Roman" panose="02020603050405020304" pitchFamily="18" charset="0"/>
                <a:cs typeface="Times New Roman" panose="02020603050405020304" pitchFamily="18" charset="0"/>
              </a:rPr>
              <a:t>Program activities</a:t>
            </a:r>
          </a:p>
          <a:p>
            <a:pPr marL="0" indent="0" defTabSz="914400">
              <a:buClr>
                <a:srgbClr val="0F6FC6">
                  <a:lumMod val="75000"/>
                </a:srgbClr>
              </a:buClr>
              <a:buSzPct val="75000"/>
              <a:buNone/>
            </a:pPr>
            <a:r>
              <a:rPr lang="en-US" sz="2400" b="1" dirty="0">
                <a:solidFill>
                  <a:srgbClr val="002060"/>
                </a:solidFill>
                <a:latin typeface="Times New Roman" panose="02020603050405020304" pitchFamily="18" charset="0"/>
                <a:cs typeface="Times New Roman" panose="02020603050405020304" pitchFamily="18" charset="0"/>
              </a:rPr>
              <a:t>   include:</a:t>
            </a:r>
          </a:p>
          <a:p>
            <a:pPr marL="179388" indent="-179388" defTabSz="914400">
              <a:buClr>
                <a:srgbClr val="0F6FC6">
                  <a:lumMod val="75000"/>
                </a:srgbClr>
              </a:buClr>
              <a:buSzPct val="75000"/>
            </a:pPr>
            <a:endParaRPr lang="en-US" sz="2000" b="1" dirty="0">
              <a:solidFill>
                <a:srgbClr val="002060"/>
              </a:solidFill>
              <a:latin typeface="Times New Roman" panose="02020603050405020304" pitchFamily="18" charset="0"/>
              <a:cs typeface="Times New Roman" panose="02020603050405020304" pitchFamily="18" charset="0"/>
            </a:endParaRPr>
          </a:p>
          <a:p>
            <a:pPr marL="179388" lvl="0" indent="-179388" defTabSz="914400">
              <a:buClr>
                <a:srgbClr val="0F6FC6">
                  <a:lumMod val="75000"/>
                </a:srgbClr>
              </a:buClr>
              <a:buSzPct val="75000"/>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a:p>
            <a:pPr marL="179388" marR="0" lvl="0" indent="-179388" algn="l" defTabSz="914400" rtl="0" eaLnBrk="1" fontAlgn="auto" latinLnBrk="0" hangingPunct="1">
              <a:lnSpc>
                <a:spcPct val="100000"/>
              </a:lnSpc>
              <a:spcBef>
                <a:spcPct val="20000"/>
              </a:spcBef>
              <a:spcAft>
                <a:spcPts val="0"/>
              </a:spcAft>
              <a:buClr>
                <a:srgbClr val="0F6FC6">
                  <a:lumMod val="75000"/>
                </a:srgbClr>
              </a:buClr>
              <a:buSzPct val="75000"/>
              <a:buFont typeface="Wingdings 2"/>
              <a:buChar char=""/>
              <a:tabLst/>
              <a:defRPr/>
            </a:pPr>
            <a:endParaRPr kumimoji="0" lang="en-US" sz="20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11" name="Rectangle 10">
            <a:extLst>
              <a:ext uri="{FF2B5EF4-FFF2-40B4-BE49-F238E27FC236}">
                <a16:creationId xmlns:a16="http://schemas.microsoft.com/office/drawing/2014/main" id="{BF68CBBB-7A4D-4882-91E2-3E107E508C6F}"/>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09EB0559-1654-4532-9A7B-E747E2EA6DFE}"/>
              </a:ext>
            </a:extLst>
          </p:cNvPr>
          <p:cNvSpPr txBox="1"/>
          <p:nvPr/>
        </p:nvSpPr>
        <p:spPr>
          <a:xfrm>
            <a:off x="2743200" y="3984172"/>
            <a:ext cx="9067799" cy="2431435"/>
          </a:xfrm>
          <a:prstGeom prst="rect">
            <a:avLst/>
          </a:prstGeom>
          <a:noFill/>
        </p:spPr>
        <p:txBody>
          <a:bodyPr wrap="square" rtlCol="0">
            <a:spAutoFit/>
          </a:bodyPr>
          <a:lstStyle/>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Tagging of tropical tuna in the Atlantic</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Training and capacity building in ‘developing’ CPCs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Coordinating shore-based tag recovery and awareness teams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Developing publicity campaigns and incentive schemes (e.g. rewards)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Collecting and verifying all data and populating ICCAT databases</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Analysing, summarising and making data available to SCRS (ICCAT’s scientific body)</a:t>
            </a:r>
          </a:p>
          <a:p>
            <a:pPr marL="651510" lvl="1" indent="-285750" defTabSz="914400">
              <a:buClr>
                <a:srgbClr val="0F6FC6">
                  <a:lumMod val="75000"/>
                </a:srgbClr>
              </a:buClr>
              <a:buSzPct val="150000"/>
              <a:buFont typeface="Arial" panose="020B0604020202020204" pitchFamily="34" charset="0"/>
              <a:buChar char="•"/>
            </a:pPr>
            <a:r>
              <a:rPr lang="en-GB" sz="1900" dirty="0">
                <a:solidFill>
                  <a:srgbClr val="002060"/>
                </a:solidFill>
                <a:latin typeface="Cambria" panose="02040503050406030204" pitchFamily="18" charset="0"/>
              </a:rPr>
              <a:t>Facilitating and promoting collaborative research and stock assessments</a:t>
            </a:r>
          </a:p>
        </p:txBody>
      </p:sp>
    </p:spTree>
    <p:extLst>
      <p:ext uri="{BB962C8B-B14F-4D97-AF65-F5344CB8AC3E}">
        <p14:creationId xmlns:p14="http://schemas.microsoft.com/office/powerpoint/2010/main" val="6778553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6416" y="1143000"/>
            <a:ext cx="8129641" cy="5715000"/>
          </a:xfrm>
          <a:prstGeom prst="rect">
            <a:avLst/>
          </a:prstGeom>
        </p:spPr>
      </p:pic>
      <p:sp>
        <p:nvSpPr>
          <p:cNvPr id="5" name="Title 4"/>
          <p:cNvSpPr>
            <a:spLocks noGrp="1"/>
          </p:cNvSpPr>
          <p:nvPr>
            <p:ph type="title"/>
          </p:nvPr>
        </p:nvSpPr>
        <p:spPr>
          <a:xfrm>
            <a:off x="1847528" y="289593"/>
            <a:ext cx="8229600" cy="944683"/>
          </a:xfrm>
        </p:spPr>
        <p:txBody>
          <a:bodyPr>
            <a:normAutofit fontScale="90000"/>
          </a:bodyPr>
          <a:lstStyle/>
          <a:p>
            <a:r>
              <a:rPr lang="en-GB" sz="3600" b="1" dirty="0">
                <a:solidFill>
                  <a:srgbClr val="0070C0"/>
                </a:solidFill>
                <a:latin typeface="Cambria" panose="02040503050406030204" pitchFamily="18" charset="0"/>
              </a:rPr>
              <a:t>AOTTP - tag types</a:t>
            </a:r>
            <a:br>
              <a:rPr lang="en-GB" sz="3600" b="1" dirty="0">
                <a:solidFill>
                  <a:srgbClr val="0070C0"/>
                </a:solidFill>
                <a:latin typeface="Cambria" panose="02040503050406030204" pitchFamily="18" charset="0"/>
              </a:rPr>
            </a:br>
            <a:endParaRPr lang="en-US" sz="36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4" cstate="print"/>
          <a:srcRect b="24000"/>
          <a:stretch>
            <a:fillRect/>
          </a:stretch>
        </p:blipFill>
        <p:spPr>
          <a:xfrm>
            <a:off x="11463" y="-1"/>
            <a:ext cx="12180537" cy="1153887"/>
          </a:xfrm>
        </p:spPr>
      </p:pic>
      <p:sp>
        <p:nvSpPr>
          <p:cNvPr id="9" name="Rectangle 8">
            <a:extLst>
              <a:ext uri="{FF2B5EF4-FFF2-40B4-BE49-F238E27FC236}">
                <a16:creationId xmlns:a16="http://schemas.microsoft.com/office/drawing/2014/main" id="{75573EA9-9E14-4B22-8ECC-47811B0ED49F}"/>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FE0E1A6F-EB88-4374-8385-B187C5F2ADF8}"/>
              </a:ext>
            </a:extLst>
          </p:cNvPr>
          <p:cNvSpPr txBox="1"/>
          <p:nvPr/>
        </p:nvSpPr>
        <p:spPr>
          <a:xfrm>
            <a:off x="141514" y="1709057"/>
            <a:ext cx="3690257" cy="461665"/>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Examples of tags deployed</a:t>
            </a:r>
          </a:p>
        </p:txBody>
      </p:sp>
    </p:spTree>
    <p:extLst>
      <p:ext uri="{BB962C8B-B14F-4D97-AF65-F5344CB8AC3E}">
        <p14:creationId xmlns:p14="http://schemas.microsoft.com/office/powerpoint/2010/main" val="680184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2452661" y="922330"/>
            <a:ext cx="8229600" cy="944683"/>
          </a:xfrm>
        </p:spPr>
        <p:txBody>
          <a:bodyPr>
            <a:normAutofit/>
          </a:bodyPr>
          <a:lstStyle/>
          <a:p>
            <a:r>
              <a:rPr lang="en-GB" sz="2800" b="1" dirty="0">
                <a:solidFill>
                  <a:srgbClr val="0070C0"/>
                </a:solidFill>
                <a:latin typeface="Cambria" panose="02040503050406030204" pitchFamily="18" charset="0"/>
              </a:rPr>
              <a:t>AOTTP – release and recovery (spaghetti)</a:t>
            </a:r>
            <a:endParaRPr lang="en-US"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1" y="-1"/>
            <a:ext cx="12180536" cy="1153887"/>
          </a:xfrm>
        </p:spPr>
      </p:pic>
      <p:graphicFrame>
        <p:nvGraphicFramePr>
          <p:cNvPr id="9" name="Content Placeholder 5">
            <a:extLst>
              <a:ext uri="{FF2B5EF4-FFF2-40B4-BE49-F238E27FC236}">
                <a16:creationId xmlns:a16="http://schemas.microsoft.com/office/drawing/2014/main" id="{07DBEB0E-7E1A-4143-A5E7-B484CD2D8E00}"/>
              </a:ext>
            </a:extLst>
          </p:cNvPr>
          <p:cNvGraphicFramePr>
            <a:graphicFrameLocks/>
          </p:cNvGraphicFramePr>
          <p:nvPr>
            <p:extLst>
              <p:ext uri="{D42A27DB-BD31-4B8C-83A1-F6EECF244321}">
                <p14:modId xmlns:p14="http://schemas.microsoft.com/office/powerpoint/2010/main" val="3753160773"/>
              </p:ext>
            </p:extLst>
          </p:nvPr>
        </p:nvGraphicFramePr>
        <p:xfrm>
          <a:off x="1905000" y="2079170"/>
          <a:ext cx="8763000" cy="4614804"/>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20000"/>
                    </a:ext>
                  </a:extLst>
                </a:gridCol>
                <a:gridCol w="2190750">
                  <a:extLst>
                    <a:ext uri="{9D8B030D-6E8A-4147-A177-3AD203B41FA5}">
                      <a16:colId xmlns:a16="http://schemas.microsoft.com/office/drawing/2014/main" val="20001"/>
                    </a:ext>
                  </a:extLst>
                </a:gridCol>
                <a:gridCol w="2190750">
                  <a:extLst>
                    <a:ext uri="{9D8B030D-6E8A-4147-A177-3AD203B41FA5}">
                      <a16:colId xmlns:a16="http://schemas.microsoft.com/office/drawing/2014/main" val="20002"/>
                    </a:ext>
                  </a:extLst>
                </a:gridCol>
                <a:gridCol w="2190750">
                  <a:extLst>
                    <a:ext uri="{9D8B030D-6E8A-4147-A177-3AD203B41FA5}">
                      <a16:colId xmlns:a16="http://schemas.microsoft.com/office/drawing/2014/main" val="20003"/>
                    </a:ext>
                  </a:extLst>
                </a:gridCol>
              </a:tblGrid>
              <a:tr h="744364">
                <a:tc>
                  <a:txBody>
                    <a:bodyPr/>
                    <a:lstStyle/>
                    <a:p>
                      <a:pPr marL="0" lvl="0" indent="0" algn="ctr">
                        <a:buNone/>
                      </a:pPr>
                      <a:r>
                        <a:rPr dirty="0"/>
                        <a:t> </a:t>
                      </a:r>
                    </a:p>
                  </a:txBody>
                  <a:tcPr/>
                </a:tc>
                <a:tc>
                  <a:txBody>
                    <a:bodyPr/>
                    <a:lstStyle/>
                    <a:p>
                      <a:pPr marL="0" lvl="0" indent="0" algn="ctr">
                        <a:buNone/>
                      </a:pPr>
                      <a:r>
                        <a:rPr sz="2400" dirty="0"/>
                        <a:t>Release</a:t>
                      </a:r>
                      <a:r>
                        <a:rPr lang="en-US" sz="2400" dirty="0"/>
                        <a:t>s</a:t>
                      </a:r>
                      <a:endParaRPr sz="2400" dirty="0"/>
                    </a:p>
                  </a:txBody>
                  <a:tcPr/>
                </a:tc>
                <a:tc>
                  <a:txBody>
                    <a:bodyPr/>
                    <a:lstStyle/>
                    <a:p>
                      <a:pPr marL="0" lvl="0" indent="0" algn="ctr">
                        <a:buNone/>
                      </a:pPr>
                      <a:r>
                        <a:rPr sz="2400" dirty="0"/>
                        <a:t>Recover</a:t>
                      </a:r>
                      <a:r>
                        <a:rPr lang="en-US" sz="2400" dirty="0"/>
                        <a:t>ies</a:t>
                      </a:r>
                      <a:endParaRPr sz="2400" dirty="0"/>
                    </a:p>
                  </a:txBody>
                  <a:tcPr/>
                </a:tc>
                <a:tc>
                  <a:txBody>
                    <a:bodyPr/>
                    <a:lstStyle/>
                    <a:p>
                      <a:pPr marL="0" lvl="0" indent="0" algn="ctr">
                        <a:buNone/>
                      </a:pPr>
                      <a:r>
                        <a:rPr lang="en-US" sz="2400" dirty="0"/>
                        <a:t>Recovery rate (%)</a:t>
                      </a:r>
                      <a:endParaRPr sz="2400" dirty="0"/>
                    </a:p>
                  </a:txBody>
                  <a:tcPr/>
                </a:tc>
                <a:extLst>
                  <a:ext uri="{0D108BD9-81ED-4DB2-BD59-A6C34878D82A}">
                    <a16:rowId xmlns:a16="http://schemas.microsoft.com/office/drawing/2014/main" val="10000"/>
                  </a:ext>
                </a:extLst>
              </a:tr>
              <a:tr h="631974">
                <a:tc>
                  <a:txBody>
                    <a:bodyPr/>
                    <a:lstStyle/>
                    <a:p>
                      <a:pPr marL="0" lvl="0" indent="0" algn="ctr">
                        <a:buNone/>
                      </a:pPr>
                      <a:r>
                        <a:rPr sz="2800" b="1" dirty="0">
                          <a:solidFill>
                            <a:schemeClr val="tx2"/>
                          </a:solidFill>
                        </a:rPr>
                        <a:t>B</a:t>
                      </a:r>
                      <a:r>
                        <a:rPr lang="en-US" sz="2800" b="1" dirty="0">
                          <a:solidFill>
                            <a:schemeClr val="tx2"/>
                          </a:solidFill>
                        </a:rPr>
                        <a:t>igeye</a:t>
                      </a:r>
                      <a:endParaRPr sz="2800" b="1" dirty="0">
                        <a:solidFill>
                          <a:schemeClr val="tx2"/>
                        </a:solidFill>
                      </a:endParaRPr>
                    </a:p>
                  </a:txBody>
                  <a:tcPr/>
                </a:tc>
                <a:tc>
                  <a:txBody>
                    <a:bodyPr/>
                    <a:lstStyle/>
                    <a:p>
                      <a:pPr marL="0" lvl="0" indent="0" algn="ctr">
                        <a:buNone/>
                      </a:pPr>
                      <a:r>
                        <a:rPr sz="2800" dirty="0">
                          <a:solidFill>
                            <a:schemeClr val="tx2"/>
                          </a:solidFill>
                        </a:rPr>
                        <a:t>21988</a:t>
                      </a:r>
                    </a:p>
                  </a:txBody>
                  <a:tcPr/>
                </a:tc>
                <a:tc>
                  <a:txBody>
                    <a:bodyPr/>
                    <a:lstStyle/>
                    <a:p>
                      <a:pPr marL="0" lvl="0" indent="0" algn="ctr">
                        <a:buNone/>
                      </a:pPr>
                      <a:r>
                        <a:rPr sz="2800" dirty="0">
                          <a:solidFill>
                            <a:schemeClr val="tx2"/>
                          </a:solidFill>
                        </a:rPr>
                        <a:t>4514</a:t>
                      </a:r>
                    </a:p>
                  </a:txBody>
                  <a:tcPr/>
                </a:tc>
                <a:tc>
                  <a:txBody>
                    <a:bodyPr/>
                    <a:lstStyle/>
                    <a:p>
                      <a:pPr marL="0" lvl="0" indent="0" algn="ctr">
                        <a:buNone/>
                      </a:pPr>
                      <a:r>
                        <a:rPr sz="2800">
                          <a:solidFill>
                            <a:schemeClr val="tx2"/>
                          </a:solidFill>
                        </a:rPr>
                        <a:t>20.5</a:t>
                      </a:r>
                    </a:p>
                  </a:txBody>
                  <a:tcPr/>
                </a:tc>
                <a:extLst>
                  <a:ext uri="{0D108BD9-81ED-4DB2-BD59-A6C34878D82A}">
                    <a16:rowId xmlns:a16="http://schemas.microsoft.com/office/drawing/2014/main" val="10001"/>
                  </a:ext>
                </a:extLst>
              </a:tr>
              <a:tr h="631974">
                <a:tc>
                  <a:txBody>
                    <a:bodyPr/>
                    <a:lstStyle/>
                    <a:p>
                      <a:pPr marL="0" lvl="0" indent="0" algn="ctr">
                        <a:buNone/>
                      </a:pPr>
                      <a:r>
                        <a:rPr sz="2800" b="1" dirty="0">
                          <a:solidFill>
                            <a:schemeClr val="tx2"/>
                          </a:solidFill>
                        </a:rPr>
                        <a:t>L</a:t>
                      </a:r>
                      <a:r>
                        <a:rPr lang="en-US" sz="2800" b="1" dirty="0">
                          <a:solidFill>
                            <a:schemeClr val="tx2"/>
                          </a:solidFill>
                        </a:rPr>
                        <a:t>ittle tunny</a:t>
                      </a:r>
                      <a:endParaRPr sz="2800" b="1" dirty="0">
                        <a:solidFill>
                          <a:schemeClr val="tx2"/>
                        </a:solidFill>
                      </a:endParaRPr>
                    </a:p>
                  </a:txBody>
                  <a:tcPr/>
                </a:tc>
                <a:tc>
                  <a:txBody>
                    <a:bodyPr/>
                    <a:lstStyle/>
                    <a:p>
                      <a:pPr marL="0" lvl="0" indent="0" algn="ctr">
                        <a:buNone/>
                      </a:pPr>
                      <a:r>
                        <a:rPr sz="2800">
                          <a:solidFill>
                            <a:schemeClr val="tx2"/>
                          </a:solidFill>
                        </a:rPr>
                        <a:t>7770</a:t>
                      </a:r>
                    </a:p>
                  </a:txBody>
                  <a:tcPr/>
                </a:tc>
                <a:tc>
                  <a:txBody>
                    <a:bodyPr/>
                    <a:lstStyle/>
                    <a:p>
                      <a:pPr marL="0" lvl="0" indent="0" algn="ctr">
                        <a:buNone/>
                      </a:pPr>
                      <a:r>
                        <a:rPr sz="2800" dirty="0">
                          <a:solidFill>
                            <a:schemeClr val="tx2"/>
                          </a:solidFill>
                        </a:rPr>
                        <a:t>569</a:t>
                      </a:r>
                    </a:p>
                  </a:txBody>
                  <a:tcPr/>
                </a:tc>
                <a:tc>
                  <a:txBody>
                    <a:bodyPr/>
                    <a:lstStyle/>
                    <a:p>
                      <a:pPr marL="0" lvl="0" indent="0" algn="ctr">
                        <a:buNone/>
                      </a:pPr>
                      <a:r>
                        <a:rPr sz="2800">
                          <a:solidFill>
                            <a:schemeClr val="tx2"/>
                          </a:solidFill>
                        </a:rPr>
                        <a:t>7.3</a:t>
                      </a:r>
                    </a:p>
                  </a:txBody>
                  <a:tcPr/>
                </a:tc>
                <a:extLst>
                  <a:ext uri="{0D108BD9-81ED-4DB2-BD59-A6C34878D82A}">
                    <a16:rowId xmlns:a16="http://schemas.microsoft.com/office/drawing/2014/main" val="10002"/>
                  </a:ext>
                </a:extLst>
              </a:tr>
              <a:tr h="631974">
                <a:tc>
                  <a:txBody>
                    <a:bodyPr/>
                    <a:lstStyle/>
                    <a:p>
                      <a:pPr marL="0" lvl="0" indent="0" algn="ctr">
                        <a:buNone/>
                      </a:pPr>
                      <a:r>
                        <a:rPr sz="2800" b="1" dirty="0">
                          <a:solidFill>
                            <a:schemeClr val="tx2"/>
                          </a:solidFill>
                        </a:rPr>
                        <a:t>S</a:t>
                      </a:r>
                      <a:r>
                        <a:rPr lang="en-US" sz="2800" b="1" dirty="0">
                          <a:solidFill>
                            <a:schemeClr val="tx2"/>
                          </a:solidFill>
                        </a:rPr>
                        <a:t>kipjack</a:t>
                      </a:r>
                      <a:endParaRPr sz="2800" b="1" dirty="0">
                        <a:solidFill>
                          <a:schemeClr val="tx2"/>
                        </a:solidFill>
                      </a:endParaRPr>
                    </a:p>
                  </a:txBody>
                  <a:tcPr/>
                </a:tc>
                <a:tc>
                  <a:txBody>
                    <a:bodyPr/>
                    <a:lstStyle/>
                    <a:p>
                      <a:pPr marL="0" lvl="0" indent="0" algn="ctr">
                        <a:buNone/>
                      </a:pPr>
                      <a:r>
                        <a:rPr sz="2800" dirty="0">
                          <a:solidFill>
                            <a:schemeClr val="tx2"/>
                          </a:solidFill>
                        </a:rPr>
                        <a:t>46259</a:t>
                      </a:r>
                    </a:p>
                  </a:txBody>
                  <a:tcPr/>
                </a:tc>
                <a:tc>
                  <a:txBody>
                    <a:bodyPr/>
                    <a:lstStyle/>
                    <a:p>
                      <a:pPr marL="0" lvl="0" indent="0" algn="ctr">
                        <a:buNone/>
                      </a:pPr>
                      <a:r>
                        <a:rPr sz="2800" dirty="0">
                          <a:solidFill>
                            <a:schemeClr val="tx2"/>
                          </a:solidFill>
                        </a:rPr>
                        <a:t>3291</a:t>
                      </a:r>
                    </a:p>
                  </a:txBody>
                  <a:tcPr/>
                </a:tc>
                <a:tc>
                  <a:txBody>
                    <a:bodyPr/>
                    <a:lstStyle/>
                    <a:p>
                      <a:pPr marL="0" lvl="0" indent="0" algn="ctr">
                        <a:buNone/>
                      </a:pPr>
                      <a:r>
                        <a:rPr sz="2800">
                          <a:solidFill>
                            <a:schemeClr val="tx2"/>
                          </a:solidFill>
                        </a:rPr>
                        <a:t>7.1</a:t>
                      </a:r>
                    </a:p>
                  </a:txBody>
                  <a:tcPr/>
                </a:tc>
                <a:extLst>
                  <a:ext uri="{0D108BD9-81ED-4DB2-BD59-A6C34878D82A}">
                    <a16:rowId xmlns:a16="http://schemas.microsoft.com/office/drawing/2014/main" val="10003"/>
                  </a:ext>
                </a:extLst>
              </a:tr>
              <a:tr h="631974">
                <a:tc>
                  <a:txBody>
                    <a:bodyPr/>
                    <a:lstStyle/>
                    <a:p>
                      <a:pPr marL="0" lvl="0" indent="0" algn="ctr">
                        <a:buNone/>
                      </a:pPr>
                      <a:r>
                        <a:rPr sz="2800" b="1" dirty="0">
                          <a:solidFill>
                            <a:schemeClr val="tx2"/>
                          </a:solidFill>
                        </a:rPr>
                        <a:t>W</a:t>
                      </a:r>
                      <a:r>
                        <a:rPr lang="en-US" sz="2800" b="1" dirty="0">
                          <a:solidFill>
                            <a:schemeClr val="tx2"/>
                          </a:solidFill>
                        </a:rPr>
                        <a:t>ahoo</a:t>
                      </a:r>
                      <a:endParaRPr sz="2800" b="1" dirty="0">
                        <a:solidFill>
                          <a:schemeClr val="tx2"/>
                        </a:solidFill>
                      </a:endParaRPr>
                    </a:p>
                  </a:txBody>
                  <a:tcPr/>
                </a:tc>
                <a:tc>
                  <a:txBody>
                    <a:bodyPr/>
                    <a:lstStyle/>
                    <a:p>
                      <a:pPr marL="0" lvl="0" indent="0" algn="ctr">
                        <a:buNone/>
                      </a:pPr>
                      <a:r>
                        <a:rPr sz="2800" dirty="0">
                          <a:solidFill>
                            <a:schemeClr val="tx2"/>
                          </a:solidFill>
                        </a:rPr>
                        <a:t>277</a:t>
                      </a:r>
                    </a:p>
                  </a:txBody>
                  <a:tcPr/>
                </a:tc>
                <a:tc>
                  <a:txBody>
                    <a:bodyPr/>
                    <a:lstStyle/>
                    <a:p>
                      <a:pPr marL="0" lvl="0" indent="0" algn="ctr">
                        <a:buNone/>
                      </a:pPr>
                      <a:r>
                        <a:rPr sz="2800" dirty="0">
                          <a:solidFill>
                            <a:schemeClr val="tx2"/>
                          </a:solidFill>
                        </a:rPr>
                        <a:t>3</a:t>
                      </a:r>
                    </a:p>
                  </a:txBody>
                  <a:tcPr/>
                </a:tc>
                <a:tc>
                  <a:txBody>
                    <a:bodyPr/>
                    <a:lstStyle/>
                    <a:p>
                      <a:pPr marL="0" lvl="0" indent="0" algn="ctr">
                        <a:buNone/>
                      </a:pPr>
                      <a:r>
                        <a:rPr sz="2800" dirty="0">
                          <a:solidFill>
                            <a:schemeClr val="tx2"/>
                          </a:solidFill>
                        </a:rPr>
                        <a:t>1.1</a:t>
                      </a:r>
                    </a:p>
                  </a:txBody>
                  <a:tcPr/>
                </a:tc>
                <a:extLst>
                  <a:ext uri="{0D108BD9-81ED-4DB2-BD59-A6C34878D82A}">
                    <a16:rowId xmlns:a16="http://schemas.microsoft.com/office/drawing/2014/main" val="10004"/>
                  </a:ext>
                </a:extLst>
              </a:tr>
              <a:tr h="631974">
                <a:tc>
                  <a:txBody>
                    <a:bodyPr/>
                    <a:lstStyle/>
                    <a:p>
                      <a:pPr marL="0" lvl="0" indent="0" algn="ctr">
                        <a:buNone/>
                      </a:pPr>
                      <a:r>
                        <a:rPr sz="2800" b="1" dirty="0">
                          <a:solidFill>
                            <a:schemeClr val="tx2"/>
                          </a:solidFill>
                        </a:rPr>
                        <a:t>Y</a:t>
                      </a:r>
                      <a:r>
                        <a:rPr lang="en-US" sz="2800" b="1" dirty="0">
                          <a:solidFill>
                            <a:schemeClr val="tx2"/>
                          </a:solidFill>
                        </a:rPr>
                        <a:t>ellowfin</a:t>
                      </a:r>
                      <a:endParaRPr sz="2800" b="1" dirty="0">
                        <a:solidFill>
                          <a:schemeClr val="tx2"/>
                        </a:solidFill>
                      </a:endParaRPr>
                    </a:p>
                  </a:txBody>
                  <a:tcPr/>
                </a:tc>
                <a:tc>
                  <a:txBody>
                    <a:bodyPr/>
                    <a:lstStyle/>
                    <a:p>
                      <a:pPr marL="0" lvl="0" indent="0" algn="ctr">
                        <a:buNone/>
                      </a:pPr>
                      <a:r>
                        <a:rPr sz="2800">
                          <a:solidFill>
                            <a:schemeClr val="tx2"/>
                          </a:solidFill>
                        </a:rPr>
                        <a:t>37376</a:t>
                      </a:r>
                    </a:p>
                  </a:txBody>
                  <a:tcPr/>
                </a:tc>
                <a:tc>
                  <a:txBody>
                    <a:bodyPr/>
                    <a:lstStyle/>
                    <a:p>
                      <a:pPr marL="0" lvl="0" indent="0" algn="ctr">
                        <a:buNone/>
                      </a:pPr>
                      <a:r>
                        <a:rPr sz="2800" dirty="0">
                          <a:solidFill>
                            <a:schemeClr val="tx2"/>
                          </a:solidFill>
                        </a:rPr>
                        <a:t>7300</a:t>
                      </a:r>
                    </a:p>
                  </a:txBody>
                  <a:tcPr/>
                </a:tc>
                <a:tc>
                  <a:txBody>
                    <a:bodyPr/>
                    <a:lstStyle/>
                    <a:p>
                      <a:pPr marL="0" lvl="0" indent="0" algn="ctr">
                        <a:buNone/>
                      </a:pPr>
                      <a:r>
                        <a:rPr sz="2800" dirty="0">
                          <a:solidFill>
                            <a:schemeClr val="tx2"/>
                          </a:solidFill>
                        </a:rPr>
                        <a:t>19.5</a:t>
                      </a:r>
                    </a:p>
                  </a:txBody>
                  <a:tcPr/>
                </a:tc>
                <a:extLst>
                  <a:ext uri="{0D108BD9-81ED-4DB2-BD59-A6C34878D82A}">
                    <a16:rowId xmlns:a16="http://schemas.microsoft.com/office/drawing/2014/main" val="10005"/>
                  </a:ext>
                </a:extLst>
              </a:tr>
              <a:tr h="631974">
                <a:tc>
                  <a:txBody>
                    <a:bodyPr/>
                    <a:lstStyle/>
                    <a:p>
                      <a:pPr marL="0" lvl="0" indent="0" algn="ctr">
                        <a:buNone/>
                      </a:pPr>
                      <a:r>
                        <a:rPr sz="2800" b="1" dirty="0">
                          <a:solidFill>
                            <a:schemeClr val="tx2"/>
                          </a:solidFill>
                        </a:rPr>
                        <a:t>Totals</a:t>
                      </a:r>
                    </a:p>
                  </a:txBody>
                  <a:tcPr/>
                </a:tc>
                <a:tc>
                  <a:txBody>
                    <a:bodyPr/>
                    <a:lstStyle/>
                    <a:p>
                      <a:pPr marL="0" lvl="0" indent="0" algn="ctr">
                        <a:buNone/>
                      </a:pPr>
                      <a:r>
                        <a:rPr sz="2800" b="1" dirty="0">
                          <a:solidFill>
                            <a:schemeClr val="tx2"/>
                          </a:solidFill>
                        </a:rPr>
                        <a:t>113670</a:t>
                      </a:r>
                    </a:p>
                  </a:txBody>
                  <a:tcPr/>
                </a:tc>
                <a:tc>
                  <a:txBody>
                    <a:bodyPr/>
                    <a:lstStyle/>
                    <a:p>
                      <a:pPr marL="0" lvl="0" indent="0" algn="ctr">
                        <a:buNone/>
                      </a:pPr>
                      <a:r>
                        <a:rPr sz="2800" b="1" dirty="0">
                          <a:solidFill>
                            <a:schemeClr val="tx2"/>
                          </a:solidFill>
                        </a:rPr>
                        <a:t>15677</a:t>
                      </a:r>
                    </a:p>
                  </a:txBody>
                  <a:tcPr/>
                </a:tc>
                <a:tc>
                  <a:txBody>
                    <a:bodyPr/>
                    <a:lstStyle/>
                    <a:p>
                      <a:pPr marL="0" lvl="0" indent="0" algn="ctr">
                        <a:buNone/>
                      </a:pPr>
                      <a:r>
                        <a:rPr sz="2800" b="1" dirty="0">
                          <a:solidFill>
                            <a:schemeClr val="tx2"/>
                          </a:solidFill>
                        </a:rPr>
                        <a:t>13.8</a:t>
                      </a:r>
                    </a:p>
                  </a:txBody>
                  <a:tcPr/>
                </a:tc>
                <a:extLst>
                  <a:ext uri="{0D108BD9-81ED-4DB2-BD59-A6C34878D82A}">
                    <a16:rowId xmlns:a16="http://schemas.microsoft.com/office/drawing/2014/main" val="10006"/>
                  </a:ext>
                </a:extLst>
              </a:tr>
            </a:tbl>
          </a:graphicData>
        </a:graphic>
      </p:graphicFrame>
      <p:sp>
        <p:nvSpPr>
          <p:cNvPr id="10" name="Rectangle 9">
            <a:extLst>
              <a:ext uri="{FF2B5EF4-FFF2-40B4-BE49-F238E27FC236}">
                <a16:creationId xmlns:a16="http://schemas.microsoft.com/office/drawing/2014/main" id="{21F5856C-8F12-4C68-9704-8B26B343EF0C}"/>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26478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8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0DD0A5-ACCB-42E9-85C3-03F78B033006}"/>
              </a:ext>
            </a:extLst>
          </p:cNvPr>
          <p:cNvSpPr/>
          <p:nvPr/>
        </p:nvSpPr>
        <p:spPr>
          <a:xfrm>
            <a:off x="841221" y="751505"/>
            <a:ext cx="9415526" cy="584775"/>
          </a:xfrm>
          <a:prstGeom prst="rect">
            <a:avLst/>
          </a:prstGeom>
        </p:spPr>
        <p:txBody>
          <a:bodyPr wrap="none">
            <a:spAutoFit/>
          </a:bodyPr>
          <a:lstStyle/>
          <a:p>
            <a:r>
              <a:rPr lang="en-US" sz="3200" b="1" dirty="0">
                <a:latin typeface="News Gothic MT" panose="020B0504020203020204" pitchFamily="34" charset="0"/>
              </a:rPr>
              <a:t>2019 SCRS Accomplishments and Challenges </a:t>
            </a:r>
            <a:endParaRPr lang="en-CA" sz="3200" dirty="0">
              <a:latin typeface="News Gothic MT" panose="020B0504020203020204" pitchFamily="34" charset="0"/>
            </a:endParaRPr>
          </a:p>
        </p:txBody>
      </p:sp>
      <p:sp>
        <p:nvSpPr>
          <p:cNvPr id="3" name="TextBox 2">
            <a:extLst>
              <a:ext uri="{FF2B5EF4-FFF2-40B4-BE49-F238E27FC236}">
                <a16:creationId xmlns:a16="http://schemas.microsoft.com/office/drawing/2014/main" id="{53178A20-AFD9-42F7-9ED3-21E84C119D7D}"/>
              </a:ext>
            </a:extLst>
          </p:cNvPr>
          <p:cNvSpPr txBox="1"/>
          <p:nvPr/>
        </p:nvSpPr>
        <p:spPr>
          <a:xfrm>
            <a:off x="742950" y="1466850"/>
            <a:ext cx="7086600" cy="2031325"/>
          </a:xfrm>
          <a:prstGeom prst="rect">
            <a:avLst/>
          </a:prstGeom>
          <a:noFill/>
        </p:spPr>
        <p:txBody>
          <a:bodyPr wrap="square" rtlCol="0">
            <a:spAutoFit/>
          </a:bodyPr>
          <a:lstStyle/>
          <a:p>
            <a:r>
              <a:rPr lang="en-CA" dirty="0"/>
              <a:t>Very Busy and demanding year for all involved.</a:t>
            </a:r>
          </a:p>
          <a:p>
            <a:endParaRPr lang="en-CA" dirty="0"/>
          </a:p>
          <a:p>
            <a:r>
              <a:rPr lang="en-CA" dirty="0"/>
              <a:t> - Three Stock Assessments:  YFT, WHM, SMO (update) </a:t>
            </a:r>
          </a:p>
          <a:p>
            <a:r>
              <a:rPr lang="en-CA" dirty="0"/>
              <a:t> - Six Intersessional Meetings: BFT, SWO, ECO, WGSAM, Panel 2, SMT</a:t>
            </a:r>
          </a:p>
          <a:p>
            <a:r>
              <a:rPr lang="en-CA" dirty="0"/>
              <a:t>- Three BFT MSE TT </a:t>
            </a:r>
          </a:p>
          <a:p>
            <a:r>
              <a:rPr lang="en-CA" dirty="0"/>
              <a:t> - 3 Joint </a:t>
            </a:r>
            <a:r>
              <a:rPr lang="en-CA" dirty="0" err="1"/>
              <a:t>tRFMO</a:t>
            </a:r>
            <a:r>
              <a:rPr lang="en-CA" dirty="0"/>
              <a:t>: FAD, EBFM, By-catch</a:t>
            </a:r>
          </a:p>
        </p:txBody>
      </p:sp>
      <p:sp>
        <p:nvSpPr>
          <p:cNvPr id="4" name="TextBox 3">
            <a:extLst>
              <a:ext uri="{FF2B5EF4-FFF2-40B4-BE49-F238E27FC236}">
                <a16:creationId xmlns:a16="http://schemas.microsoft.com/office/drawing/2014/main" id="{C1240DF1-2F74-470C-86AF-8B67A4EBC2CC}"/>
              </a:ext>
            </a:extLst>
          </p:cNvPr>
          <p:cNvSpPr txBox="1"/>
          <p:nvPr/>
        </p:nvSpPr>
        <p:spPr>
          <a:xfrm>
            <a:off x="714374" y="3686175"/>
            <a:ext cx="6867525" cy="1477328"/>
          </a:xfrm>
          <a:prstGeom prst="rect">
            <a:avLst/>
          </a:prstGeom>
          <a:noFill/>
        </p:spPr>
        <p:txBody>
          <a:bodyPr wrap="square" rtlCol="0">
            <a:spAutoFit/>
          </a:bodyPr>
          <a:lstStyle/>
          <a:p>
            <a:r>
              <a:rPr lang="en-CA" dirty="0"/>
              <a:t>Report of 2019 SCRS Species working groups/Plenary Meetings</a:t>
            </a:r>
          </a:p>
          <a:p>
            <a:r>
              <a:rPr lang="en-CA" dirty="0"/>
              <a:t>   - Participants from 30 CPC’s</a:t>
            </a:r>
          </a:p>
          <a:p>
            <a:r>
              <a:rPr lang="en-CA" dirty="0"/>
              <a:t>   - 204 SRCS Papers submitted</a:t>
            </a:r>
          </a:p>
          <a:p>
            <a:r>
              <a:rPr lang="en-CA" dirty="0"/>
              <a:t>   - 77 Presentations</a:t>
            </a:r>
          </a:p>
          <a:p>
            <a:endParaRPr lang="en-CA" dirty="0"/>
          </a:p>
        </p:txBody>
      </p:sp>
      <p:pic>
        <p:nvPicPr>
          <p:cNvPr id="5" name="Picture 4">
            <a:extLst>
              <a:ext uri="{FF2B5EF4-FFF2-40B4-BE49-F238E27FC236}">
                <a16:creationId xmlns:a16="http://schemas.microsoft.com/office/drawing/2014/main" id="{2B684900-0EFD-4701-8D90-A2CCED7BD8B6}"/>
              </a:ext>
            </a:extLst>
          </p:cNvPr>
          <p:cNvPicPr>
            <a:picLocks noChangeAspect="1"/>
          </p:cNvPicPr>
          <p:nvPr/>
        </p:nvPicPr>
        <p:blipFill>
          <a:blip r:embed="rId2"/>
          <a:stretch>
            <a:fillRect/>
          </a:stretch>
        </p:blipFill>
        <p:spPr>
          <a:xfrm>
            <a:off x="8351014" y="1461237"/>
            <a:ext cx="3840986" cy="5396763"/>
          </a:xfrm>
          <a:prstGeom prst="rect">
            <a:avLst/>
          </a:prstGeom>
        </p:spPr>
      </p:pic>
      <p:sp>
        <p:nvSpPr>
          <p:cNvPr id="6" name="TextBox 5">
            <a:extLst>
              <a:ext uri="{FF2B5EF4-FFF2-40B4-BE49-F238E27FC236}">
                <a16:creationId xmlns:a16="http://schemas.microsoft.com/office/drawing/2014/main" id="{DD62A325-6647-4AD5-A7F9-44D657C070AB}"/>
              </a:ext>
            </a:extLst>
          </p:cNvPr>
          <p:cNvSpPr txBox="1"/>
          <p:nvPr/>
        </p:nvSpPr>
        <p:spPr>
          <a:xfrm>
            <a:off x="752475" y="5229225"/>
            <a:ext cx="5943600" cy="1200329"/>
          </a:xfrm>
          <a:prstGeom prst="rect">
            <a:avLst/>
          </a:prstGeom>
          <a:noFill/>
        </p:spPr>
        <p:txBody>
          <a:bodyPr wrap="square" rtlCol="0">
            <a:spAutoFit/>
          </a:bodyPr>
          <a:lstStyle/>
          <a:p>
            <a:r>
              <a:rPr lang="en-CA" dirty="0"/>
              <a:t>Major Challenges: </a:t>
            </a:r>
          </a:p>
          <a:p>
            <a:r>
              <a:rPr lang="en-CA" dirty="0"/>
              <a:t>Increased workload on CPC’s and the Secretariat</a:t>
            </a:r>
          </a:p>
          <a:p>
            <a:r>
              <a:rPr lang="en-CA" dirty="0"/>
              <a:t>Management Strategy Evaluations (MSE) </a:t>
            </a:r>
          </a:p>
          <a:p>
            <a:endParaRPr lang="en-CA" dirty="0"/>
          </a:p>
        </p:txBody>
      </p:sp>
    </p:spTree>
    <p:extLst>
      <p:ext uri="{BB962C8B-B14F-4D97-AF65-F5344CB8AC3E}">
        <p14:creationId xmlns:p14="http://schemas.microsoft.com/office/powerpoint/2010/main" val="1295468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12597" y="-1"/>
            <a:ext cx="12179403" cy="1164772"/>
          </a:xfrm>
        </p:spPr>
      </p:pic>
      <p:sp>
        <p:nvSpPr>
          <p:cNvPr id="13" name="Title 4"/>
          <p:cNvSpPr txBox="1">
            <a:spLocks/>
          </p:cNvSpPr>
          <p:nvPr/>
        </p:nvSpPr>
        <p:spPr>
          <a:xfrm>
            <a:off x="3455166" y="1021214"/>
            <a:ext cx="5060776" cy="903486"/>
          </a:xfrm>
          <a:prstGeom prst="rect">
            <a:avLst/>
          </a:prstGeom>
        </p:spPr>
        <p:txBody>
          <a:bodyPr vert="horz" lIns="0" rIns="0" bIns="0" anchor="b">
            <a:normAutofit fontScale="82500" lnSpcReduction="100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just" defTabSz="914400"/>
            <a:r>
              <a:rPr lang="en-GB" sz="2700" b="1" dirty="0">
                <a:solidFill>
                  <a:srgbClr val="0070C0"/>
                </a:solidFill>
                <a:latin typeface="Cambria" panose="02040503050406030204" pitchFamily="18" charset="0"/>
              </a:rPr>
              <a:t>All AOTTP electronic tag deployment</a:t>
            </a:r>
            <a:br>
              <a:rPr lang="en-GB" sz="3600" b="1" dirty="0">
                <a:solidFill>
                  <a:srgbClr val="0070C0"/>
                </a:solidFill>
                <a:latin typeface="Cambria" panose="02040503050406030204" pitchFamily="18" charset="0"/>
              </a:rPr>
            </a:br>
            <a:endParaRPr lang="en-US" sz="3600" b="1" dirty="0">
              <a:solidFill>
                <a:srgbClr val="0070C0"/>
              </a:solidFill>
              <a:latin typeface="Cambria" panose="02040503050406030204" pitchFamily="18" charset="0"/>
            </a:endParaRPr>
          </a:p>
        </p:txBody>
      </p:sp>
      <p:graphicFrame>
        <p:nvGraphicFramePr>
          <p:cNvPr id="9" name="Content Placeholder 5">
            <a:extLst>
              <a:ext uri="{FF2B5EF4-FFF2-40B4-BE49-F238E27FC236}">
                <a16:creationId xmlns:a16="http://schemas.microsoft.com/office/drawing/2014/main" id="{9564E3E1-8ADB-461C-AE93-2C3AAC1C6B21}"/>
              </a:ext>
            </a:extLst>
          </p:cNvPr>
          <p:cNvGraphicFramePr>
            <a:graphicFrameLocks/>
          </p:cNvGraphicFramePr>
          <p:nvPr>
            <p:extLst>
              <p:ext uri="{D42A27DB-BD31-4B8C-83A1-F6EECF244321}">
                <p14:modId xmlns:p14="http://schemas.microsoft.com/office/powerpoint/2010/main" val="2583821454"/>
              </p:ext>
            </p:extLst>
          </p:nvPr>
        </p:nvGraphicFramePr>
        <p:xfrm>
          <a:off x="1847528" y="1571870"/>
          <a:ext cx="8712968" cy="2977917"/>
        </p:xfrm>
        <a:graphic>
          <a:graphicData uri="http://schemas.openxmlformats.org/drawingml/2006/table">
            <a:tbl>
              <a:tblPr firstRow="1" bandRow="1">
                <a:tableStyleId>{5C22544A-7EE6-4342-B048-85BDC9FD1C3A}</a:tableStyleId>
              </a:tblPr>
              <a:tblGrid>
                <a:gridCol w="2088234">
                  <a:extLst>
                    <a:ext uri="{9D8B030D-6E8A-4147-A177-3AD203B41FA5}">
                      <a16:colId xmlns:a16="http://schemas.microsoft.com/office/drawing/2014/main" val="20000"/>
                    </a:ext>
                  </a:extLst>
                </a:gridCol>
                <a:gridCol w="2268250">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62670">
                <a:tc>
                  <a:txBody>
                    <a:bodyPr/>
                    <a:lstStyle/>
                    <a:p>
                      <a:pPr marL="0" lvl="0" indent="0" algn="ctr">
                        <a:buNone/>
                      </a:pPr>
                      <a:r>
                        <a:t> </a:t>
                      </a:r>
                    </a:p>
                  </a:txBody>
                  <a:tcPr/>
                </a:tc>
                <a:tc>
                  <a:txBody>
                    <a:bodyPr/>
                    <a:lstStyle/>
                    <a:p>
                      <a:pPr marL="0" lvl="0" indent="0" algn="ctr">
                        <a:buNone/>
                      </a:pPr>
                      <a:r>
                        <a:rPr dirty="0"/>
                        <a:t>BET</a:t>
                      </a:r>
                    </a:p>
                  </a:txBody>
                  <a:tcPr/>
                </a:tc>
                <a:tc>
                  <a:txBody>
                    <a:bodyPr/>
                    <a:lstStyle/>
                    <a:p>
                      <a:pPr marL="0" lvl="0" indent="0" algn="ctr">
                        <a:buNone/>
                      </a:pPr>
                      <a:r>
                        <a:t>SKJ</a:t>
                      </a:r>
                    </a:p>
                  </a:txBody>
                  <a:tcPr/>
                </a:tc>
                <a:tc>
                  <a:txBody>
                    <a:bodyPr/>
                    <a:lstStyle/>
                    <a:p>
                      <a:pPr marL="0" lvl="0" indent="0" algn="ctr">
                        <a:buNone/>
                      </a:pPr>
                      <a:r>
                        <a:t>YFT</a:t>
                      </a:r>
                    </a:p>
                  </a:txBody>
                  <a:tcPr/>
                </a:tc>
                <a:extLst>
                  <a:ext uri="{0D108BD9-81ED-4DB2-BD59-A6C34878D82A}">
                    <a16:rowId xmlns:a16="http://schemas.microsoft.com/office/drawing/2014/main" val="10000"/>
                  </a:ext>
                </a:extLst>
              </a:tr>
              <a:tr h="362670">
                <a:tc>
                  <a:txBody>
                    <a:bodyPr/>
                    <a:lstStyle/>
                    <a:p>
                      <a:pPr marL="0" lvl="0" indent="0" algn="ctr">
                        <a:buNone/>
                      </a:pPr>
                      <a:r>
                        <a:rPr sz="1800" b="0" dirty="0">
                          <a:solidFill>
                            <a:schemeClr val="tx2"/>
                          </a:solidFill>
                        </a:rPr>
                        <a:t>DS</a:t>
                      </a:r>
                    </a:p>
                  </a:txBody>
                  <a:tcPr/>
                </a:tc>
                <a:tc>
                  <a:txBody>
                    <a:bodyPr/>
                    <a:lstStyle/>
                    <a:p>
                      <a:pPr marL="0" lvl="0" indent="0" algn="ctr">
                        <a:buNone/>
                      </a:pPr>
                      <a:r>
                        <a:rPr sz="1800" b="0" dirty="0">
                          <a:solidFill>
                            <a:schemeClr val="tx2"/>
                          </a:solidFill>
                        </a:rPr>
                        <a:t>22</a:t>
                      </a:r>
                    </a:p>
                  </a:txBody>
                  <a:tcPr/>
                </a:tc>
                <a:tc>
                  <a:txBody>
                    <a:bodyPr/>
                    <a:lstStyle/>
                    <a:p>
                      <a:pPr marL="0" lvl="0" indent="0" algn="ctr">
                        <a:buNone/>
                      </a:pPr>
                      <a:r>
                        <a:rPr sz="1800" b="0" dirty="0">
                          <a:solidFill>
                            <a:schemeClr val="tx2"/>
                          </a:solidFill>
                        </a:rPr>
                        <a:t>0</a:t>
                      </a:r>
                    </a:p>
                  </a:txBody>
                  <a:tcPr/>
                </a:tc>
                <a:tc>
                  <a:txBody>
                    <a:bodyPr/>
                    <a:lstStyle/>
                    <a:p>
                      <a:pPr marL="0" lvl="0" indent="0" algn="ctr">
                        <a:buNone/>
                      </a:pPr>
                      <a:r>
                        <a:rPr sz="1800" b="0">
                          <a:solidFill>
                            <a:schemeClr val="tx2"/>
                          </a:solidFill>
                        </a:rPr>
                        <a:t>7</a:t>
                      </a:r>
                    </a:p>
                  </a:txBody>
                  <a:tcPr/>
                </a:tc>
                <a:extLst>
                  <a:ext uri="{0D108BD9-81ED-4DB2-BD59-A6C34878D82A}">
                    <a16:rowId xmlns:a16="http://schemas.microsoft.com/office/drawing/2014/main" val="10001"/>
                  </a:ext>
                </a:extLst>
              </a:tr>
              <a:tr h="567592">
                <a:tc>
                  <a:txBody>
                    <a:bodyPr/>
                    <a:lstStyle/>
                    <a:p>
                      <a:pPr marL="0" lvl="0" indent="0" algn="ctr">
                        <a:buNone/>
                      </a:pPr>
                      <a:r>
                        <a:rPr sz="1800" b="0">
                          <a:solidFill>
                            <a:schemeClr val="tx2"/>
                          </a:solidFill>
                        </a:rPr>
                        <a:t>LOTEK ARCGEO9</a:t>
                      </a:r>
                    </a:p>
                  </a:txBody>
                  <a:tcPr/>
                </a:tc>
                <a:tc>
                  <a:txBody>
                    <a:bodyPr/>
                    <a:lstStyle/>
                    <a:p>
                      <a:pPr marL="0" lvl="0" indent="0" algn="ctr">
                        <a:buNone/>
                      </a:pPr>
                      <a:r>
                        <a:rPr sz="1800" b="0" dirty="0">
                          <a:solidFill>
                            <a:schemeClr val="tx2"/>
                          </a:solidFill>
                        </a:rPr>
                        <a:t>27</a:t>
                      </a:r>
                    </a:p>
                  </a:txBody>
                  <a:tcPr/>
                </a:tc>
                <a:tc>
                  <a:txBody>
                    <a:bodyPr/>
                    <a:lstStyle/>
                    <a:p>
                      <a:pPr marL="0" lvl="0" indent="0" algn="ctr">
                        <a:buNone/>
                      </a:pPr>
                      <a:r>
                        <a:rPr sz="1800" b="0" dirty="0">
                          <a:solidFill>
                            <a:schemeClr val="tx2"/>
                          </a:solidFill>
                        </a:rPr>
                        <a:t>0</a:t>
                      </a:r>
                    </a:p>
                  </a:txBody>
                  <a:tcPr/>
                </a:tc>
                <a:tc>
                  <a:txBody>
                    <a:bodyPr/>
                    <a:lstStyle/>
                    <a:p>
                      <a:pPr marL="0" lvl="0" indent="0" algn="ctr">
                        <a:buNone/>
                      </a:pPr>
                      <a:r>
                        <a:rPr sz="1800" b="0" dirty="0">
                          <a:solidFill>
                            <a:schemeClr val="tx2"/>
                          </a:solidFill>
                        </a:rPr>
                        <a:t>2</a:t>
                      </a:r>
                    </a:p>
                  </a:txBody>
                  <a:tcPr/>
                </a:tc>
                <a:extLst>
                  <a:ext uri="{0D108BD9-81ED-4DB2-BD59-A6C34878D82A}">
                    <a16:rowId xmlns:a16="http://schemas.microsoft.com/office/drawing/2014/main" val="10002"/>
                  </a:ext>
                </a:extLst>
              </a:tr>
              <a:tr h="496730">
                <a:tc>
                  <a:txBody>
                    <a:bodyPr/>
                    <a:lstStyle/>
                    <a:p>
                      <a:pPr marL="0" lvl="0" indent="0" algn="ctr">
                        <a:buNone/>
                      </a:pPr>
                      <a:r>
                        <a:rPr sz="1800" b="0">
                          <a:solidFill>
                            <a:schemeClr val="tx2"/>
                          </a:solidFill>
                        </a:rPr>
                        <a:t>LOTEK LAT2810</a:t>
                      </a:r>
                    </a:p>
                  </a:txBody>
                  <a:tcPr/>
                </a:tc>
                <a:tc>
                  <a:txBody>
                    <a:bodyPr/>
                    <a:lstStyle/>
                    <a:p>
                      <a:pPr marL="0" lvl="0" indent="0" algn="ctr">
                        <a:buNone/>
                      </a:pPr>
                      <a:r>
                        <a:rPr sz="1800" b="0" dirty="0">
                          <a:solidFill>
                            <a:schemeClr val="tx2"/>
                          </a:solidFill>
                        </a:rPr>
                        <a:t>121</a:t>
                      </a:r>
                    </a:p>
                  </a:txBody>
                  <a:tcPr/>
                </a:tc>
                <a:tc>
                  <a:txBody>
                    <a:bodyPr/>
                    <a:lstStyle/>
                    <a:p>
                      <a:pPr marL="0" lvl="0" indent="0" algn="ctr">
                        <a:buNone/>
                      </a:pPr>
                      <a:r>
                        <a:rPr sz="1800" b="0" dirty="0">
                          <a:solidFill>
                            <a:schemeClr val="tx2"/>
                          </a:solidFill>
                        </a:rPr>
                        <a:t>9</a:t>
                      </a:r>
                    </a:p>
                  </a:txBody>
                  <a:tcPr/>
                </a:tc>
                <a:tc>
                  <a:txBody>
                    <a:bodyPr/>
                    <a:lstStyle/>
                    <a:p>
                      <a:pPr marL="0" lvl="0" indent="0" algn="ctr">
                        <a:buNone/>
                      </a:pPr>
                      <a:r>
                        <a:rPr sz="1800" b="0" dirty="0">
                          <a:solidFill>
                            <a:schemeClr val="tx2"/>
                          </a:solidFill>
                        </a:rPr>
                        <a:t>229</a:t>
                      </a:r>
                    </a:p>
                  </a:txBody>
                  <a:tcPr/>
                </a:tc>
                <a:extLst>
                  <a:ext uri="{0D108BD9-81ED-4DB2-BD59-A6C34878D82A}">
                    <a16:rowId xmlns:a16="http://schemas.microsoft.com/office/drawing/2014/main" val="10003"/>
                  </a:ext>
                </a:extLst>
              </a:tr>
              <a:tr h="363362">
                <a:tc>
                  <a:txBody>
                    <a:bodyPr/>
                    <a:lstStyle/>
                    <a:p>
                      <a:pPr marL="0" lvl="0" indent="0" algn="ctr">
                        <a:buNone/>
                      </a:pPr>
                      <a:r>
                        <a:rPr sz="1800" b="0" dirty="0">
                          <a:solidFill>
                            <a:schemeClr val="tx2"/>
                          </a:solidFill>
                        </a:rPr>
                        <a:t>Microwave</a:t>
                      </a:r>
                    </a:p>
                  </a:txBody>
                  <a:tcPr/>
                </a:tc>
                <a:tc>
                  <a:txBody>
                    <a:bodyPr/>
                    <a:lstStyle/>
                    <a:p>
                      <a:pPr marL="0" lvl="0" indent="0" algn="ctr">
                        <a:buNone/>
                      </a:pPr>
                      <a:r>
                        <a:rPr sz="1800" b="0" dirty="0">
                          <a:solidFill>
                            <a:schemeClr val="tx2"/>
                          </a:solidFill>
                        </a:rPr>
                        <a:t>9</a:t>
                      </a:r>
                    </a:p>
                  </a:txBody>
                  <a:tcPr/>
                </a:tc>
                <a:tc>
                  <a:txBody>
                    <a:bodyPr/>
                    <a:lstStyle/>
                    <a:p>
                      <a:pPr marL="0" lvl="0" indent="0" algn="ctr">
                        <a:buNone/>
                      </a:pPr>
                      <a:r>
                        <a:rPr sz="1800" b="0" dirty="0">
                          <a:solidFill>
                            <a:schemeClr val="tx2"/>
                          </a:solidFill>
                        </a:rPr>
                        <a:t>0</a:t>
                      </a:r>
                    </a:p>
                  </a:txBody>
                  <a:tcPr/>
                </a:tc>
                <a:tc>
                  <a:txBody>
                    <a:bodyPr/>
                    <a:lstStyle/>
                    <a:p>
                      <a:pPr marL="0" lvl="0" indent="0" algn="ctr">
                        <a:buNone/>
                      </a:pPr>
                      <a:r>
                        <a:rPr sz="1800" b="0" dirty="0">
                          <a:solidFill>
                            <a:schemeClr val="tx2"/>
                          </a:solidFill>
                        </a:rPr>
                        <a:t>6</a:t>
                      </a:r>
                    </a:p>
                  </a:txBody>
                  <a:tcPr/>
                </a:tc>
                <a:extLst>
                  <a:ext uri="{0D108BD9-81ED-4DB2-BD59-A6C34878D82A}">
                    <a16:rowId xmlns:a16="http://schemas.microsoft.com/office/drawing/2014/main" val="10004"/>
                  </a:ext>
                </a:extLst>
              </a:tr>
              <a:tr h="362670">
                <a:tc>
                  <a:txBody>
                    <a:bodyPr/>
                    <a:lstStyle/>
                    <a:p>
                      <a:pPr marL="0" lvl="0" indent="0" algn="ctr">
                        <a:buNone/>
                      </a:pPr>
                      <a:r>
                        <a:rPr sz="1800" b="0">
                          <a:solidFill>
                            <a:schemeClr val="tx2"/>
                          </a:solidFill>
                        </a:rPr>
                        <a:t>WC</a:t>
                      </a:r>
                    </a:p>
                  </a:txBody>
                  <a:tcPr/>
                </a:tc>
                <a:tc>
                  <a:txBody>
                    <a:bodyPr/>
                    <a:lstStyle/>
                    <a:p>
                      <a:pPr marL="0" lvl="0" indent="0" algn="ctr">
                        <a:buNone/>
                      </a:pPr>
                      <a:r>
                        <a:rPr sz="1800" b="0" dirty="0">
                          <a:solidFill>
                            <a:schemeClr val="tx2"/>
                          </a:solidFill>
                        </a:rPr>
                        <a:t>30</a:t>
                      </a:r>
                    </a:p>
                  </a:txBody>
                  <a:tcPr/>
                </a:tc>
                <a:tc>
                  <a:txBody>
                    <a:bodyPr/>
                    <a:lstStyle/>
                    <a:p>
                      <a:pPr marL="0" lvl="0" indent="0" algn="ctr">
                        <a:buNone/>
                      </a:pPr>
                      <a:r>
                        <a:rPr sz="1800" b="0">
                          <a:solidFill>
                            <a:schemeClr val="tx2"/>
                          </a:solidFill>
                        </a:rPr>
                        <a:t>0</a:t>
                      </a:r>
                    </a:p>
                  </a:txBody>
                  <a:tcPr/>
                </a:tc>
                <a:tc>
                  <a:txBody>
                    <a:bodyPr/>
                    <a:lstStyle/>
                    <a:p>
                      <a:pPr marL="0" lvl="0" indent="0" algn="ctr">
                        <a:buNone/>
                      </a:pPr>
                      <a:r>
                        <a:rPr sz="1800" b="0" dirty="0">
                          <a:solidFill>
                            <a:schemeClr val="tx2"/>
                          </a:solidFill>
                        </a:rPr>
                        <a:t>71</a:t>
                      </a:r>
                    </a:p>
                  </a:txBody>
                  <a:tcPr/>
                </a:tc>
                <a:extLst>
                  <a:ext uri="{0D108BD9-81ED-4DB2-BD59-A6C34878D82A}">
                    <a16:rowId xmlns:a16="http://schemas.microsoft.com/office/drawing/2014/main" val="10005"/>
                  </a:ext>
                </a:extLst>
              </a:tr>
              <a:tr h="450555">
                <a:tc>
                  <a:txBody>
                    <a:bodyPr/>
                    <a:lstStyle/>
                    <a:p>
                      <a:pPr marL="0" lvl="0" indent="0" algn="ctr">
                        <a:buNone/>
                      </a:pPr>
                      <a:r>
                        <a:rPr sz="2000" b="1" dirty="0">
                          <a:solidFill>
                            <a:schemeClr val="tx2"/>
                          </a:solidFill>
                        </a:rPr>
                        <a:t>Total</a:t>
                      </a:r>
                    </a:p>
                  </a:txBody>
                  <a:tcPr/>
                </a:tc>
                <a:tc>
                  <a:txBody>
                    <a:bodyPr/>
                    <a:lstStyle/>
                    <a:p>
                      <a:pPr marL="0" lvl="0" indent="0" algn="ctr">
                        <a:buNone/>
                      </a:pPr>
                      <a:r>
                        <a:rPr sz="2000" b="1" dirty="0">
                          <a:solidFill>
                            <a:schemeClr val="tx2"/>
                          </a:solidFill>
                        </a:rPr>
                        <a:t>209</a:t>
                      </a:r>
                    </a:p>
                  </a:txBody>
                  <a:tcPr/>
                </a:tc>
                <a:tc>
                  <a:txBody>
                    <a:bodyPr/>
                    <a:lstStyle/>
                    <a:p>
                      <a:pPr marL="0" lvl="0" indent="0" algn="ctr">
                        <a:buNone/>
                      </a:pPr>
                      <a:r>
                        <a:rPr sz="2000" b="1" dirty="0">
                          <a:solidFill>
                            <a:schemeClr val="tx2"/>
                          </a:solidFill>
                        </a:rPr>
                        <a:t>9</a:t>
                      </a:r>
                    </a:p>
                  </a:txBody>
                  <a:tcPr/>
                </a:tc>
                <a:tc>
                  <a:txBody>
                    <a:bodyPr/>
                    <a:lstStyle/>
                    <a:p>
                      <a:pPr marL="0" lvl="0" indent="0" algn="ctr">
                        <a:buNone/>
                      </a:pPr>
                      <a:r>
                        <a:rPr sz="2000" b="1" dirty="0">
                          <a:solidFill>
                            <a:schemeClr val="tx2"/>
                          </a:solidFill>
                        </a:rPr>
                        <a:t>315</a:t>
                      </a:r>
                    </a:p>
                  </a:txBody>
                  <a:tcPr/>
                </a:tc>
                <a:extLst>
                  <a:ext uri="{0D108BD9-81ED-4DB2-BD59-A6C34878D82A}">
                    <a16:rowId xmlns:a16="http://schemas.microsoft.com/office/drawing/2014/main" val="10006"/>
                  </a:ext>
                </a:extLst>
              </a:tr>
            </a:tbl>
          </a:graphicData>
        </a:graphic>
      </p:graphicFrame>
      <p:graphicFrame>
        <p:nvGraphicFramePr>
          <p:cNvPr id="10" name="Content Placeholder 5">
            <a:extLst>
              <a:ext uri="{FF2B5EF4-FFF2-40B4-BE49-F238E27FC236}">
                <a16:creationId xmlns:a16="http://schemas.microsoft.com/office/drawing/2014/main" id="{F1454B32-11D2-4047-95BB-FABEEBB8E27A}"/>
              </a:ext>
            </a:extLst>
          </p:cNvPr>
          <p:cNvGraphicFramePr>
            <a:graphicFrameLocks/>
          </p:cNvGraphicFramePr>
          <p:nvPr>
            <p:extLst>
              <p:ext uri="{D42A27DB-BD31-4B8C-83A1-F6EECF244321}">
                <p14:modId xmlns:p14="http://schemas.microsoft.com/office/powerpoint/2010/main" val="1223719907"/>
              </p:ext>
            </p:extLst>
          </p:nvPr>
        </p:nvGraphicFramePr>
        <p:xfrm>
          <a:off x="1981200" y="5253558"/>
          <a:ext cx="8229600" cy="1463040"/>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20000"/>
                    </a:ext>
                  </a:extLst>
                </a:gridCol>
                <a:gridCol w="1926771">
                  <a:extLst>
                    <a:ext uri="{9D8B030D-6E8A-4147-A177-3AD203B41FA5}">
                      <a16:colId xmlns:a16="http://schemas.microsoft.com/office/drawing/2014/main" val="20001"/>
                    </a:ext>
                  </a:extLst>
                </a:gridCol>
                <a:gridCol w="2188029">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0">
                <a:tc>
                  <a:txBody>
                    <a:bodyPr/>
                    <a:lstStyle/>
                    <a:p>
                      <a:pPr marL="0" lvl="0" indent="0" algn="ctr">
                        <a:buNone/>
                      </a:pPr>
                      <a:r>
                        <a:t> </a:t>
                      </a:r>
                    </a:p>
                  </a:txBody>
                  <a:tcPr/>
                </a:tc>
                <a:tc>
                  <a:txBody>
                    <a:bodyPr/>
                    <a:lstStyle/>
                    <a:p>
                      <a:pPr marL="0" lvl="0" indent="0" algn="ctr">
                        <a:buNone/>
                      </a:pPr>
                      <a:r>
                        <a:rPr dirty="0"/>
                        <a:t>released</a:t>
                      </a:r>
                    </a:p>
                  </a:txBody>
                  <a:tcPr/>
                </a:tc>
                <a:tc>
                  <a:txBody>
                    <a:bodyPr/>
                    <a:lstStyle/>
                    <a:p>
                      <a:pPr marL="0" lvl="0" indent="0" algn="ctr">
                        <a:buNone/>
                      </a:pPr>
                      <a:r>
                        <a:t>recovered</a:t>
                      </a:r>
                    </a:p>
                  </a:txBody>
                  <a:tcPr/>
                </a:tc>
                <a:tc>
                  <a:txBody>
                    <a:bodyPr/>
                    <a:lstStyle/>
                    <a:p>
                      <a:pPr marL="0" lvl="0" indent="0" algn="ctr">
                        <a:buNone/>
                      </a:pPr>
                      <a:r>
                        <a:rPr lang="en-US" dirty="0"/>
                        <a:t>%</a:t>
                      </a:r>
                      <a:endParaRPr dirty="0"/>
                    </a:p>
                  </a:txBody>
                  <a:tcPr/>
                </a:tc>
                <a:extLst>
                  <a:ext uri="{0D108BD9-81ED-4DB2-BD59-A6C34878D82A}">
                    <a16:rowId xmlns:a16="http://schemas.microsoft.com/office/drawing/2014/main" val="10000"/>
                  </a:ext>
                </a:extLst>
              </a:tr>
              <a:tr h="0">
                <a:tc>
                  <a:txBody>
                    <a:bodyPr/>
                    <a:lstStyle/>
                    <a:p>
                      <a:pPr marL="0" lvl="0" indent="0" algn="ctr">
                        <a:buNone/>
                      </a:pPr>
                      <a:r>
                        <a:rPr b="1" dirty="0">
                          <a:solidFill>
                            <a:schemeClr val="tx2"/>
                          </a:solidFill>
                        </a:rPr>
                        <a:t>BET</a:t>
                      </a:r>
                    </a:p>
                  </a:txBody>
                  <a:tcPr/>
                </a:tc>
                <a:tc>
                  <a:txBody>
                    <a:bodyPr/>
                    <a:lstStyle/>
                    <a:p>
                      <a:pPr marL="0" lvl="0" indent="0" algn="ctr">
                        <a:buNone/>
                      </a:pPr>
                      <a:r>
                        <a:rPr dirty="0">
                          <a:solidFill>
                            <a:schemeClr val="tx2"/>
                          </a:solidFill>
                        </a:rPr>
                        <a:t>148</a:t>
                      </a:r>
                    </a:p>
                  </a:txBody>
                  <a:tcPr/>
                </a:tc>
                <a:tc>
                  <a:txBody>
                    <a:bodyPr/>
                    <a:lstStyle/>
                    <a:p>
                      <a:pPr marL="0" lvl="0" indent="0" algn="ctr">
                        <a:buNone/>
                      </a:pPr>
                      <a:r>
                        <a:rPr dirty="0">
                          <a:solidFill>
                            <a:schemeClr val="tx2"/>
                          </a:solidFill>
                        </a:rPr>
                        <a:t>20</a:t>
                      </a:r>
                    </a:p>
                  </a:txBody>
                  <a:tcPr/>
                </a:tc>
                <a:tc>
                  <a:txBody>
                    <a:bodyPr/>
                    <a:lstStyle/>
                    <a:p>
                      <a:pPr marL="0" lvl="0" indent="0" algn="ctr">
                        <a:buNone/>
                      </a:pPr>
                      <a:r>
                        <a:rPr b="1" dirty="0">
                          <a:solidFill>
                            <a:schemeClr val="tx2"/>
                          </a:solidFill>
                        </a:rPr>
                        <a:t>13.5</a:t>
                      </a:r>
                    </a:p>
                  </a:txBody>
                  <a:tcPr/>
                </a:tc>
                <a:extLst>
                  <a:ext uri="{0D108BD9-81ED-4DB2-BD59-A6C34878D82A}">
                    <a16:rowId xmlns:a16="http://schemas.microsoft.com/office/drawing/2014/main" val="10001"/>
                  </a:ext>
                </a:extLst>
              </a:tr>
              <a:tr h="0">
                <a:tc>
                  <a:txBody>
                    <a:bodyPr/>
                    <a:lstStyle/>
                    <a:p>
                      <a:pPr marL="0" lvl="0" indent="0" algn="ctr">
                        <a:buNone/>
                      </a:pPr>
                      <a:r>
                        <a:rPr b="1">
                          <a:solidFill>
                            <a:schemeClr val="tx2"/>
                          </a:solidFill>
                        </a:rPr>
                        <a:t>SKJ</a:t>
                      </a:r>
                    </a:p>
                  </a:txBody>
                  <a:tcPr/>
                </a:tc>
                <a:tc>
                  <a:txBody>
                    <a:bodyPr/>
                    <a:lstStyle/>
                    <a:p>
                      <a:pPr marL="0" lvl="0" indent="0" algn="ctr">
                        <a:buNone/>
                      </a:pPr>
                      <a:r>
                        <a:rPr>
                          <a:solidFill>
                            <a:schemeClr val="tx2"/>
                          </a:solidFill>
                        </a:rPr>
                        <a:t>9</a:t>
                      </a:r>
                    </a:p>
                  </a:txBody>
                  <a:tcPr/>
                </a:tc>
                <a:tc>
                  <a:txBody>
                    <a:bodyPr/>
                    <a:lstStyle/>
                    <a:p>
                      <a:pPr marL="0" lvl="0" indent="0" algn="ctr">
                        <a:buNone/>
                      </a:pPr>
                      <a:r>
                        <a:rPr>
                          <a:solidFill>
                            <a:schemeClr val="tx2"/>
                          </a:solidFill>
                        </a:rPr>
                        <a:t>0</a:t>
                      </a:r>
                    </a:p>
                  </a:txBody>
                  <a:tcPr/>
                </a:tc>
                <a:tc>
                  <a:txBody>
                    <a:bodyPr/>
                    <a:lstStyle/>
                    <a:p>
                      <a:pPr marL="0" lvl="0" indent="0" algn="ctr">
                        <a:buNone/>
                      </a:pPr>
                      <a:r>
                        <a:rPr b="1" dirty="0">
                          <a:solidFill>
                            <a:schemeClr val="tx2"/>
                          </a:solidFill>
                        </a:rPr>
                        <a:t>0</a:t>
                      </a:r>
                    </a:p>
                  </a:txBody>
                  <a:tcPr/>
                </a:tc>
                <a:extLst>
                  <a:ext uri="{0D108BD9-81ED-4DB2-BD59-A6C34878D82A}">
                    <a16:rowId xmlns:a16="http://schemas.microsoft.com/office/drawing/2014/main" val="10002"/>
                  </a:ext>
                </a:extLst>
              </a:tr>
              <a:tr h="0">
                <a:tc>
                  <a:txBody>
                    <a:bodyPr/>
                    <a:lstStyle/>
                    <a:p>
                      <a:pPr marL="0" lvl="0" indent="0" algn="ctr">
                        <a:buNone/>
                      </a:pPr>
                      <a:r>
                        <a:rPr b="1">
                          <a:solidFill>
                            <a:schemeClr val="tx2"/>
                          </a:solidFill>
                        </a:rPr>
                        <a:t>YFT</a:t>
                      </a:r>
                    </a:p>
                  </a:txBody>
                  <a:tcPr/>
                </a:tc>
                <a:tc>
                  <a:txBody>
                    <a:bodyPr/>
                    <a:lstStyle/>
                    <a:p>
                      <a:pPr marL="0" lvl="0" indent="0" algn="ctr">
                        <a:buNone/>
                      </a:pPr>
                      <a:r>
                        <a:rPr>
                          <a:solidFill>
                            <a:schemeClr val="tx2"/>
                          </a:solidFill>
                        </a:rPr>
                        <a:t>231</a:t>
                      </a:r>
                    </a:p>
                  </a:txBody>
                  <a:tcPr/>
                </a:tc>
                <a:tc>
                  <a:txBody>
                    <a:bodyPr/>
                    <a:lstStyle/>
                    <a:p>
                      <a:pPr marL="0" lvl="0" indent="0" algn="ctr">
                        <a:buNone/>
                      </a:pPr>
                      <a:r>
                        <a:rPr>
                          <a:solidFill>
                            <a:schemeClr val="tx2"/>
                          </a:solidFill>
                        </a:rPr>
                        <a:t>21</a:t>
                      </a:r>
                    </a:p>
                  </a:txBody>
                  <a:tcPr/>
                </a:tc>
                <a:tc>
                  <a:txBody>
                    <a:bodyPr/>
                    <a:lstStyle/>
                    <a:p>
                      <a:pPr marL="0" lvl="0" indent="0" algn="ctr">
                        <a:buNone/>
                      </a:pPr>
                      <a:r>
                        <a:rPr b="1" dirty="0">
                          <a:solidFill>
                            <a:schemeClr val="tx2"/>
                          </a:solidFill>
                        </a:rPr>
                        <a:t>9.1</a:t>
                      </a:r>
                    </a:p>
                  </a:txBody>
                  <a:tcPr/>
                </a:tc>
                <a:extLst>
                  <a:ext uri="{0D108BD9-81ED-4DB2-BD59-A6C34878D82A}">
                    <a16:rowId xmlns:a16="http://schemas.microsoft.com/office/drawing/2014/main" val="10003"/>
                  </a:ext>
                </a:extLst>
              </a:tr>
            </a:tbl>
          </a:graphicData>
        </a:graphic>
      </p:graphicFrame>
      <p:sp>
        <p:nvSpPr>
          <p:cNvPr id="11" name="TextBox 10">
            <a:extLst>
              <a:ext uri="{FF2B5EF4-FFF2-40B4-BE49-F238E27FC236}">
                <a16:creationId xmlns:a16="http://schemas.microsoft.com/office/drawing/2014/main" id="{68642AF0-2EE1-4379-8226-FDE75F9CFB84}"/>
              </a:ext>
            </a:extLst>
          </p:cNvPr>
          <p:cNvSpPr txBox="1"/>
          <p:nvPr/>
        </p:nvSpPr>
        <p:spPr>
          <a:xfrm>
            <a:off x="3568978" y="4629410"/>
            <a:ext cx="5032275" cy="461665"/>
          </a:xfrm>
          <a:prstGeom prst="rect">
            <a:avLst/>
          </a:prstGeom>
          <a:noFill/>
        </p:spPr>
        <p:txBody>
          <a:bodyPr wrap="none" rtlCol="0">
            <a:spAutoFit/>
          </a:bodyPr>
          <a:lstStyle/>
          <a:p>
            <a:pPr algn="ctr" defTabSz="914400"/>
            <a:r>
              <a:rPr lang="en-US" sz="2400" b="1" dirty="0">
                <a:solidFill>
                  <a:srgbClr val="0F6FC6"/>
                </a:solidFill>
                <a:latin typeface="Constantia"/>
              </a:rPr>
              <a:t>AOTTP archival tag recovery rates</a:t>
            </a:r>
          </a:p>
        </p:txBody>
      </p:sp>
      <p:sp>
        <p:nvSpPr>
          <p:cNvPr id="12" name="Rectangle 11">
            <a:extLst>
              <a:ext uri="{FF2B5EF4-FFF2-40B4-BE49-F238E27FC236}">
                <a16:creationId xmlns:a16="http://schemas.microsoft.com/office/drawing/2014/main" id="{788DEAFE-F781-4A32-8CE3-5F240D42B2BD}"/>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73665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lose up of a map&#10;&#10;Description automatically generated">
            <a:extLst>
              <a:ext uri="{FF2B5EF4-FFF2-40B4-BE49-F238E27FC236}">
                <a16:creationId xmlns:a16="http://schemas.microsoft.com/office/drawing/2014/main" id="{AD3EE2CC-A37B-4091-8F7F-D9BBD130D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04923"/>
            <a:ext cx="6465015" cy="4830564"/>
          </a:xfrm>
          <a:prstGeom prst="rect">
            <a:avLst/>
          </a:prstGeom>
        </p:spPr>
      </p:pic>
      <p:pic>
        <p:nvPicPr>
          <p:cNvPr id="4" name="Content Placeholder 3" descr="banner.jpg"/>
          <p:cNvPicPr>
            <a:picLocks noGrp="1" noChangeAspect="1"/>
          </p:cNvPicPr>
          <p:nvPr>
            <p:ph idx="1"/>
          </p:nvPr>
        </p:nvPicPr>
        <p:blipFill>
          <a:blip r:embed="rId4" cstate="print"/>
          <a:srcRect b="24000"/>
          <a:stretch>
            <a:fillRect/>
          </a:stretch>
        </p:blipFill>
        <p:spPr>
          <a:xfrm>
            <a:off x="0" y="0"/>
            <a:ext cx="12192885" cy="1158324"/>
          </a:xfrm>
        </p:spPr>
      </p:pic>
      <p:graphicFrame>
        <p:nvGraphicFramePr>
          <p:cNvPr id="10" name="Table 9"/>
          <p:cNvGraphicFramePr>
            <a:graphicFrameLocks noGrp="1"/>
          </p:cNvGraphicFramePr>
          <p:nvPr>
            <p:extLst>
              <p:ext uri="{D42A27DB-BD31-4B8C-83A1-F6EECF244321}">
                <p14:modId xmlns:p14="http://schemas.microsoft.com/office/powerpoint/2010/main" val="125133356"/>
              </p:ext>
            </p:extLst>
          </p:nvPr>
        </p:nvGraphicFramePr>
        <p:xfrm>
          <a:off x="6477000" y="1549822"/>
          <a:ext cx="4464494" cy="5146132"/>
        </p:xfrm>
        <a:graphic>
          <a:graphicData uri="http://schemas.openxmlformats.org/drawingml/2006/table">
            <a:tbl>
              <a:tblPr firstRow="1" bandRow="1">
                <a:tableStyleId>{5C22544A-7EE6-4342-B048-85BDC9FD1C3A}</a:tableStyleId>
              </a:tblPr>
              <a:tblGrid>
                <a:gridCol w="1513388">
                  <a:extLst>
                    <a:ext uri="{9D8B030D-6E8A-4147-A177-3AD203B41FA5}">
                      <a16:colId xmlns:a16="http://schemas.microsoft.com/office/drawing/2014/main" val="2580822761"/>
                    </a:ext>
                  </a:extLst>
                </a:gridCol>
                <a:gridCol w="1437719">
                  <a:extLst>
                    <a:ext uri="{9D8B030D-6E8A-4147-A177-3AD203B41FA5}">
                      <a16:colId xmlns:a16="http://schemas.microsoft.com/office/drawing/2014/main" val="2844437726"/>
                    </a:ext>
                  </a:extLst>
                </a:gridCol>
                <a:gridCol w="1513387">
                  <a:extLst>
                    <a:ext uri="{9D8B030D-6E8A-4147-A177-3AD203B41FA5}">
                      <a16:colId xmlns:a16="http://schemas.microsoft.com/office/drawing/2014/main" val="2309034403"/>
                    </a:ext>
                  </a:extLst>
                </a:gridCol>
              </a:tblGrid>
              <a:tr h="975104">
                <a:tc>
                  <a:txBody>
                    <a:bodyPr/>
                    <a:lstStyle/>
                    <a:p>
                      <a:r>
                        <a:rPr lang="en-GB" sz="2000" dirty="0">
                          <a:solidFill>
                            <a:schemeClr val="bg1"/>
                          </a:solidFill>
                          <a:latin typeface="Cambria" panose="02040503050406030204" pitchFamily="18" charset="0"/>
                        </a:rPr>
                        <a:t>Species</a:t>
                      </a:r>
                      <a:endParaRPr lang="en-US" sz="2000" dirty="0">
                        <a:solidFill>
                          <a:schemeClr val="bg1"/>
                        </a:solidFill>
                        <a:latin typeface="Cambria" panose="02040503050406030204" pitchFamily="18" charset="0"/>
                      </a:endParaRPr>
                    </a:p>
                  </a:txBody>
                  <a:tcPr/>
                </a:tc>
                <a:tc>
                  <a:txBody>
                    <a:bodyPr/>
                    <a:lstStyle/>
                    <a:p>
                      <a:pPr algn="ctr"/>
                      <a:r>
                        <a:rPr lang="en-GB" sz="2400" dirty="0">
                          <a:solidFill>
                            <a:schemeClr val="bg1"/>
                          </a:solidFill>
                          <a:latin typeface="Cambria" panose="02040503050406030204" pitchFamily="18" charset="0"/>
                        </a:rPr>
                        <a:t>Mean</a:t>
                      </a:r>
                      <a:endParaRPr lang="en-US" sz="2400" dirty="0">
                        <a:solidFill>
                          <a:schemeClr val="bg1"/>
                        </a:solidFill>
                        <a:latin typeface="Cambria" panose="02040503050406030204" pitchFamily="18" charset="0"/>
                      </a:endParaRPr>
                    </a:p>
                  </a:txBody>
                  <a:tcPr/>
                </a:tc>
                <a:tc>
                  <a:txBody>
                    <a:bodyPr/>
                    <a:lstStyle/>
                    <a:p>
                      <a:pPr algn="ctr"/>
                      <a:r>
                        <a:rPr lang="en-GB" sz="2400" dirty="0">
                          <a:solidFill>
                            <a:schemeClr val="bg1"/>
                          </a:solidFill>
                          <a:latin typeface="Cambria" panose="02040503050406030204" pitchFamily="18" charset="0"/>
                        </a:rPr>
                        <a:t>Max</a:t>
                      </a:r>
                      <a:endParaRPr lang="en-US" sz="2400" dirty="0">
                        <a:solidFill>
                          <a:schemeClr val="bg1"/>
                        </a:solidFill>
                        <a:latin typeface="Cambria" panose="02040503050406030204" pitchFamily="18" charset="0"/>
                      </a:endParaRPr>
                    </a:p>
                  </a:txBody>
                  <a:tcPr/>
                </a:tc>
                <a:extLst>
                  <a:ext uri="{0D108BD9-81ED-4DB2-BD59-A6C34878D82A}">
                    <a16:rowId xmlns:a16="http://schemas.microsoft.com/office/drawing/2014/main" val="3506254947"/>
                  </a:ext>
                </a:extLst>
              </a:tr>
              <a:tr h="1042757">
                <a:tc>
                  <a:txBody>
                    <a:bodyPr/>
                    <a:lstStyle/>
                    <a:p>
                      <a:r>
                        <a:rPr lang="en-GB" sz="2400" dirty="0">
                          <a:solidFill>
                            <a:schemeClr val="tx2"/>
                          </a:solidFill>
                          <a:latin typeface="Cambria" panose="02040503050406030204" pitchFamily="18" charset="0"/>
                        </a:rPr>
                        <a:t>Bigeye</a:t>
                      </a:r>
                      <a:endParaRPr lang="en-US" sz="2400" dirty="0">
                        <a:solidFill>
                          <a:schemeClr val="tx2"/>
                        </a:solidFill>
                        <a:latin typeface="Cambria" panose="02040503050406030204" pitchFamily="18" charset="0"/>
                      </a:endParaRPr>
                    </a:p>
                  </a:txBody>
                  <a:tcPr/>
                </a:tc>
                <a:tc>
                  <a:txBody>
                    <a:bodyPr/>
                    <a:lstStyle/>
                    <a:p>
                      <a:pPr algn="ctr"/>
                      <a:r>
                        <a:rPr lang="en-GB" sz="2400" dirty="0">
                          <a:solidFill>
                            <a:schemeClr val="tx2"/>
                          </a:solidFill>
                          <a:latin typeface="Cambria" panose="02040503050406030204" pitchFamily="18" charset="0"/>
                        </a:rPr>
                        <a:t>226 NM</a:t>
                      </a:r>
                      <a:endParaRPr lang="en-US" sz="2400" dirty="0">
                        <a:solidFill>
                          <a:schemeClr val="tx2"/>
                        </a:solidFill>
                        <a:latin typeface="Cambria" panose="02040503050406030204" pitchFamily="18" charset="0"/>
                      </a:endParaRPr>
                    </a:p>
                  </a:txBody>
                  <a:tcPr/>
                </a:tc>
                <a:tc>
                  <a:txBody>
                    <a:bodyPr/>
                    <a:lstStyle/>
                    <a:p>
                      <a:pPr algn="ctr"/>
                      <a:r>
                        <a:rPr lang="en-GB" sz="2400" dirty="0">
                          <a:solidFill>
                            <a:schemeClr val="tx2"/>
                          </a:solidFill>
                          <a:latin typeface="Cambria" panose="02040503050406030204" pitchFamily="18" charset="0"/>
                        </a:rPr>
                        <a:t>2212 NM</a:t>
                      </a:r>
                      <a:endParaRPr lang="en-US" sz="2400" dirty="0">
                        <a:solidFill>
                          <a:schemeClr val="tx2"/>
                        </a:solidFill>
                        <a:latin typeface="Cambria" panose="02040503050406030204" pitchFamily="18" charset="0"/>
                      </a:endParaRPr>
                    </a:p>
                  </a:txBody>
                  <a:tcPr/>
                </a:tc>
                <a:extLst>
                  <a:ext uri="{0D108BD9-81ED-4DB2-BD59-A6C34878D82A}">
                    <a16:rowId xmlns:a16="http://schemas.microsoft.com/office/drawing/2014/main" val="3304483857"/>
                  </a:ext>
                </a:extLst>
              </a:tr>
              <a:tr h="1042757">
                <a:tc>
                  <a:txBody>
                    <a:bodyPr/>
                    <a:lstStyle/>
                    <a:p>
                      <a:r>
                        <a:rPr lang="en-GB" sz="2400" dirty="0">
                          <a:solidFill>
                            <a:schemeClr val="tx2"/>
                          </a:solidFill>
                          <a:latin typeface="Cambria" panose="02040503050406030204" pitchFamily="18" charset="0"/>
                        </a:rPr>
                        <a:t>Little tunny</a:t>
                      </a:r>
                      <a:endParaRPr lang="en-US" sz="2400" dirty="0">
                        <a:solidFill>
                          <a:schemeClr val="tx2"/>
                        </a:solidFill>
                        <a:latin typeface="Cambria" panose="02040503050406030204" pitchFamily="18" charset="0"/>
                      </a:endParaRPr>
                    </a:p>
                  </a:txBody>
                  <a:tcPr/>
                </a:tc>
                <a:tc>
                  <a:txBody>
                    <a:bodyPr/>
                    <a:lstStyle/>
                    <a:p>
                      <a:pPr algn="ctr"/>
                      <a:r>
                        <a:rPr lang="en-GB" sz="2400" dirty="0">
                          <a:solidFill>
                            <a:schemeClr val="tx2"/>
                          </a:solidFill>
                          <a:latin typeface="Cambria" panose="02040503050406030204" pitchFamily="18" charset="0"/>
                        </a:rPr>
                        <a:t>100 NM</a:t>
                      </a:r>
                      <a:endParaRPr lang="en-US" sz="2400" dirty="0">
                        <a:solidFill>
                          <a:schemeClr val="tx2"/>
                        </a:solidFill>
                        <a:latin typeface="Cambria" panose="02040503050406030204" pitchFamily="18" charset="0"/>
                      </a:endParaRPr>
                    </a:p>
                  </a:txBody>
                  <a:tcPr/>
                </a:tc>
                <a:tc>
                  <a:txBody>
                    <a:bodyPr/>
                    <a:lstStyle/>
                    <a:p>
                      <a:pPr algn="ctr"/>
                      <a:r>
                        <a:rPr lang="en-GB" sz="2400" baseline="0" dirty="0">
                          <a:solidFill>
                            <a:schemeClr val="tx2"/>
                          </a:solidFill>
                          <a:latin typeface="Cambria" panose="02040503050406030204" pitchFamily="18" charset="0"/>
                        </a:rPr>
                        <a:t>929NM</a:t>
                      </a:r>
                      <a:endParaRPr lang="en-US" sz="2400" dirty="0">
                        <a:solidFill>
                          <a:schemeClr val="tx2"/>
                        </a:solidFill>
                        <a:latin typeface="Cambria" panose="02040503050406030204" pitchFamily="18" charset="0"/>
                      </a:endParaRPr>
                    </a:p>
                  </a:txBody>
                  <a:tcPr/>
                </a:tc>
                <a:extLst>
                  <a:ext uri="{0D108BD9-81ED-4DB2-BD59-A6C34878D82A}">
                    <a16:rowId xmlns:a16="http://schemas.microsoft.com/office/drawing/2014/main" val="3480982862"/>
                  </a:ext>
                </a:extLst>
              </a:tr>
              <a:tr h="1042757">
                <a:tc>
                  <a:txBody>
                    <a:bodyPr/>
                    <a:lstStyle/>
                    <a:p>
                      <a:r>
                        <a:rPr lang="en-GB" sz="2400" dirty="0">
                          <a:solidFill>
                            <a:schemeClr val="tx2"/>
                          </a:solidFill>
                          <a:latin typeface="Cambria" panose="02040503050406030204" pitchFamily="18" charset="0"/>
                        </a:rPr>
                        <a:t>Skipjack</a:t>
                      </a:r>
                      <a:endParaRPr lang="en-US" sz="2400" dirty="0">
                        <a:solidFill>
                          <a:schemeClr val="tx2"/>
                        </a:solidFill>
                        <a:latin typeface="Cambria" panose="02040503050406030204" pitchFamily="18" charset="0"/>
                      </a:endParaRPr>
                    </a:p>
                  </a:txBody>
                  <a:tcPr/>
                </a:tc>
                <a:tc>
                  <a:txBody>
                    <a:bodyPr/>
                    <a:lstStyle/>
                    <a:p>
                      <a:pPr algn="ctr"/>
                      <a:r>
                        <a:rPr lang="en-GB" sz="2400" dirty="0">
                          <a:solidFill>
                            <a:schemeClr val="tx2"/>
                          </a:solidFill>
                          <a:latin typeface="Cambria" panose="02040503050406030204" pitchFamily="18" charset="0"/>
                        </a:rPr>
                        <a:t>203</a:t>
                      </a:r>
                      <a:r>
                        <a:rPr lang="en-GB" sz="2400" baseline="0" dirty="0">
                          <a:solidFill>
                            <a:schemeClr val="tx2"/>
                          </a:solidFill>
                          <a:latin typeface="Cambria" panose="02040503050406030204" pitchFamily="18" charset="0"/>
                        </a:rPr>
                        <a:t> NM</a:t>
                      </a:r>
                      <a:endParaRPr lang="en-US" sz="2400" dirty="0">
                        <a:solidFill>
                          <a:schemeClr val="tx2"/>
                        </a:solidFill>
                        <a:latin typeface="Cambria" panose="02040503050406030204" pitchFamily="18" charset="0"/>
                      </a:endParaRPr>
                    </a:p>
                  </a:txBody>
                  <a:tcPr/>
                </a:tc>
                <a:tc>
                  <a:txBody>
                    <a:bodyPr/>
                    <a:lstStyle/>
                    <a:p>
                      <a:pPr algn="ctr"/>
                      <a:r>
                        <a:rPr lang="en-GB" sz="2400" baseline="0" dirty="0">
                          <a:solidFill>
                            <a:schemeClr val="tx2"/>
                          </a:solidFill>
                          <a:latin typeface="Cambria" panose="02040503050406030204" pitchFamily="18" charset="0"/>
                        </a:rPr>
                        <a:t>2803 NM</a:t>
                      </a:r>
                      <a:endParaRPr lang="en-US" sz="2400" dirty="0">
                        <a:solidFill>
                          <a:schemeClr val="tx2"/>
                        </a:solidFill>
                        <a:latin typeface="Cambria" panose="02040503050406030204" pitchFamily="18" charset="0"/>
                      </a:endParaRPr>
                    </a:p>
                  </a:txBody>
                  <a:tcPr/>
                </a:tc>
                <a:extLst>
                  <a:ext uri="{0D108BD9-81ED-4DB2-BD59-A6C34878D82A}">
                    <a16:rowId xmlns:a16="http://schemas.microsoft.com/office/drawing/2014/main" val="872438634"/>
                  </a:ext>
                </a:extLst>
              </a:tr>
              <a:tr h="1042757">
                <a:tc>
                  <a:txBody>
                    <a:bodyPr/>
                    <a:lstStyle/>
                    <a:p>
                      <a:r>
                        <a:rPr lang="en-GB" sz="2400" dirty="0">
                          <a:solidFill>
                            <a:schemeClr val="tx2"/>
                          </a:solidFill>
                          <a:latin typeface="Cambria" panose="02040503050406030204" pitchFamily="18" charset="0"/>
                        </a:rPr>
                        <a:t>Yellowfin</a:t>
                      </a:r>
                      <a:endParaRPr lang="en-US" sz="2400" dirty="0">
                        <a:solidFill>
                          <a:schemeClr val="tx2"/>
                        </a:solidFill>
                        <a:latin typeface="Cambria" panose="02040503050406030204" pitchFamily="18" charset="0"/>
                      </a:endParaRPr>
                    </a:p>
                  </a:txBody>
                  <a:tcPr/>
                </a:tc>
                <a:tc>
                  <a:txBody>
                    <a:bodyPr/>
                    <a:lstStyle/>
                    <a:p>
                      <a:pPr algn="ctr"/>
                      <a:r>
                        <a:rPr lang="en-GB" sz="2400" baseline="0" dirty="0">
                          <a:solidFill>
                            <a:schemeClr val="tx2"/>
                          </a:solidFill>
                          <a:latin typeface="Cambria" panose="02040503050406030204" pitchFamily="18" charset="0"/>
                        </a:rPr>
                        <a:t> 164 NM</a:t>
                      </a:r>
                      <a:endParaRPr lang="en-US" sz="2400" dirty="0">
                        <a:solidFill>
                          <a:schemeClr val="tx2"/>
                        </a:solidFill>
                        <a:latin typeface="Cambria" panose="02040503050406030204" pitchFamily="18" charset="0"/>
                      </a:endParaRPr>
                    </a:p>
                  </a:txBody>
                  <a:tcPr/>
                </a:tc>
                <a:tc>
                  <a:txBody>
                    <a:bodyPr/>
                    <a:lstStyle/>
                    <a:p>
                      <a:pPr algn="ctr"/>
                      <a:r>
                        <a:rPr lang="en-GB" sz="2400" baseline="0" dirty="0">
                          <a:solidFill>
                            <a:schemeClr val="tx2"/>
                          </a:solidFill>
                          <a:latin typeface="Cambria" panose="02040503050406030204" pitchFamily="18" charset="0"/>
                        </a:rPr>
                        <a:t>3247 NM</a:t>
                      </a:r>
                      <a:endParaRPr lang="en-US" sz="2400" dirty="0">
                        <a:solidFill>
                          <a:schemeClr val="tx2"/>
                        </a:solidFill>
                        <a:latin typeface="Cambria" panose="02040503050406030204" pitchFamily="18" charset="0"/>
                      </a:endParaRPr>
                    </a:p>
                  </a:txBody>
                  <a:tcPr/>
                </a:tc>
                <a:extLst>
                  <a:ext uri="{0D108BD9-81ED-4DB2-BD59-A6C34878D82A}">
                    <a16:rowId xmlns:a16="http://schemas.microsoft.com/office/drawing/2014/main" val="2381648154"/>
                  </a:ext>
                </a:extLst>
              </a:tr>
            </a:tbl>
          </a:graphicData>
        </a:graphic>
      </p:graphicFrame>
      <p:sp>
        <p:nvSpPr>
          <p:cNvPr id="9" name="Title 8"/>
          <p:cNvSpPr>
            <a:spLocks noGrp="1"/>
          </p:cNvSpPr>
          <p:nvPr>
            <p:ph type="title"/>
          </p:nvPr>
        </p:nvSpPr>
        <p:spPr>
          <a:xfrm>
            <a:off x="1064941" y="1049217"/>
            <a:ext cx="4211960" cy="619073"/>
          </a:xfrm>
        </p:spPr>
        <p:txBody>
          <a:bodyPr>
            <a:noAutofit/>
          </a:bodyPr>
          <a:lstStyle/>
          <a:p>
            <a:pPr algn="ctr"/>
            <a:r>
              <a:rPr lang="en-GB" sz="4000" dirty="0"/>
              <a:t>Tuna movements</a:t>
            </a:r>
            <a:endParaRPr lang="en-US" sz="4000" dirty="0"/>
          </a:p>
        </p:txBody>
      </p:sp>
      <p:sp>
        <p:nvSpPr>
          <p:cNvPr id="13" name="TextBox 12"/>
          <p:cNvSpPr txBox="1"/>
          <p:nvPr/>
        </p:nvSpPr>
        <p:spPr>
          <a:xfrm>
            <a:off x="1592237" y="5966115"/>
            <a:ext cx="2424593" cy="461665"/>
          </a:xfrm>
          <a:prstGeom prst="rect">
            <a:avLst/>
          </a:prstGeom>
          <a:noFill/>
        </p:spPr>
        <p:txBody>
          <a:bodyPr wrap="square" rtlCol="0">
            <a:spAutoFit/>
          </a:bodyPr>
          <a:lstStyle/>
          <a:p>
            <a:pPr defTabSz="914400"/>
            <a:r>
              <a:rPr lang="en-US" sz="2400" b="1" dirty="0">
                <a:solidFill>
                  <a:prstClr val="black"/>
                </a:solidFill>
                <a:latin typeface="Constantia"/>
              </a:rPr>
              <a:t>&gt;1000 NM only</a:t>
            </a:r>
          </a:p>
        </p:txBody>
      </p:sp>
      <p:sp>
        <p:nvSpPr>
          <p:cNvPr id="11" name="Rectangle 10">
            <a:extLst>
              <a:ext uri="{FF2B5EF4-FFF2-40B4-BE49-F238E27FC236}">
                <a16:creationId xmlns:a16="http://schemas.microsoft.com/office/drawing/2014/main" id="{6BAC7112-CB96-4BAA-A37B-375394A12358}"/>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548424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descr="Figure 11. Sadio N’fally and Venance Ngouan being trained by Dr. Khady Diouf in February 2019 in Dakar, Senegal.">
            <a:extLst>
              <a:ext uri="{FF2B5EF4-FFF2-40B4-BE49-F238E27FC236}">
                <a16:creationId xmlns:a16="http://schemas.microsoft.com/office/drawing/2014/main" id="{78F3BEC9-FF2F-4A2B-A970-E79BD3FD0059}"/>
              </a:ext>
            </a:extLst>
          </p:cNvPr>
          <p:cNvPicPr/>
          <p:nvPr/>
        </p:nvPicPr>
        <p:blipFill>
          <a:blip r:embed="rId3"/>
          <a:stretch>
            <a:fillRect/>
          </a:stretch>
        </p:blipFill>
        <p:spPr bwMode="auto">
          <a:xfrm>
            <a:off x="7075715" y="2209800"/>
            <a:ext cx="4016827" cy="3603172"/>
          </a:xfrm>
          <a:prstGeom prst="rect">
            <a:avLst/>
          </a:prstGeom>
          <a:noFill/>
          <a:ln w="9525">
            <a:noFill/>
            <a:headEnd/>
            <a:tailEnd/>
          </a:ln>
        </p:spPr>
      </p:pic>
      <p:sp>
        <p:nvSpPr>
          <p:cNvPr id="5" name="Title 4"/>
          <p:cNvSpPr>
            <a:spLocks noGrp="1"/>
          </p:cNvSpPr>
          <p:nvPr>
            <p:ph type="title"/>
          </p:nvPr>
        </p:nvSpPr>
        <p:spPr>
          <a:xfrm>
            <a:off x="1981200" y="927346"/>
            <a:ext cx="8229600" cy="666594"/>
          </a:xfrm>
        </p:spPr>
        <p:txBody>
          <a:bodyPr>
            <a:normAutofit/>
          </a:bodyPr>
          <a:lstStyle/>
          <a:p>
            <a:r>
              <a:rPr lang="en-GB" sz="3600" b="1" dirty="0">
                <a:solidFill>
                  <a:srgbClr val="0070C0"/>
                </a:solidFill>
                <a:latin typeface="Cambria" panose="02040503050406030204" pitchFamily="18" charset="0"/>
              </a:rPr>
              <a:t>AOTTP – Capacity building</a:t>
            </a:r>
            <a:endParaRPr lang="en-US" sz="36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4" cstate="print"/>
          <a:srcRect b="24000"/>
          <a:stretch>
            <a:fillRect/>
          </a:stretch>
        </p:blipFill>
        <p:spPr>
          <a:xfrm>
            <a:off x="1487545" y="37651"/>
            <a:ext cx="9144000" cy="868680"/>
          </a:xfrm>
        </p:spPr>
      </p:pic>
      <p:sp>
        <p:nvSpPr>
          <p:cNvPr id="6" name="Content Placeholder 2"/>
          <p:cNvSpPr txBox="1">
            <a:spLocks/>
          </p:cNvSpPr>
          <p:nvPr/>
        </p:nvSpPr>
        <p:spPr>
          <a:xfrm>
            <a:off x="929084" y="1595246"/>
            <a:ext cx="5111609" cy="4035847"/>
          </a:xfrm>
          <a:prstGeom prst="rect">
            <a:avLst/>
          </a:prstGeom>
        </p:spPr>
        <p:txBody>
          <a:bodyPr vert="horz">
            <a:normAutofit fontScale="925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defTabSz="914400">
              <a:buClr>
                <a:srgbClr val="0F6FC6">
                  <a:lumMod val="75000"/>
                </a:srgbClr>
              </a:buClr>
              <a:buSzPct val="75000"/>
              <a:buNone/>
              <a:defRPr/>
            </a:pPr>
            <a:endParaRPr lang="en-US" sz="2000" b="1" dirty="0">
              <a:solidFill>
                <a:srgbClr val="002060"/>
              </a:solidFill>
              <a:latin typeface="Cambria" panose="02040503050406030204" pitchFamily="18" charset="0"/>
            </a:endParaRP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Training in tagging at sea</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Training in shore-based tag-recovery</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Three data-analysis workshops last year</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Two hardpart reading workshops this year</a:t>
            </a:r>
          </a:p>
          <a:p>
            <a:pPr marL="179388" indent="-179388" defTabSz="914400">
              <a:buClr>
                <a:srgbClr val="0F6FC6">
                  <a:lumMod val="75000"/>
                </a:srgbClr>
              </a:buClr>
              <a:buSzPct val="75000"/>
              <a:defRPr/>
            </a:pPr>
            <a:r>
              <a:rPr lang="en-GB" sz="2800" dirty="0">
                <a:solidFill>
                  <a:srgbClr val="002060"/>
                </a:solidFill>
                <a:latin typeface="Cambria" panose="02040503050406030204" pitchFamily="18" charset="0"/>
              </a:rPr>
              <a:t>Integrate data-analytic activities</a:t>
            </a:r>
          </a:p>
          <a:p>
            <a:pPr marL="450850" indent="-273050" defTabSz="914400">
              <a:buClr>
                <a:srgbClr val="0F6FC6">
                  <a:lumMod val="75000"/>
                </a:srgbClr>
              </a:buClr>
              <a:buSzPct val="75000"/>
              <a:buFont typeface="Wingdings" panose="05000000000000000000" pitchFamily="2" charset="2"/>
              <a:buChar char="Ø"/>
              <a:defRPr/>
            </a:pPr>
            <a:endParaRPr lang="en-US" sz="2800" dirty="0">
              <a:solidFill>
                <a:srgbClr val="002060"/>
              </a:solidFill>
              <a:latin typeface="Constantia"/>
            </a:endParaRPr>
          </a:p>
          <a:p>
            <a:pPr marL="450850" indent="-273050" defTabSz="914400">
              <a:buClr>
                <a:srgbClr val="0F6FC6">
                  <a:lumMod val="75000"/>
                </a:srgbClr>
              </a:buClr>
              <a:buSzPct val="75000"/>
              <a:buFont typeface="Wingdings" panose="05000000000000000000" pitchFamily="2" charset="2"/>
              <a:buChar char="Ø"/>
              <a:defRPr/>
            </a:pPr>
            <a:endParaRPr lang="en-US" sz="2800" dirty="0">
              <a:solidFill>
                <a:srgbClr val="002060"/>
              </a:solidFill>
              <a:latin typeface="Constantia"/>
            </a:endParaRPr>
          </a:p>
        </p:txBody>
      </p:sp>
      <p:sp>
        <p:nvSpPr>
          <p:cNvPr id="2" name="Date Placeholder 1"/>
          <p:cNvSpPr>
            <a:spLocks noGrp="1"/>
          </p:cNvSpPr>
          <p:nvPr>
            <p:ph type="dt" sz="half" idx="10"/>
          </p:nvPr>
        </p:nvSpPr>
        <p:spPr>
          <a:xfrm>
            <a:off x="1703512" y="6492875"/>
            <a:ext cx="2133600" cy="365125"/>
          </a:xfrm>
        </p:spPr>
        <p:txBody>
          <a:bodyPr/>
          <a:lstStyle/>
          <a:p>
            <a:pPr defTabSz="914400">
              <a:defRPr/>
            </a:pPr>
            <a:fld id="{B15F04EC-617D-438C-88D0-CB529942F7E7}" type="datetime5">
              <a:rPr lang="en-US">
                <a:solidFill>
                  <a:srgbClr val="002060"/>
                </a:solidFill>
              </a:rPr>
              <a:pPr defTabSz="914400">
                <a:defRPr/>
              </a:pPr>
              <a:t>17-Nov-19</a:t>
            </a:fld>
            <a:endParaRPr lang="en-US" dirty="0">
              <a:solidFill>
                <a:srgbClr val="002060"/>
              </a:solidFill>
            </a:endParaRPr>
          </a:p>
        </p:txBody>
      </p:sp>
      <p:sp>
        <p:nvSpPr>
          <p:cNvPr id="3" name="Footer Placeholder 2"/>
          <p:cNvSpPr>
            <a:spLocks noGrp="1"/>
          </p:cNvSpPr>
          <p:nvPr>
            <p:ph type="ftr" sz="quarter" idx="11"/>
          </p:nvPr>
        </p:nvSpPr>
        <p:spPr>
          <a:xfrm>
            <a:off x="4419600" y="6492874"/>
            <a:ext cx="3352800" cy="365125"/>
          </a:xfrm>
        </p:spPr>
        <p:txBody>
          <a:bodyPr/>
          <a:lstStyle/>
          <a:p>
            <a:pPr defTabSz="914400">
              <a:defRPr/>
            </a:pPr>
            <a:r>
              <a:rPr lang="en-US" dirty="0">
                <a:solidFill>
                  <a:srgbClr val="002060"/>
                </a:solidFill>
              </a:rPr>
              <a:t>ICCAT Secretariat</a:t>
            </a:r>
          </a:p>
        </p:txBody>
      </p:sp>
      <p:sp>
        <p:nvSpPr>
          <p:cNvPr id="7" name="Slide Number Placeholder 6"/>
          <p:cNvSpPr>
            <a:spLocks noGrp="1"/>
          </p:cNvSpPr>
          <p:nvPr>
            <p:ph type="sldNum" sz="quarter" idx="12"/>
          </p:nvPr>
        </p:nvSpPr>
        <p:spPr>
          <a:xfrm>
            <a:off x="10210800" y="6493883"/>
            <a:ext cx="228600" cy="365125"/>
          </a:xfrm>
        </p:spPr>
        <p:txBody>
          <a:bodyPr/>
          <a:lstStyle/>
          <a:p>
            <a:pPr defTabSz="914400">
              <a:defRPr/>
            </a:pPr>
            <a:fld id="{DE50DEB3-00C6-4B15-95D3-20297EEC9831}" type="slidenum">
              <a:rPr lang="en-US" sz="1400">
                <a:solidFill>
                  <a:srgbClr val="002060"/>
                </a:solidFill>
              </a:rPr>
              <a:pPr defTabSz="914400">
                <a:defRPr/>
              </a:pPr>
              <a:t>32</a:t>
            </a:fld>
            <a:endParaRPr lang="en-US" sz="1400" dirty="0">
              <a:solidFill>
                <a:srgbClr val="002060"/>
              </a:solidFill>
            </a:endParaRPr>
          </a:p>
        </p:txBody>
      </p:sp>
      <p:sp>
        <p:nvSpPr>
          <p:cNvPr id="8" name="Rectangle 7"/>
          <p:cNvSpPr/>
          <p:nvPr/>
        </p:nvSpPr>
        <p:spPr>
          <a:xfrm>
            <a:off x="1520261" y="6669360"/>
            <a:ext cx="9162000" cy="190395"/>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en-GB" sz="1000" dirty="0">
              <a:solidFill>
                <a:prstClr val="white"/>
              </a:solidFill>
              <a:latin typeface="Cambria" panose="02040503050406030204" pitchFamily="18" charset="0"/>
            </a:endParaRPr>
          </a:p>
        </p:txBody>
      </p:sp>
      <p:pic>
        <p:nvPicPr>
          <p:cNvPr id="9" name="Picture 8"/>
          <p:cNvPicPr>
            <a:picLocks noChangeAspect="1"/>
          </p:cNvPicPr>
          <p:nvPr/>
        </p:nvPicPr>
        <p:blipFill>
          <a:blip r:embed="rId5"/>
          <a:stretch>
            <a:fillRect/>
          </a:stretch>
        </p:blipFill>
        <p:spPr>
          <a:xfrm>
            <a:off x="1524000" y="5925583"/>
            <a:ext cx="1475360" cy="743776"/>
          </a:xfrm>
          <a:prstGeom prst="rect">
            <a:avLst/>
          </a:prstGeom>
        </p:spPr>
      </p:pic>
      <p:sp>
        <p:nvSpPr>
          <p:cNvPr id="11" name="Rectangle 10">
            <a:extLst>
              <a:ext uri="{FF2B5EF4-FFF2-40B4-BE49-F238E27FC236}">
                <a16:creationId xmlns:a16="http://schemas.microsoft.com/office/drawing/2014/main" id="{0F28E598-B7FE-419D-AF5A-D39BB3674091}"/>
              </a:ext>
            </a:extLst>
          </p:cNvPr>
          <p:cNvSpPr/>
          <p:nvPr/>
        </p:nvSpPr>
        <p:spPr>
          <a:xfrm>
            <a:off x="5436063" y="392276"/>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50782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42322" y="1273628"/>
            <a:ext cx="9014792" cy="651907"/>
          </a:xfrm>
        </p:spPr>
        <p:txBody>
          <a:bodyPr>
            <a:normAutofit fontScale="90000"/>
          </a:bodyPr>
          <a:lstStyle/>
          <a:p>
            <a:r>
              <a:rPr lang="en-GB" sz="3600" b="1" dirty="0">
                <a:solidFill>
                  <a:srgbClr val="0070C0"/>
                </a:solidFill>
                <a:latin typeface="Cambria" panose="02040503050406030204" pitchFamily="18" charset="0"/>
              </a:rPr>
              <a:t>AOTTP – Future  - Programme ends Nov 2020 </a:t>
            </a:r>
            <a:endParaRPr lang="en-US" sz="36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6" name="TextBox 5"/>
          <p:cNvSpPr txBox="1"/>
          <p:nvPr/>
        </p:nvSpPr>
        <p:spPr>
          <a:xfrm>
            <a:off x="1058307" y="2057222"/>
            <a:ext cx="3508238" cy="2462213"/>
          </a:xfrm>
          <a:prstGeom prst="rect">
            <a:avLst/>
          </a:prstGeom>
          <a:noFill/>
        </p:spPr>
        <p:txBody>
          <a:bodyPr wrap="square" rtlCol="0">
            <a:spAutoFit/>
          </a:bodyPr>
          <a:lstStyle/>
          <a:p>
            <a:pPr defTabSz="914400"/>
            <a:r>
              <a:rPr lang="en-GB" sz="2800" b="1" dirty="0">
                <a:solidFill>
                  <a:srgbClr val="0070C0"/>
                </a:solidFill>
                <a:latin typeface="Constantia"/>
              </a:rPr>
              <a:t>Tagging:</a:t>
            </a:r>
          </a:p>
          <a:p>
            <a:pPr marL="457200" indent="-457200" defTabSz="914400">
              <a:buFont typeface="Arial" panose="020B0604020202020204" pitchFamily="34" charset="0"/>
              <a:buChar char="•"/>
            </a:pPr>
            <a:r>
              <a:rPr lang="en-GB" sz="2800" dirty="0">
                <a:solidFill>
                  <a:srgbClr val="0070C0"/>
                </a:solidFill>
                <a:latin typeface="Constantia"/>
              </a:rPr>
              <a:t>USA &amp; Caribbean</a:t>
            </a:r>
          </a:p>
          <a:p>
            <a:pPr marL="457200" indent="-457200" defTabSz="914400">
              <a:buFont typeface="Arial" panose="020B0604020202020204" pitchFamily="34" charset="0"/>
              <a:buChar char="•"/>
            </a:pPr>
            <a:r>
              <a:rPr lang="en-GB" sz="2800" dirty="0">
                <a:solidFill>
                  <a:srgbClr val="0070C0"/>
                </a:solidFill>
                <a:latin typeface="Constantia"/>
              </a:rPr>
              <a:t>St Helena</a:t>
            </a:r>
          </a:p>
          <a:p>
            <a:pPr marL="457200" indent="-457200" defTabSz="914400">
              <a:buFont typeface="Arial" panose="020B0604020202020204" pitchFamily="34" charset="0"/>
              <a:buChar char="•"/>
            </a:pPr>
            <a:r>
              <a:rPr lang="en-GB" sz="2800" dirty="0">
                <a:solidFill>
                  <a:srgbClr val="0070C0"/>
                </a:solidFill>
                <a:latin typeface="Constantia"/>
              </a:rPr>
              <a:t>Northern Brazil</a:t>
            </a:r>
          </a:p>
          <a:p>
            <a:pPr defTabSz="914400"/>
            <a:endParaRPr lang="en-GB" sz="2400" dirty="0">
              <a:solidFill>
                <a:srgbClr val="0070C0"/>
              </a:solidFill>
              <a:latin typeface="Constantia"/>
            </a:endParaRPr>
          </a:p>
          <a:p>
            <a:pPr defTabSz="914400"/>
            <a:endParaRPr lang="en-US" dirty="0">
              <a:solidFill>
                <a:prstClr val="black"/>
              </a:solidFill>
              <a:latin typeface="Constantia"/>
            </a:endParaRPr>
          </a:p>
        </p:txBody>
      </p:sp>
      <p:sp>
        <p:nvSpPr>
          <p:cNvPr id="11" name="TextBox 10"/>
          <p:cNvSpPr txBox="1"/>
          <p:nvPr/>
        </p:nvSpPr>
        <p:spPr>
          <a:xfrm>
            <a:off x="5897821" y="2025760"/>
            <a:ext cx="5288054" cy="2646878"/>
          </a:xfrm>
          <a:prstGeom prst="rect">
            <a:avLst/>
          </a:prstGeom>
          <a:noFill/>
        </p:spPr>
        <p:txBody>
          <a:bodyPr wrap="square" rtlCol="0">
            <a:spAutoFit/>
          </a:bodyPr>
          <a:lstStyle/>
          <a:p>
            <a:pPr defTabSz="914400"/>
            <a:r>
              <a:rPr lang="en-GB" sz="2800" b="1" dirty="0">
                <a:solidFill>
                  <a:srgbClr val="0070C0"/>
                </a:solidFill>
                <a:latin typeface="Constantia"/>
              </a:rPr>
              <a:t>Research</a:t>
            </a:r>
            <a:r>
              <a:rPr lang="en-GB" sz="2400" b="1" dirty="0">
                <a:solidFill>
                  <a:srgbClr val="0070C0"/>
                </a:solidFill>
                <a:latin typeface="Constantia"/>
              </a:rPr>
              <a:t>:</a:t>
            </a:r>
            <a:endParaRPr lang="en-GB" sz="2400" dirty="0">
              <a:solidFill>
                <a:srgbClr val="0070C0"/>
              </a:solidFill>
              <a:latin typeface="Constantia"/>
            </a:endParaRPr>
          </a:p>
          <a:p>
            <a:pPr marL="342900" indent="-342900" defTabSz="914400">
              <a:buFont typeface="Arial" panose="020B0604020202020204" pitchFamily="34" charset="0"/>
              <a:buChar char="•"/>
            </a:pPr>
            <a:r>
              <a:rPr lang="en-GB" sz="2400" dirty="0">
                <a:solidFill>
                  <a:srgbClr val="0070C0"/>
                </a:solidFill>
                <a:latin typeface="Constantia"/>
              </a:rPr>
              <a:t>Targeted research projects ongoing</a:t>
            </a:r>
          </a:p>
          <a:p>
            <a:pPr marL="342900" indent="-342900" defTabSz="914400">
              <a:buFont typeface="Arial" panose="020B0604020202020204" pitchFamily="34" charset="0"/>
              <a:buChar char="•"/>
            </a:pPr>
            <a:r>
              <a:rPr lang="en-GB" sz="2400" dirty="0">
                <a:solidFill>
                  <a:srgbClr val="0070C0"/>
                </a:solidFill>
                <a:latin typeface="Constantia"/>
              </a:rPr>
              <a:t>Final AOTTP Symposium will be held </a:t>
            </a:r>
            <a:r>
              <a:rPr lang="en-GB" sz="2400" b="1" dirty="0">
                <a:solidFill>
                  <a:prstClr val="black"/>
                </a:solidFill>
                <a:latin typeface="Calibri" panose="020F0502020204030204"/>
              </a:rPr>
              <a:t>Dakar,</a:t>
            </a:r>
            <a:r>
              <a:rPr lang="en-GB" sz="2400" dirty="0">
                <a:solidFill>
                  <a:prstClr val="black"/>
                </a:solidFill>
                <a:latin typeface="Calibri" panose="020F0502020204030204"/>
              </a:rPr>
              <a:t> </a:t>
            </a:r>
            <a:r>
              <a:rPr lang="en-GB" sz="2400" b="1" dirty="0">
                <a:solidFill>
                  <a:prstClr val="black"/>
                </a:solidFill>
                <a:latin typeface="Calibri" panose="020F0502020204030204"/>
              </a:rPr>
              <a:t>Senegal</a:t>
            </a:r>
            <a:r>
              <a:rPr lang="en-GB" sz="2400" dirty="0">
                <a:solidFill>
                  <a:prstClr val="black"/>
                </a:solidFill>
                <a:latin typeface="Calibri" panose="020F0502020204030204"/>
              </a:rPr>
              <a:t> - </a:t>
            </a:r>
            <a:r>
              <a:rPr lang="en-GB" sz="2400" dirty="0">
                <a:solidFill>
                  <a:srgbClr val="0070C0"/>
                </a:solidFill>
                <a:latin typeface="Constantia"/>
              </a:rPr>
              <a:t>June 2020.</a:t>
            </a:r>
          </a:p>
          <a:p>
            <a:pPr marL="342900" indent="-342900" defTabSz="914400">
              <a:buFont typeface="Arial" panose="020B0604020202020204" pitchFamily="34" charset="0"/>
              <a:buChar char="•"/>
            </a:pPr>
            <a:r>
              <a:rPr lang="en-GB" sz="2400" dirty="0">
                <a:solidFill>
                  <a:srgbClr val="0070C0"/>
                </a:solidFill>
                <a:latin typeface="Constantia"/>
              </a:rPr>
              <a:t>Special volume (Fisheries Research)-Guest Editors needed.</a:t>
            </a:r>
          </a:p>
          <a:p>
            <a:pPr defTabSz="914400"/>
            <a:endParaRPr lang="en-US" dirty="0">
              <a:solidFill>
                <a:prstClr val="black"/>
              </a:solidFill>
              <a:latin typeface="Constantia"/>
            </a:endParaRPr>
          </a:p>
        </p:txBody>
      </p:sp>
      <p:sp>
        <p:nvSpPr>
          <p:cNvPr id="9" name="TextBox 8">
            <a:extLst>
              <a:ext uri="{FF2B5EF4-FFF2-40B4-BE49-F238E27FC236}">
                <a16:creationId xmlns:a16="http://schemas.microsoft.com/office/drawing/2014/main" id="{40644B79-39FA-4212-8944-E299CCC38B0A}"/>
              </a:ext>
            </a:extLst>
          </p:cNvPr>
          <p:cNvSpPr txBox="1"/>
          <p:nvPr/>
        </p:nvSpPr>
        <p:spPr>
          <a:xfrm>
            <a:off x="1052130" y="4400747"/>
            <a:ext cx="4464608" cy="1815882"/>
          </a:xfrm>
          <a:prstGeom prst="rect">
            <a:avLst/>
          </a:prstGeom>
          <a:noFill/>
        </p:spPr>
        <p:txBody>
          <a:bodyPr wrap="square" rtlCol="0">
            <a:spAutoFit/>
          </a:bodyPr>
          <a:lstStyle/>
          <a:p>
            <a:pPr defTabSz="914400"/>
            <a:r>
              <a:rPr lang="en-US" sz="2800" b="1" dirty="0">
                <a:solidFill>
                  <a:srgbClr val="0F6FC6"/>
                </a:solidFill>
                <a:latin typeface="Constantia"/>
              </a:rPr>
              <a:t>Data quality and checking will continue </a:t>
            </a:r>
          </a:p>
          <a:p>
            <a:pPr marL="285750" indent="-285750" defTabSz="914400">
              <a:buFont typeface="Arial" panose="020B0604020202020204" pitchFamily="34" charset="0"/>
              <a:buChar char="•"/>
            </a:pPr>
            <a:r>
              <a:rPr lang="en-US" sz="2800" dirty="0">
                <a:solidFill>
                  <a:srgbClr val="0F6FC6"/>
                </a:solidFill>
                <a:latin typeface="Constantia"/>
              </a:rPr>
              <a:t>‘Raw’ log-book data</a:t>
            </a:r>
          </a:p>
          <a:p>
            <a:pPr marL="285750" indent="-285750" defTabSz="914400">
              <a:buFont typeface="Arial" panose="020B0604020202020204" pitchFamily="34" charset="0"/>
              <a:buChar char="•"/>
            </a:pPr>
            <a:r>
              <a:rPr lang="en-US" sz="2800" dirty="0">
                <a:solidFill>
                  <a:srgbClr val="0F6FC6"/>
                </a:solidFill>
                <a:latin typeface="Constantia"/>
              </a:rPr>
              <a:t>VMS data</a:t>
            </a:r>
          </a:p>
        </p:txBody>
      </p:sp>
      <p:sp>
        <p:nvSpPr>
          <p:cNvPr id="10" name="TextBox 9">
            <a:extLst>
              <a:ext uri="{FF2B5EF4-FFF2-40B4-BE49-F238E27FC236}">
                <a16:creationId xmlns:a16="http://schemas.microsoft.com/office/drawing/2014/main" id="{74AEC61A-5987-424A-BAED-B8B688846D66}"/>
              </a:ext>
            </a:extLst>
          </p:cNvPr>
          <p:cNvSpPr txBox="1"/>
          <p:nvPr/>
        </p:nvSpPr>
        <p:spPr>
          <a:xfrm>
            <a:off x="6290044" y="4524563"/>
            <a:ext cx="4258345" cy="1384995"/>
          </a:xfrm>
          <a:prstGeom prst="rect">
            <a:avLst/>
          </a:prstGeom>
          <a:noFill/>
        </p:spPr>
        <p:txBody>
          <a:bodyPr wrap="none" rtlCol="0">
            <a:spAutoFit/>
          </a:bodyPr>
          <a:lstStyle/>
          <a:p>
            <a:pPr defTabSz="914400"/>
            <a:r>
              <a:rPr lang="en-US" sz="2800" b="1" dirty="0">
                <a:solidFill>
                  <a:srgbClr val="0F6FC6"/>
                </a:solidFill>
                <a:latin typeface="Constantia"/>
              </a:rPr>
              <a:t>Final Evaluation</a:t>
            </a:r>
          </a:p>
          <a:p>
            <a:pPr defTabSz="914400"/>
            <a:r>
              <a:rPr lang="en-US" sz="2800" b="1" dirty="0">
                <a:solidFill>
                  <a:srgbClr val="0F6FC6"/>
                </a:solidFill>
                <a:latin typeface="Constantia"/>
              </a:rPr>
              <a:t>Exit Strategy</a:t>
            </a:r>
          </a:p>
          <a:p>
            <a:pPr defTabSz="914400"/>
            <a:r>
              <a:rPr lang="en-US" sz="2800" b="1" dirty="0">
                <a:solidFill>
                  <a:srgbClr val="0F6FC6"/>
                </a:solidFill>
                <a:latin typeface="Constantia"/>
              </a:rPr>
              <a:t>(TROs cease in Jan 2020)</a:t>
            </a:r>
          </a:p>
        </p:txBody>
      </p:sp>
      <p:sp>
        <p:nvSpPr>
          <p:cNvPr id="12" name="Rectangle 11">
            <a:extLst>
              <a:ext uri="{FF2B5EF4-FFF2-40B4-BE49-F238E27FC236}">
                <a16:creationId xmlns:a16="http://schemas.microsoft.com/office/drawing/2014/main" id="{522370DA-FA4A-4A4F-9D3F-CC27D94A214E}"/>
              </a:ext>
            </a:extLst>
          </p:cNvPr>
          <p:cNvSpPr/>
          <p:nvPr/>
        </p:nvSpPr>
        <p:spPr>
          <a:xfrm>
            <a:off x="5229234" y="512019"/>
            <a:ext cx="40330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ATTOP</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8952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55170" y="1654628"/>
            <a:ext cx="11386457" cy="4604657"/>
          </a:xfrm>
        </p:spPr>
        <p:txBody>
          <a:bodyPr>
            <a:normAutofit fontScale="90000"/>
          </a:bodyPr>
          <a:lstStyle/>
          <a:p>
            <a:pPr>
              <a:buSzPct val="150000"/>
            </a:pPr>
            <a:r>
              <a:rPr lang="en-GB" sz="2800" b="1" dirty="0">
                <a:solidFill>
                  <a:srgbClr val="0070C0"/>
                </a:solidFill>
                <a:latin typeface="Cambria" panose="02040503050406030204" pitchFamily="18" charset="0"/>
              </a:rPr>
              <a:t>- Small Tunas Research Programme (SMTYP)</a:t>
            </a:r>
            <a:br>
              <a:rPr lang="en-GB" sz="2800" b="1" dirty="0">
                <a:solidFill>
                  <a:srgbClr val="0070C0"/>
                </a:solidFill>
                <a:latin typeface="Cambria" panose="02040503050406030204" pitchFamily="18" charset="0"/>
              </a:rPr>
            </a:br>
            <a:r>
              <a:rPr lang="en-GB" sz="2800" b="1" dirty="0">
                <a:solidFill>
                  <a:srgbClr val="0070C0"/>
                </a:solidFill>
                <a:latin typeface="Cambria" panose="02040503050406030204" pitchFamily="18" charset="0"/>
              </a:rPr>
              <a:t>	</a:t>
            </a:r>
            <a:r>
              <a:rPr lang="en-US" sz="2800" dirty="0">
                <a:solidFill>
                  <a:srgbClr val="333333"/>
                </a:solidFill>
                <a:latin typeface="Noto Sans"/>
              </a:rPr>
              <a:t>To recover small tunas historical data (statistical and biological data) from the main ICCAT fishing areas.</a:t>
            </a:r>
            <a:br>
              <a:rPr lang="en-GB" sz="2800" b="1" dirty="0">
                <a:solidFill>
                  <a:srgbClr val="0070C0"/>
                </a:solidFill>
                <a:latin typeface="Cambria" panose="02040503050406030204" pitchFamily="18" charset="0"/>
              </a:rPr>
            </a:br>
            <a:r>
              <a:rPr lang="en-GB" sz="2800" b="1" dirty="0">
                <a:solidFill>
                  <a:srgbClr val="0070C0"/>
                </a:solidFill>
                <a:latin typeface="Cambria" panose="02040503050406030204" pitchFamily="18" charset="0"/>
              </a:rPr>
              <a:t>- Shark Research and Data Collection Programme (SRDCP)</a:t>
            </a:r>
            <a:br>
              <a:rPr lang="en-GB" sz="2800" b="1" dirty="0">
                <a:solidFill>
                  <a:srgbClr val="0070C0"/>
                </a:solidFill>
                <a:latin typeface="Cambria" panose="02040503050406030204" pitchFamily="18" charset="0"/>
              </a:rPr>
            </a:br>
            <a:r>
              <a:rPr lang="en-GB" sz="2800" b="1" dirty="0">
                <a:solidFill>
                  <a:srgbClr val="0070C0"/>
                </a:solidFill>
                <a:latin typeface="Cambria" panose="02040503050406030204" pitchFamily="18" charset="0"/>
              </a:rPr>
              <a:t>	</a:t>
            </a:r>
            <a:r>
              <a:rPr lang="en-US" sz="2800" dirty="0">
                <a:solidFill>
                  <a:srgbClr val="333333"/>
                </a:solidFill>
                <a:latin typeface="Noto Sans"/>
              </a:rPr>
              <a:t>To improve shark data collection and research, the current knowledge on many fisheries and basic biology and to improve the quality and reduce the uncertainty of the scientific advice on sharks provided to the Commission.</a:t>
            </a:r>
            <a:br>
              <a:rPr lang="en-GB" sz="2800" b="1" dirty="0">
                <a:solidFill>
                  <a:srgbClr val="0070C0"/>
                </a:solidFill>
                <a:latin typeface="Cambria" panose="02040503050406030204" pitchFamily="18" charset="0"/>
              </a:rPr>
            </a:br>
            <a:r>
              <a:rPr lang="en-GB" sz="2800" b="1" dirty="0">
                <a:solidFill>
                  <a:srgbClr val="0070C0"/>
                </a:solidFill>
                <a:latin typeface="Cambria" panose="02040503050406030204" pitchFamily="18" charset="0"/>
              </a:rPr>
              <a:t>- Enhanced Programme for Billfish Research (EPBR)</a:t>
            </a:r>
            <a:br>
              <a:rPr lang="en-GB" sz="2800" b="1" dirty="0">
                <a:solidFill>
                  <a:srgbClr val="0070C0"/>
                </a:solidFill>
                <a:latin typeface="Cambria" panose="02040503050406030204" pitchFamily="18" charset="0"/>
              </a:rPr>
            </a:br>
            <a:r>
              <a:rPr lang="en-GB" sz="2800" b="1" dirty="0">
                <a:solidFill>
                  <a:srgbClr val="0070C0"/>
                </a:solidFill>
                <a:latin typeface="Cambria" panose="02040503050406030204" pitchFamily="18" charset="0"/>
              </a:rPr>
              <a:t>	</a:t>
            </a:r>
            <a:r>
              <a:rPr lang="en-US" sz="2800" dirty="0">
                <a:solidFill>
                  <a:srgbClr val="333333"/>
                </a:solidFill>
                <a:latin typeface="Noto Sans"/>
              </a:rPr>
              <a:t>To obtain more complete detailed catch and effort statistics for billfishes, to carry out an expanded tagging program, and to carry out studies on age and growth. </a:t>
            </a:r>
            <a:br>
              <a:rPr lang="en-GB" sz="2800" b="1" dirty="0">
                <a:solidFill>
                  <a:srgbClr val="0070C0"/>
                </a:solidFill>
                <a:latin typeface="Cambria" panose="02040503050406030204" pitchFamily="18" charset="0"/>
              </a:rPr>
            </a:br>
            <a:r>
              <a:rPr lang="en-GB" sz="2800" b="1" dirty="0">
                <a:solidFill>
                  <a:srgbClr val="0070C0"/>
                </a:solidFill>
                <a:latin typeface="Cambria" panose="02040503050406030204" pitchFamily="18" charset="0"/>
              </a:rPr>
              <a:t>- Other research program requests:  Albacore, Swordfish, Ecosystems</a:t>
            </a:r>
            <a:br>
              <a:rPr lang="en-GB" sz="2800" b="1" dirty="0">
                <a:solidFill>
                  <a:srgbClr val="0070C0"/>
                </a:solidFill>
                <a:latin typeface="Cambria" panose="02040503050406030204" pitchFamily="18" charset="0"/>
              </a:rPr>
            </a:b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5229234" y="512019"/>
            <a:ext cx="380431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Research Programs - Other</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89078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236" y="1151467"/>
            <a:ext cx="11386457" cy="5323114"/>
          </a:xfrm>
        </p:spPr>
        <p:txBody>
          <a:bodyPr>
            <a:normAutofit fontScale="90000"/>
          </a:bodyPr>
          <a:lstStyle/>
          <a:p>
            <a:pPr>
              <a:buSzPct val="150000"/>
            </a:pPr>
            <a:r>
              <a:rPr lang="en-US" sz="2800" b="1" dirty="0">
                <a:solidFill>
                  <a:schemeClr val="tx1"/>
                </a:solidFill>
                <a:latin typeface="Cambria" panose="02040503050406030204" pitchFamily="18" charset="0"/>
              </a:rPr>
              <a:t>The roadmap for MSE was developed by the Commission to match the delivery of MSE products to the needs for advice. Implement of this roadmap has been very challenging, for both the SCRS and the Commission. </a:t>
            </a:r>
            <a:br>
              <a:rPr lang="en-US" sz="2800" b="1" dirty="0">
                <a:solidFill>
                  <a:srgbClr val="0070C0"/>
                </a:solidFill>
                <a:latin typeface="Cambria" panose="02040503050406030204" pitchFamily="18" charset="0"/>
              </a:rPr>
            </a:br>
            <a:br>
              <a:rPr lang="en-US" sz="2800" b="1" dirty="0">
                <a:solidFill>
                  <a:srgbClr val="0070C0"/>
                </a:solidFill>
                <a:latin typeface="Cambria" panose="02040503050406030204" pitchFamily="18" charset="0"/>
              </a:rPr>
            </a:br>
            <a:r>
              <a:rPr lang="en-US" sz="2800" b="1" dirty="0">
                <a:solidFill>
                  <a:srgbClr val="0070C0"/>
                </a:solidFill>
                <a:latin typeface="Cambria" panose="02040503050406030204" pitchFamily="18" charset="0"/>
              </a:rPr>
              <a:t>Progress on the MSE process has been hampered by:</a:t>
            </a:r>
            <a:br>
              <a:rPr lang="en-US" sz="2800" b="1" dirty="0">
                <a:solidFill>
                  <a:srgbClr val="0070C0"/>
                </a:solidFill>
                <a:latin typeface="Cambria" panose="02040503050406030204" pitchFamily="18" charset="0"/>
              </a:rPr>
            </a:br>
            <a:r>
              <a:rPr lang="en-US" sz="2800" b="1" dirty="0">
                <a:solidFill>
                  <a:srgbClr val="0070C0"/>
                </a:solidFill>
                <a:latin typeface="Cambria" panose="02040503050406030204" pitchFamily="18" charset="0"/>
              </a:rPr>
              <a:t> 	- the lack/limited experience on MSE in ICCAT, and CPC’s</a:t>
            </a:r>
            <a:br>
              <a:rPr lang="en-US" sz="2800" b="1" dirty="0">
                <a:solidFill>
                  <a:srgbClr val="0070C0"/>
                </a:solidFill>
                <a:latin typeface="Cambria" panose="02040503050406030204" pitchFamily="18" charset="0"/>
              </a:rPr>
            </a:br>
            <a:r>
              <a:rPr lang="en-US" sz="2800" b="1" dirty="0">
                <a:solidFill>
                  <a:srgbClr val="0070C0"/>
                </a:solidFill>
                <a:latin typeface="Cambria" panose="02040503050406030204" pitchFamily="18" charset="0"/>
              </a:rPr>
              <a:t>	- technical challenges in stock specific simulation 	frameworks and, </a:t>
            </a:r>
            <a:br>
              <a:rPr lang="en-US" sz="2800" b="1" dirty="0">
                <a:solidFill>
                  <a:srgbClr val="0070C0"/>
                </a:solidFill>
                <a:latin typeface="Cambria" panose="02040503050406030204" pitchFamily="18" charset="0"/>
              </a:rPr>
            </a:br>
            <a:r>
              <a:rPr lang="en-US" sz="2800" b="1" dirty="0">
                <a:solidFill>
                  <a:srgbClr val="0070C0"/>
                </a:solidFill>
                <a:latin typeface="Cambria" panose="02040503050406030204" pitchFamily="18" charset="0"/>
              </a:rPr>
              <a:t>	- limited resources to participate in both the MSE process and in the 	current stock assessment and management process.</a:t>
            </a:r>
            <a:br>
              <a:rPr lang="en-US" sz="2800" b="1" dirty="0">
                <a:solidFill>
                  <a:srgbClr val="0070C0"/>
                </a:solidFill>
                <a:latin typeface="Cambria" panose="02040503050406030204" pitchFamily="18" charset="0"/>
              </a:rPr>
            </a:br>
            <a:br>
              <a:rPr lang="en-US" sz="2800" b="1" dirty="0">
                <a:solidFill>
                  <a:srgbClr val="0070C0"/>
                </a:solidFill>
                <a:latin typeface="Cambria" panose="02040503050406030204" pitchFamily="18" charset="0"/>
              </a:rPr>
            </a:br>
            <a:r>
              <a:rPr lang="en-US" sz="2800" b="1" dirty="0">
                <a:solidFill>
                  <a:srgbClr val="0070C0"/>
                </a:solidFill>
                <a:latin typeface="Cambria" panose="02040503050406030204" pitchFamily="18" charset="0"/>
              </a:rPr>
              <a:t>In 2018 the Commission recommended slowdown and a preference to focus on one or two of the ongoing species without guidance on priorities. In 2019 the ICCAT MSE process focused on BFT and SWO_N, limited work on ALB_N, and little on the tropical tuna MSE. </a:t>
            </a: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40643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674915" y="1643744"/>
            <a:ext cx="10972800" cy="4778828"/>
          </a:xfrm>
        </p:spPr>
        <p:txBody>
          <a:bodyPr>
            <a:normAutofit/>
          </a:bodyPr>
          <a:lstStyle/>
          <a:p>
            <a:r>
              <a:rPr lang="en-CA" sz="2200" b="1" dirty="0">
                <a:solidFill>
                  <a:srgbClr val="000000"/>
                </a:solidFill>
                <a:latin typeface="Calibri" panose="020F0502020204030204" pitchFamily="34" charset="0"/>
              </a:rPr>
              <a:t>BFT </a:t>
            </a:r>
            <a:r>
              <a:rPr lang="en-CA" sz="2200" dirty="0">
                <a:solidFill>
                  <a:srgbClr val="000000"/>
                </a:solidFill>
                <a:latin typeface="Calibri" panose="020F0502020204030204" pitchFamily="34" charset="0"/>
              </a:rPr>
              <a:t>- </a:t>
            </a:r>
            <a:r>
              <a:rPr lang="en-US" sz="2200" dirty="0">
                <a:solidFill>
                  <a:srgbClr val="000000"/>
                </a:solidFill>
                <a:latin typeface="Calibri" panose="020F0502020204030204" pitchFamily="34" charset="0"/>
              </a:rPr>
              <a:t>Substantial progress made in improving the OMs, although some problems remain (with the revised OMs) that require more time. Limited progress on CMP. Roadmap has been revised accordingly. Delay will require stock assessment in 2020 to provide advice for 2021.</a:t>
            </a:r>
            <a:br>
              <a:rPr lang="en-US" sz="22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SWO_N</a:t>
            </a:r>
            <a:r>
              <a:rPr lang="en-US" sz="2200" dirty="0">
                <a:solidFill>
                  <a:srgbClr val="000000"/>
                </a:solidFill>
                <a:latin typeface="Calibri" panose="020F0502020204030204" pitchFamily="34" charset="0"/>
              </a:rPr>
              <a:t> – Main objective was to finalize the OM’s.  The MSE framework and a case study were outlined using the base-case stock synthesis assessment from 2017. The current operating framework is composed of an uncertainty grid of 288 OM’s with alternative assumptions.</a:t>
            </a:r>
            <a:br>
              <a:rPr lang="en-US" sz="22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ALB_N </a:t>
            </a:r>
            <a:r>
              <a:rPr lang="en-US" sz="2200" dirty="0">
                <a:solidFill>
                  <a:srgbClr val="000000"/>
                </a:solidFill>
                <a:latin typeface="Calibri" panose="020F0502020204030204" pitchFamily="34" charset="0"/>
              </a:rPr>
              <a:t>– Focus on addressing the recommendations by the peer reviewer and producing a consolidated report.</a:t>
            </a:r>
            <a:br>
              <a:rPr lang="en-US" sz="2200" dirty="0">
                <a:solidFill>
                  <a:srgbClr val="000000"/>
                </a:solidFill>
                <a:latin typeface="Calibri" panose="020F0502020204030204" pitchFamily="34" charset="0"/>
              </a:rPr>
            </a:br>
            <a:br>
              <a:rPr lang="en-US" sz="2200"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Tropical Tuna</a:t>
            </a:r>
            <a:r>
              <a:rPr lang="en-US" sz="2200" dirty="0">
                <a:solidFill>
                  <a:srgbClr val="000000"/>
                </a:solidFill>
                <a:latin typeface="Calibri" panose="020F0502020204030204" pitchFamily="34" charset="0"/>
              </a:rPr>
              <a:t>: -  No activity but the acknowledgement of the need to restart the MSE process.</a:t>
            </a:r>
            <a:br>
              <a:rPr lang="en-US" sz="2200" dirty="0">
                <a:solidFill>
                  <a:srgbClr val="000000"/>
                </a:solidFill>
                <a:latin typeface="Calibri" panose="020F0502020204030204" pitchFamily="34" charset="0"/>
              </a:rPr>
            </a:br>
            <a:endParaRPr lang="en-CA" sz="2200" dirty="0"/>
          </a:p>
        </p:txBody>
      </p:sp>
      <p:sp>
        <p:nvSpPr>
          <p:cNvPr id="3" name="TextBox 2">
            <a:extLst>
              <a:ext uri="{FF2B5EF4-FFF2-40B4-BE49-F238E27FC236}">
                <a16:creationId xmlns:a16="http://schemas.microsoft.com/office/drawing/2014/main" id="{D14B06F7-F723-49A5-9D6F-1E4309CE0A54}"/>
              </a:ext>
            </a:extLst>
          </p:cNvPr>
          <p:cNvSpPr txBox="1"/>
          <p:nvPr/>
        </p:nvSpPr>
        <p:spPr>
          <a:xfrm>
            <a:off x="587829" y="1415143"/>
            <a:ext cx="3690257" cy="523220"/>
          </a:xfrm>
          <a:prstGeom prst="rect">
            <a:avLst/>
          </a:prstGeom>
          <a:noFill/>
        </p:spPr>
        <p:txBody>
          <a:bodyPr wrap="square" rtlCol="0">
            <a:spAutoFit/>
          </a:bodyPr>
          <a:lstStyle/>
          <a:p>
            <a:r>
              <a:rPr lang="en-CA" sz="2800" b="1" dirty="0">
                <a:solidFill>
                  <a:srgbClr val="000000"/>
                </a:solidFill>
                <a:latin typeface="Calibri" panose="020F0502020204030204" pitchFamily="34" charset="0"/>
              </a:rPr>
              <a:t>Highlights for 2019:</a:t>
            </a:r>
            <a:endParaRPr lang="en-CA" sz="2800" b="1" dirty="0"/>
          </a:p>
        </p:txBody>
      </p:sp>
    </p:spTree>
    <p:extLst>
      <p:ext uri="{BB962C8B-B14F-4D97-AF65-F5344CB8AC3E}">
        <p14:creationId xmlns:p14="http://schemas.microsoft.com/office/powerpoint/2010/main" val="2140186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itle 1">
            <a:extLst>
              <a:ext uri="{FF2B5EF4-FFF2-40B4-BE49-F238E27FC236}">
                <a16:creationId xmlns:a16="http://schemas.microsoft.com/office/drawing/2014/main" id="{95AD1502-78E5-4C0C-AFA4-A06556037A01}"/>
              </a:ext>
            </a:extLst>
          </p:cNvPr>
          <p:cNvSpPr>
            <a:spLocks noGrp="1"/>
          </p:cNvSpPr>
          <p:nvPr>
            <p:ph type="title"/>
          </p:nvPr>
        </p:nvSpPr>
        <p:spPr>
          <a:xfrm>
            <a:off x="707572" y="1981200"/>
            <a:ext cx="10972800" cy="4659085"/>
          </a:xfrm>
        </p:spPr>
        <p:txBody>
          <a:bodyPr>
            <a:normAutofit fontScale="90000"/>
          </a:bodyPr>
          <a:lstStyle/>
          <a:p>
            <a:r>
              <a:rPr lang="en-US" sz="2700" b="1" dirty="0">
                <a:solidFill>
                  <a:srgbClr val="000000"/>
                </a:solidFill>
                <a:latin typeface="Calibri" panose="020F0502020204030204" pitchFamily="34" charset="0"/>
              </a:rPr>
              <a:t>•</a:t>
            </a:r>
            <a:r>
              <a:rPr lang="en-US" sz="2200" b="1" dirty="0">
                <a:solidFill>
                  <a:srgbClr val="000000"/>
                </a:solidFill>
                <a:latin typeface="Calibri" panose="020F0502020204030204" pitchFamily="34" charset="0"/>
              </a:rPr>
              <a:t>   </a:t>
            </a:r>
            <a:r>
              <a:rPr lang="en-US" sz="2700" b="1" dirty="0">
                <a:solidFill>
                  <a:srgbClr val="000000"/>
                </a:solidFill>
                <a:latin typeface="Calibri" panose="020F0502020204030204" pitchFamily="34" charset="0"/>
              </a:rPr>
              <a:t>Finding mechanisms to gather input on operational objectives from the Commission 	(E.g., (SWGSM, Panels) </a:t>
            </a:r>
            <a:br>
              <a:rPr lang="en-US" sz="2700" b="1"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a:t>
            </a:r>
            <a:r>
              <a:rPr lang="en-US" sz="2200" b="1" dirty="0">
                <a:solidFill>
                  <a:srgbClr val="000000"/>
                </a:solidFill>
                <a:latin typeface="Calibri" panose="020F0502020204030204" pitchFamily="34" charset="0"/>
              </a:rPr>
              <a:t>   </a:t>
            </a:r>
            <a:r>
              <a:rPr lang="en-US" sz="2700" b="1" dirty="0">
                <a:solidFill>
                  <a:srgbClr val="000000"/>
                </a:solidFill>
                <a:latin typeface="Calibri" panose="020F0502020204030204" pitchFamily="34" charset="0"/>
              </a:rPr>
              <a:t>Identification of approaches to obtain input of stakeholders outside of the scientific 	community</a:t>
            </a:r>
            <a:br>
              <a:rPr lang="en-US" sz="2700" b="1"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   Re-engage the Tropical tuna Working Group in their MSE process </a:t>
            </a:r>
            <a:br>
              <a:rPr lang="en-US" sz="2700" b="1"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   Obtaining sufficient funding to properly support the process. </a:t>
            </a:r>
            <a:br>
              <a:rPr lang="en-US" sz="2700" b="1"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   Simultaneously running so many MSEs for different stocks (limited number of 	experts)</a:t>
            </a:r>
            <a:br>
              <a:rPr lang="en-US" sz="2700" b="1"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   Conduct MSE training courses for scientists and managers.  No training/capacity 	building in 2019.</a:t>
            </a:r>
            <a:br>
              <a:rPr lang="en-US" sz="2700" b="1" dirty="0">
                <a:solidFill>
                  <a:srgbClr val="000000"/>
                </a:solidFill>
                <a:latin typeface="Calibri" panose="020F0502020204030204" pitchFamily="34" charset="0"/>
              </a:rPr>
            </a:br>
            <a:r>
              <a:rPr lang="en-US" sz="2700" b="1" dirty="0">
                <a:solidFill>
                  <a:srgbClr val="000000"/>
                </a:solidFill>
                <a:latin typeface="Calibri" panose="020F0502020204030204" pitchFamily="34" charset="0"/>
              </a:rPr>
              <a:t>•   Implementation of a standard set of principles to guide and facilitate the coordination process for MSE.</a:t>
            </a:r>
            <a:br>
              <a:rPr lang="en-US" sz="2200" b="1" dirty="0">
                <a:solidFill>
                  <a:srgbClr val="000000"/>
                </a:solidFill>
                <a:latin typeface="Calibri" panose="020F0502020204030204" pitchFamily="34" charset="0"/>
              </a:rPr>
            </a:br>
            <a:r>
              <a:rPr lang="en-US" sz="2200" b="1" dirty="0">
                <a:solidFill>
                  <a:srgbClr val="000000"/>
                </a:solidFill>
                <a:latin typeface="Calibri" panose="020F0502020204030204" pitchFamily="34" charset="0"/>
              </a:rPr>
              <a:t> </a:t>
            </a:r>
          </a:p>
        </p:txBody>
      </p:sp>
      <p:sp>
        <p:nvSpPr>
          <p:cNvPr id="3" name="TextBox 2">
            <a:extLst>
              <a:ext uri="{FF2B5EF4-FFF2-40B4-BE49-F238E27FC236}">
                <a16:creationId xmlns:a16="http://schemas.microsoft.com/office/drawing/2014/main" id="{D14B06F7-F723-49A5-9D6F-1E4309CE0A54}"/>
              </a:ext>
            </a:extLst>
          </p:cNvPr>
          <p:cNvSpPr txBox="1"/>
          <p:nvPr/>
        </p:nvSpPr>
        <p:spPr>
          <a:xfrm>
            <a:off x="587830" y="1415143"/>
            <a:ext cx="1015637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MSE Challenges – Basically unchanged from last year</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4055064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841538"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Management Strategy Evaluations (MSE)</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14B06F7-F723-49A5-9D6F-1E4309CE0A54}"/>
              </a:ext>
            </a:extLst>
          </p:cNvPr>
          <p:cNvSpPr txBox="1"/>
          <p:nvPr/>
        </p:nvSpPr>
        <p:spPr>
          <a:xfrm>
            <a:off x="130630" y="1458686"/>
            <a:ext cx="10156370" cy="369332"/>
          </a:xfrm>
          <a:prstGeom prst="rect">
            <a:avLst/>
          </a:prstGeom>
          <a:noFill/>
        </p:spPr>
        <p:txBody>
          <a:bodyPr wrap="square" rtlCol="0">
            <a:spAutoFit/>
          </a:bodyPr>
          <a:lstStyle/>
          <a:p>
            <a:pPr lvl="0"/>
            <a:r>
              <a:rPr lang="en-ZA" b="1" dirty="0"/>
              <a:t>ROAD MAP FOR THE DEVELOPMENT OF MSE AND HCR</a:t>
            </a:r>
            <a:endParaRPr kumimoji="0" lang="en-CA" sz="2800" b="1" i="0" u="none" strike="noStrike" kern="1200" cap="none" spc="0" normalizeH="0" baseline="0" noProof="0" dirty="0">
              <a:ln>
                <a:noFill/>
              </a:ln>
              <a:solidFill>
                <a:prstClr val="black"/>
              </a:solidFill>
              <a:effectLst/>
              <a:uLnTx/>
              <a:uFillTx/>
              <a:latin typeface="Constantia"/>
              <a:ea typeface="+mn-ea"/>
              <a:cs typeface="+mn-cs"/>
            </a:endParaRPr>
          </a:p>
        </p:txBody>
      </p:sp>
      <p:pic>
        <p:nvPicPr>
          <p:cNvPr id="8" name="Picture 7">
            <a:extLst>
              <a:ext uri="{FF2B5EF4-FFF2-40B4-BE49-F238E27FC236}">
                <a16:creationId xmlns:a16="http://schemas.microsoft.com/office/drawing/2014/main" id="{24F472CA-0559-4EA7-A45A-905288103D22}"/>
              </a:ext>
            </a:extLst>
          </p:cNvPr>
          <p:cNvPicPr>
            <a:picLocks noChangeAspect="1"/>
          </p:cNvPicPr>
          <p:nvPr/>
        </p:nvPicPr>
        <p:blipFill rotWithShape="1">
          <a:blip r:embed="rId4"/>
          <a:srcRect l="16160" t="11887" r="17679" b="19971"/>
          <a:stretch/>
        </p:blipFill>
        <p:spPr>
          <a:xfrm>
            <a:off x="1" y="2166257"/>
            <a:ext cx="7343668" cy="4093030"/>
          </a:xfrm>
          <a:prstGeom prst="rect">
            <a:avLst/>
          </a:prstGeom>
        </p:spPr>
      </p:pic>
      <p:sp>
        <p:nvSpPr>
          <p:cNvPr id="9" name="Rectangle 8">
            <a:extLst>
              <a:ext uri="{FF2B5EF4-FFF2-40B4-BE49-F238E27FC236}">
                <a16:creationId xmlns:a16="http://schemas.microsoft.com/office/drawing/2014/main" id="{C2BFC6C3-D38F-495F-B762-E8320C3D31B3}"/>
              </a:ext>
            </a:extLst>
          </p:cNvPr>
          <p:cNvSpPr/>
          <p:nvPr/>
        </p:nvSpPr>
        <p:spPr>
          <a:xfrm>
            <a:off x="7481417" y="2504104"/>
            <a:ext cx="4514640" cy="584775"/>
          </a:xfrm>
          <a:prstGeom prst="rect">
            <a:avLst/>
          </a:prstGeom>
        </p:spPr>
        <p:txBody>
          <a:bodyPr wrap="square">
            <a:spAutoFit/>
          </a:bodyPr>
          <a:lstStyle/>
          <a:p>
            <a:r>
              <a:rPr lang="en-US" sz="1600" dirty="0">
                <a:solidFill>
                  <a:srgbClr val="FF0000"/>
                </a:solidFill>
                <a:latin typeface="News Gothic MT" panose="020B0504020203020204" pitchFamily="34" charset="0"/>
              </a:rPr>
              <a:t>Detailed MSE Roadmap for 2015 to 2023 presented in Appendix 16 of SCRS report</a:t>
            </a:r>
          </a:p>
        </p:txBody>
      </p:sp>
      <p:sp>
        <p:nvSpPr>
          <p:cNvPr id="10" name="TextBox 9">
            <a:extLst>
              <a:ext uri="{FF2B5EF4-FFF2-40B4-BE49-F238E27FC236}">
                <a16:creationId xmlns:a16="http://schemas.microsoft.com/office/drawing/2014/main" id="{BEE9349C-168A-4CAF-AA41-A4B4FDA93ADD}"/>
              </a:ext>
            </a:extLst>
          </p:cNvPr>
          <p:cNvSpPr txBox="1"/>
          <p:nvPr/>
        </p:nvSpPr>
        <p:spPr>
          <a:xfrm>
            <a:off x="7500257" y="1654629"/>
            <a:ext cx="4223657" cy="646331"/>
          </a:xfrm>
          <a:prstGeom prst="rect">
            <a:avLst/>
          </a:prstGeom>
          <a:noFill/>
        </p:spPr>
        <p:txBody>
          <a:bodyPr wrap="square" rtlCol="0">
            <a:spAutoFit/>
          </a:bodyPr>
          <a:lstStyle/>
          <a:p>
            <a:r>
              <a:rPr lang="en-CA" dirty="0"/>
              <a:t>Roadmap revised based on operational challenges and requirements.</a:t>
            </a:r>
          </a:p>
        </p:txBody>
      </p:sp>
      <p:sp>
        <p:nvSpPr>
          <p:cNvPr id="11" name="TextBox 10">
            <a:extLst>
              <a:ext uri="{FF2B5EF4-FFF2-40B4-BE49-F238E27FC236}">
                <a16:creationId xmlns:a16="http://schemas.microsoft.com/office/drawing/2014/main" id="{451142EC-9832-44AF-A1E2-A5F7A4A209DB}"/>
              </a:ext>
            </a:extLst>
          </p:cNvPr>
          <p:cNvSpPr txBox="1"/>
          <p:nvPr/>
        </p:nvSpPr>
        <p:spPr>
          <a:xfrm>
            <a:off x="7456715" y="3190603"/>
            <a:ext cx="4674325" cy="3693319"/>
          </a:xfrm>
          <a:prstGeom prst="rect">
            <a:avLst/>
          </a:prstGeom>
          <a:noFill/>
        </p:spPr>
        <p:txBody>
          <a:bodyPr wrap="square" rtlCol="0">
            <a:spAutoFit/>
          </a:bodyPr>
          <a:lstStyle/>
          <a:p>
            <a:r>
              <a:rPr lang="en-CA" b="1" dirty="0"/>
              <a:t>Main modifications</a:t>
            </a:r>
            <a:r>
              <a:rPr lang="en-CA" dirty="0"/>
              <a:t>:</a:t>
            </a:r>
          </a:p>
          <a:p>
            <a:r>
              <a:rPr lang="en-CA" dirty="0"/>
              <a:t> </a:t>
            </a:r>
            <a:r>
              <a:rPr lang="en-CA" b="1" dirty="0">
                <a:latin typeface="Times New Roman" panose="02020603050405020304" pitchFamily="18" charset="0"/>
                <a:cs typeface="Times New Roman" panose="02020603050405020304" pitchFamily="18" charset="0"/>
              </a:rPr>
              <a:t>ALB</a:t>
            </a:r>
            <a:r>
              <a:rPr lang="en-CA" dirty="0">
                <a:latin typeface="Times New Roman" panose="02020603050405020304" pitchFamily="18" charset="0"/>
                <a:cs typeface="Times New Roman" panose="02020603050405020304" pitchFamily="18" charset="0"/>
              </a:rPr>
              <a:t> assessment rescheduled  from 2021 to 2020. Adoption of long-term MP in 2020</a:t>
            </a:r>
          </a:p>
          <a:p>
            <a:r>
              <a:rPr lang="en-CA" dirty="0">
                <a:latin typeface="Times New Roman" panose="02020603050405020304" pitchFamily="18" charset="0"/>
                <a:cs typeface="Times New Roman" panose="02020603050405020304" pitchFamily="18" charset="0"/>
              </a:rPr>
              <a:t> </a:t>
            </a:r>
            <a:r>
              <a:rPr lang="en-CA" b="1" dirty="0">
                <a:latin typeface="Times New Roman" panose="02020603050405020304" pitchFamily="18" charset="0"/>
                <a:cs typeface="Times New Roman" panose="02020603050405020304" pitchFamily="18" charset="0"/>
              </a:rPr>
              <a:t>BFT</a:t>
            </a:r>
            <a:r>
              <a:rPr lang="en-CA" dirty="0">
                <a:latin typeface="Times New Roman" panose="02020603050405020304" pitchFamily="18" charset="0"/>
                <a:cs typeface="Times New Roman" panose="02020603050405020304" pitchFamily="18" charset="0"/>
              </a:rPr>
              <a:t> – process delayed by a year with multiple TT meetings in 2020. Plus Panel 2 meeting to report on progress. Set TAC 2022/24 based on CMP.</a:t>
            </a:r>
          </a:p>
          <a:p>
            <a:r>
              <a:rPr lang="en-CA" dirty="0">
                <a:latin typeface="Times New Roman" panose="02020603050405020304" pitchFamily="18" charset="0"/>
                <a:cs typeface="Times New Roman" panose="02020603050405020304" pitchFamily="18" charset="0"/>
              </a:rPr>
              <a:t> </a:t>
            </a:r>
            <a:r>
              <a:rPr lang="en-CA" b="1" dirty="0">
                <a:latin typeface="Times New Roman" panose="02020603050405020304" pitchFamily="18" charset="0"/>
                <a:cs typeface="Times New Roman" panose="02020603050405020304" pitchFamily="18" charset="0"/>
              </a:rPr>
              <a:t>SWO_N</a:t>
            </a:r>
            <a:r>
              <a:rPr lang="en-CA" dirty="0">
                <a:latin typeface="Times New Roman" panose="02020603050405020304" pitchFamily="18" charset="0"/>
                <a:cs typeface="Times New Roman" panose="02020603050405020304" pitchFamily="18" charset="0"/>
              </a:rPr>
              <a:t>. – Activities advanced 1 year. Commission adoption Interim MP in 2021 not 2022.</a:t>
            </a:r>
          </a:p>
          <a:p>
            <a:r>
              <a:rPr lang="en-CA" b="1" dirty="0">
                <a:latin typeface="Times New Roman" panose="02020603050405020304" pitchFamily="18" charset="0"/>
                <a:cs typeface="Times New Roman" panose="02020603050405020304" pitchFamily="18" charset="0"/>
              </a:rPr>
              <a:t>Tropical tunas</a:t>
            </a:r>
            <a:r>
              <a:rPr lang="en-CA" dirty="0">
                <a:latin typeface="Times New Roman" panose="02020603050405020304" pitchFamily="18" charset="0"/>
                <a:cs typeface="Times New Roman" panose="02020603050405020304" pitchFamily="18" charset="0"/>
              </a:rPr>
              <a:t>- SKJ assessment (2021). Roadmap essentially unchanged. Interim MP in 2021. </a:t>
            </a:r>
          </a:p>
        </p:txBody>
      </p:sp>
    </p:spTree>
    <p:extLst>
      <p:ext uri="{BB962C8B-B14F-4D97-AF65-F5344CB8AC3E}">
        <p14:creationId xmlns:p14="http://schemas.microsoft.com/office/powerpoint/2010/main" val="38584733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5988512" y="483444"/>
            <a:ext cx="5014224"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Other Activities</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3112533-1D23-45B9-A80A-9355BB2FFE0B}"/>
              </a:ext>
            </a:extLst>
          </p:cNvPr>
          <p:cNvSpPr txBox="1"/>
          <p:nvPr/>
        </p:nvSpPr>
        <p:spPr>
          <a:xfrm>
            <a:off x="766082" y="1500868"/>
            <a:ext cx="11197318" cy="4949047"/>
          </a:xfrm>
          <a:prstGeom prst="rect">
            <a:avLst/>
          </a:prstGeom>
          <a:noFill/>
        </p:spPr>
        <p:txBody>
          <a:bodyPr wrap="square" rtlCol="0">
            <a:spAutoFit/>
          </a:bodyPr>
          <a:lstStyle/>
          <a:p>
            <a:pPr lvl="0" defTabSz="914400">
              <a:spcBef>
                <a:spcPct val="20000"/>
              </a:spcBef>
              <a:buClr>
                <a:srgbClr val="0BD0D9"/>
              </a:buClr>
              <a:buSzPct val="95000"/>
            </a:pPr>
            <a:r>
              <a:rPr lang="en-CA" sz="2400" dirty="0">
                <a:solidFill>
                  <a:prstClr val="black"/>
                </a:solidFill>
              </a:rPr>
              <a:t>Time issues prevented the detailed discussion of a number of issues including the following:</a:t>
            </a:r>
          </a:p>
          <a:p>
            <a:pPr lvl="0" defTabSz="914400">
              <a:spcBef>
                <a:spcPct val="20000"/>
              </a:spcBef>
              <a:buClr>
                <a:srgbClr val="0BD0D9"/>
              </a:buClr>
              <a:buSzPct val="95000"/>
            </a:pPr>
            <a:r>
              <a:rPr lang="en-CA" sz="2400" dirty="0">
                <a:solidFill>
                  <a:prstClr val="black"/>
                </a:solidFill>
              </a:rPr>
              <a:t>	</a:t>
            </a:r>
            <a:r>
              <a:rPr lang="en-CA" sz="2000" dirty="0">
                <a:solidFill>
                  <a:srgbClr val="0070C0"/>
                </a:solidFill>
                <a:latin typeface="Times New Roman" panose="02020603050405020304" pitchFamily="18" charset="0"/>
                <a:cs typeface="Times New Roman" panose="02020603050405020304" pitchFamily="18" charset="0"/>
              </a:rPr>
              <a:t>- SCRS 2020-2024 Strategic Plan</a:t>
            </a:r>
          </a:p>
          <a:p>
            <a:pPr lvl="0" defTabSz="914400">
              <a:spcBef>
                <a:spcPct val="20000"/>
              </a:spcBef>
              <a:buClr>
                <a:srgbClr val="0BD0D9"/>
              </a:buClr>
              <a:buSzPct val="95000"/>
            </a:pPr>
            <a:r>
              <a:rPr lang="en-CA" sz="2000" dirty="0">
                <a:solidFill>
                  <a:srgbClr val="0070C0"/>
                </a:solidFill>
                <a:latin typeface="Times New Roman" panose="02020603050405020304" pitchFamily="18" charset="0"/>
                <a:cs typeface="Times New Roman" panose="02020603050405020304" pitchFamily="18" charset="0"/>
              </a:rPr>
              <a:t>	- Dissemination of Data-Data requests</a:t>
            </a:r>
          </a:p>
          <a:p>
            <a:pPr lvl="0" defTabSz="914400">
              <a:spcBef>
                <a:spcPct val="20000"/>
              </a:spcBef>
              <a:buClr>
                <a:srgbClr val="0BD0D9"/>
              </a:buClr>
              <a:buSzPct val="95000"/>
            </a:pPr>
            <a:r>
              <a:rPr lang="en-CA" sz="2000" dirty="0">
                <a:solidFill>
                  <a:srgbClr val="0070C0"/>
                </a:solidFill>
                <a:latin typeface="Times New Roman" panose="02020603050405020304" pitchFamily="18" charset="0"/>
                <a:cs typeface="Times New Roman" panose="02020603050405020304" pitchFamily="18" charset="0"/>
              </a:rPr>
              <a:t>	- </a:t>
            </a:r>
            <a:r>
              <a:rPr lang="en-US" sz="2000" dirty="0">
                <a:solidFill>
                  <a:srgbClr val="0070C0"/>
                </a:solidFill>
                <a:latin typeface="Times New Roman" panose="02020603050405020304" pitchFamily="18" charset="0"/>
                <a:cs typeface="Times New Roman" panose="02020603050405020304" pitchFamily="18" charset="0"/>
              </a:rPr>
              <a:t>Submission of scientific paper/presentations at meetings</a:t>
            </a:r>
          </a:p>
          <a:p>
            <a:pPr lvl="0" defTabSz="914400">
              <a:spcBef>
                <a:spcPct val="20000"/>
              </a:spcBef>
              <a:buClr>
                <a:srgbClr val="0BD0D9"/>
              </a:buClr>
              <a:buSzPct val="95000"/>
            </a:pPr>
            <a:r>
              <a:rPr lang="en-US" sz="2000" dirty="0">
                <a:solidFill>
                  <a:srgbClr val="0070C0"/>
                </a:solidFill>
                <a:latin typeface="Times New Roman" panose="02020603050405020304" pitchFamily="18" charset="0"/>
                <a:cs typeface="Times New Roman" panose="02020603050405020304" pitchFamily="18" charset="0"/>
              </a:rPr>
              <a:t>	- Concerns regarding the increasing number of SCRS activities being held annually</a:t>
            </a:r>
          </a:p>
          <a:p>
            <a:pPr lvl="0" defTabSz="914400">
              <a:spcBef>
                <a:spcPct val="20000"/>
              </a:spcBef>
              <a:buClr>
                <a:srgbClr val="0BD0D9"/>
              </a:buClr>
              <a:buSzPct val="95000"/>
            </a:pPr>
            <a:r>
              <a:rPr lang="en-US" sz="2000" dirty="0">
                <a:solidFill>
                  <a:srgbClr val="0070C0"/>
                </a:solidFill>
                <a:latin typeface="Times New Roman" panose="02020603050405020304" pitchFamily="18" charset="0"/>
                <a:cs typeface="Times New Roman" panose="02020603050405020304" pitchFamily="18" charset="0"/>
              </a:rPr>
              <a:t>	- Composition of Program Steering Committees </a:t>
            </a:r>
          </a:p>
          <a:p>
            <a:pPr lvl="0" defTabSz="914400">
              <a:spcBef>
                <a:spcPct val="20000"/>
              </a:spcBef>
              <a:buClr>
                <a:srgbClr val="0BD0D9"/>
              </a:buClr>
              <a:buSzPct val="95000"/>
            </a:pPr>
            <a:r>
              <a:rPr lang="en-US" sz="2000" dirty="0">
                <a:solidFill>
                  <a:srgbClr val="0070C0"/>
                </a:solidFill>
                <a:latin typeface="Times New Roman" panose="02020603050405020304" pitchFamily="18" charset="0"/>
                <a:cs typeface="Times New Roman" panose="02020603050405020304" pitchFamily="18" charset="0"/>
              </a:rPr>
              <a:t>	- Follow up on the Second Performance Review Panel</a:t>
            </a:r>
          </a:p>
          <a:p>
            <a:pPr lvl="0" defTabSz="914400">
              <a:spcBef>
                <a:spcPct val="20000"/>
              </a:spcBef>
              <a:buClr>
                <a:srgbClr val="0BD0D9"/>
              </a:buClr>
              <a:buSzPct val="95000"/>
            </a:pPr>
            <a:r>
              <a:rPr lang="en-US" sz="2000" dirty="0">
                <a:solidFill>
                  <a:srgbClr val="0070C0"/>
                </a:solidFill>
                <a:latin typeface="Times New Roman" panose="02020603050405020304" pitchFamily="18" charset="0"/>
                <a:cs typeface="Times New Roman" panose="02020603050405020304" pitchFamily="18" charset="0"/>
              </a:rPr>
              <a:t>	- Publication guidelines and Peer review</a:t>
            </a:r>
          </a:p>
          <a:p>
            <a:pPr lvl="0" defTabSz="914400">
              <a:spcBef>
                <a:spcPct val="20000"/>
              </a:spcBef>
              <a:buClr>
                <a:srgbClr val="0BD0D9"/>
              </a:buClr>
              <a:buSzPct val="95000"/>
            </a:pPr>
            <a:endParaRPr lang="en-US" sz="2000" dirty="0">
              <a:solidFill>
                <a:srgbClr val="0070C0"/>
              </a:solidFill>
              <a:latin typeface="Times New Roman" panose="02020603050405020304" pitchFamily="18" charset="0"/>
              <a:cs typeface="Times New Roman" panose="02020603050405020304" pitchFamily="18" charset="0"/>
            </a:endParaRPr>
          </a:p>
          <a:p>
            <a:pPr lvl="0" defTabSz="914400">
              <a:spcBef>
                <a:spcPct val="20000"/>
              </a:spcBef>
              <a:buClr>
                <a:srgbClr val="0BD0D9"/>
              </a:buClr>
              <a:buSzPct val="95000"/>
            </a:pPr>
            <a:r>
              <a:rPr lang="en-US" sz="2400" dirty="0">
                <a:solidFill>
                  <a:prstClr val="black"/>
                </a:solidFill>
                <a:latin typeface="Times New Roman" panose="02020603050405020304" pitchFamily="18" charset="0"/>
                <a:cs typeface="Times New Roman" panose="02020603050405020304" pitchFamily="18" charset="0"/>
              </a:rPr>
              <a:t>The Group recommended that these and other similar issues be addressed at the proposed  SCRS Process and Protocol meeting to be held early in 2020.</a:t>
            </a:r>
            <a:endParaRPr lang="en-CA" sz="2400" dirty="0">
              <a:solidFill>
                <a:prstClr val="black"/>
              </a:solidFill>
              <a:latin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553384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lumMod val="75000"/>
              </a:schemeClr>
            </a:gs>
            <a:gs pos="97000">
              <a:schemeClr val="accent2">
                <a:lumMod val="75000"/>
              </a:schemeClr>
            </a:gs>
            <a:gs pos="100000">
              <a:schemeClr val="bg2">
                <a:shade val="78000"/>
                <a:hueMod val="118000"/>
                <a:satMod val="120000"/>
                <a:lumMod val="69000"/>
              </a:schemeClr>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1A7D4-FB1A-4E98-9771-C56C0BB4356B}"/>
              </a:ext>
            </a:extLst>
          </p:cNvPr>
          <p:cNvPicPr>
            <a:picLocks noChangeAspect="1"/>
          </p:cNvPicPr>
          <p:nvPr/>
        </p:nvPicPr>
        <p:blipFill>
          <a:blip r:embed="rId2"/>
          <a:stretch>
            <a:fillRect/>
          </a:stretch>
        </p:blipFill>
        <p:spPr>
          <a:xfrm>
            <a:off x="10594710" y="593938"/>
            <a:ext cx="1597290" cy="1438781"/>
          </a:xfrm>
          <a:prstGeom prst="rect">
            <a:avLst/>
          </a:prstGeom>
        </p:spPr>
      </p:pic>
      <p:sp>
        <p:nvSpPr>
          <p:cNvPr id="4" name="Rectangle 3">
            <a:extLst>
              <a:ext uri="{FF2B5EF4-FFF2-40B4-BE49-F238E27FC236}">
                <a16:creationId xmlns:a16="http://schemas.microsoft.com/office/drawing/2014/main" id="{7A1C63E2-A6F0-48CD-A156-C9BA386BF493}"/>
              </a:ext>
            </a:extLst>
          </p:cNvPr>
          <p:cNvSpPr/>
          <p:nvPr/>
        </p:nvSpPr>
        <p:spPr>
          <a:xfrm>
            <a:off x="1216349" y="929759"/>
            <a:ext cx="8254222" cy="523220"/>
          </a:xfrm>
          <a:prstGeom prst="rect">
            <a:avLst/>
          </a:prstGeom>
        </p:spPr>
        <p:txBody>
          <a:bodyPr wrap="square">
            <a:spAutoFit/>
          </a:bodyPr>
          <a:lstStyle/>
          <a:p>
            <a:r>
              <a:rPr lang="en-US" sz="2800" dirty="0">
                <a:solidFill>
                  <a:schemeClr val="bg1"/>
                </a:solidFill>
              </a:rPr>
              <a:t>Secretariat Activities in Research and Statistics</a:t>
            </a:r>
            <a:endParaRPr lang="en-CA" sz="2800" dirty="0"/>
          </a:p>
        </p:txBody>
      </p:sp>
      <p:sp>
        <p:nvSpPr>
          <p:cNvPr id="5" name="TextBox 4">
            <a:extLst>
              <a:ext uri="{FF2B5EF4-FFF2-40B4-BE49-F238E27FC236}">
                <a16:creationId xmlns:a16="http://schemas.microsoft.com/office/drawing/2014/main" id="{4A99B41A-5627-4E3C-AEE3-D3B2F59BC4B5}"/>
              </a:ext>
            </a:extLst>
          </p:cNvPr>
          <p:cNvSpPr txBox="1"/>
          <p:nvPr/>
        </p:nvSpPr>
        <p:spPr>
          <a:xfrm>
            <a:off x="1337581" y="3799115"/>
            <a:ext cx="3609976" cy="923330"/>
          </a:xfrm>
          <a:prstGeom prst="rect">
            <a:avLst/>
          </a:prstGeom>
          <a:noFill/>
        </p:spPr>
        <p:txBody>
          <a:bodyPr wrap="square" rtlCol="0">
            <a:spAutoFit/>
          </a:bodyPr>
          <a:lstStyle/>
          <a:p>
            <a:r>
              <a:rPr lang="en-CA" dirty="0"/>
              <a:t>Reported Catches</a:t>
            </a:r>
          </a:p>
          <a:p>
            <a:endParaRPr lang="en-CA" dirty="0"/>
          </a:p>
          <a:p>
            <a:r>
              <a:rPr lang="en-US" dirty="0"/>
              <a:t> </a:t>
            </a:r>
            <a:endParaRPr lang="en-CA" dirty="0"/>
          </a:p>
        </p:txBody>
      </p:sp>
      <p:sp>
        <p:nvSpPr>
          <p:cNvPr id="6" name="Rectangle 5">
            <a:extLst>
              <a:ext uri="{FF2B5EF4-FFF2-40B4-BE49-F238E27FC236}">
                <a16:creationId xmlns:a16="http://schemas.microsoft.com/office/drawing/2014/main" id="{CC272F6D-9ECC-408B-B457-6C036F9359A8}"/>
              </a:ext>
            </a:extLst>
          </p:cNvPr>
          <p:cNvSpPr/>
          <p:nvPr/>
        </p:nvSpPr>
        <p:spPr>
          <a:xfrm>
            <a:off x="1328057" y="1702751"/>
            <a:ext cx="8980714" cy="1938992"/>
          </a:xfrm>
          <a:prstGeom prst="rect">
            <a:avLst/>
          </a:prstGeom>
        </p:spPr>
        <p:txBody>
          <a:bodyPr wrap="square">
            <a:spAutoFit/>
          </a:bodyPr>
          <a:lstStyle/>
          <a:p>
            <a:r>
              <a:rPr lang="en-US" sz="2000" dirty="0">
                <a:solidFill>
                  <a:schemeClr val="bg1"/>
                </a:solidFill>
              </a:rPr>
              <a:t>The ICCAT Secretariat provides critical technical and logistical support to the SCRS in all the aspects of the Standing Committee’s work. This includes support for multiple  research programs, database management of fishery data reported to ICCAT, coordination of SCRS report and document publication, meeting coordination, capacity building initiatives, and training. (Details presented Section 6).</a:t>
            </a:r>
            <a:endParaRPr lang="en-CA" sz="2000" dirty="0">
              <a:solidFill>
                <a:schemeClr val="bg1"/>
              </a:solidFill>
            </a:endParaRPr>
          </a:p>
        </p:txBody>
      </p:sp>
      <p:pic>
        <p:nvPicPr>
          <p:cNvPr id="7" name="Picture 6">
            <a:extLst>
              <a:ext uri="{FF2B5EF4-FFF2-40B4-BE49-F238E27FC236}">
                <a16:creationId xmlns:a16="http://schemas.microsoft.com/office/drawing/2014/main" id="{306E6353-A7DF-4465-91AE-DBEFE2449C66}"/>
              </a:ext>
            </a:extLst>
          </p:cNvPr>
          <p:cNvPicPr>
            <a:picLocks noChangeAspect="1"/>
          </p:cNvPicPr>
          <p:nvPr/>
        </p:nvPicPr>
        <p:blipFill>
          <a:blip r:embed="rId3"/>
          <a:stretch>
            <a:fillRect/>
          </a:stretch>
        </p:blipFill>
        <p:spPr>
          <a:xfrm>
            <a:off x="8011886" y="4189128"/>
            <a:ext cx="4180114" cy="2592672"/>
          </a:xfrm>
          <a:prstGeom prst="rect">
            <a:avLst/>
          </a:prstGeom>
        </p:spPr>
      </p:pic>
      <p:pic>
        <p:nvPicPr>
          <p:cNvPr id="8" name="Picture 7">
            <a:extLst>
              <a:ext uri="{FF2B5EF4-FFF2-40B4-BE49-F238E27FC236}">
                <a16:creationId xmlns:a16="http://schemas.microsoft.com/office/drawing/2014/main" id="{802F8341-1245-49F9-89C1-255FBA5EF0C7}"/>
              </a:ext>
            </a:extLst>
          </p:cNvPr>
          <p:cNvPicPr>
            <a:picLocks noChangeAspect="1"/>
          </p:cNvPicPr>
          <p:nvPr/>
        </p:nvPicPr>
        <p:blipFill>
          <a:blip r:embed="rId4"/>
          <a:stretch>
            <a:fillRect/>
          </a:stretch>
        </p:blipFill>
        <p:spPr>
          <a:xfrm>
            <a:off x="102563" y="4189184"/>
            <a:ext cx="4295266" cy="2581730"/>
          </a:xfrm>
          <a:prstGeom prst="rect">
            <a:avLst/>
          </a:prstGeom>
        </p:spPr>
      </p:pic>
      <p:pic>
        <p:nvPicPr>
          <p:cNvPr id="9" name="Picture 8">
            <a:extLst>
              <a:ext uri="{FF2B5EF4-FFF2-40B4-BE49-F238E27FC236}">
                <a16:creationId xmlns:a16="http://schemas.microsoft.com/office/drawing/2014/main" id="{2642F92A-28D5-4081-9885-BEC7818880C7}"/>
              </a:ext>
            </a:extLst>
          </p:cNvPr>
          <p:cNvPicPr>
            <a:picLocks noChangeAspect="1"/>
          </p:cNvPicPr>
          <p:nvPr/>
        </p:nvPicPr>
        <p:blipFill>
          <a:blip r:embed="rId5"/>
          <a:stretch>
            <a:fillRect/>
          </a:stretch>
        </p:blipFill>
        <p:spPr>
          <a:xfrm>
            <a:off x="4038600" y="4188857"/>
            <a:ext cx="4306151" cy="2588272"/>
          </a:xfrm>
          <a:prstGeom prst="rect">
            <a:avLst/>
          </a:prstGeom>
        </p:spPr>
      </p:pic>
    </p:spTree>
    <p:extLst>
      <p:ext uri="{BB962C8B-B14F-4D97-AF65-F5344CB8AC3E}">
        <p14:creationId xmlns:p14="http://schemas.microsoft.com/office/powerpoint/2010/main" val="7792752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740" y="1328058"/>
            <a:ext cx="11386457" cy="489858"/>
          </a:xfrm>
        </p:spPr>
        <p:txBody>
          <a:bodyPr>
            <a:normAutofit/>
          </a:bodyPr>
          <a:lstStyle/>
          <a:p>
            <a:pPr algn="ctr">
              <a:buSzPct val="150000"/>
            </a:pPr>
            <a:r>
              <a:rPr lang="en-CA" sz="2800" b="1" dirty="0">
                <a:solidFill>
                  <a:srgbClr val="0070C0"/>
                </a:solidFill>
                <a:latin typeface="Cambria" panose="02040503050406030204" pitchFamily="18" charset="0"/>
              </a:rPr>
              <a:t>Calendar for 2020</a:t>
            </a:r>
            <a:endParaRPr lang="en-GB" sz="2800" b="1" dirty="0">
              <a:solidFill>
                <a:srgbClr val="0070C0"/>
              </a:solidFill>
              <a:latin typeface="Cambria" panose="02040503050406030204" pitchFamily="18" charset="0"/>
            </a:endParaRPr>
          </a:p>
        </p:txBody>
      </p:sp>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45462" y="588219"/>
            <a:ext cx="5014224" cy="461665"/>
          </a:xfrm>
          <a:prstGeom prst="rect">
            <a:avLst/>
          </a:prstGeom>
        </p:spPr>
        <p:txBody>
          <a:bodyPr wrap="square">
            <a:spAutoFit/>
          </a:bodyPr>
          <a:lstStyle/>
          <a:p>
            <a:pPr lvl="0"/>
            <a:r>
              <a:rPr lang="en-GB" sz="2400" b="1" dirty="0">
                <a:solidFill>
                  <a:prstClr val="white"/>
                </a:solidFill>
                <a:latin typeface="Times New Roman" panose="02020603050405020304" pitchFamily="18" charset="0"/>
                <a:cs typeface="Times New Roman" panose="02020603050405020304" pitchFamily="18" charset="0"/>
              </a:rPr>
              <a:t>Inter-sessional SCRS meetings 2020 </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103766BD-3C6D-4360-851D-3F3858201151}"/>
              </a:ext>
            </a:extLst>
          </p:cNvPr>
          <p:cNvPicPr>
            <a:picLocks noChangeAspect="1"/>
          </p:cNvPicPr>
          <p:nvPr/>
        </p:nvPicPr>
        <p:blipFill rotWithShape="1">
          <a:blip r:embed="rId4"/>
          <a:srcRect l="19375" t="40777" r="19107" b="23323"/>
          <a:stretch/>
        </p:blipFill>
        <p:spPr>
          <a:xfrm>
            <a:off x="283029" y="2013858"/>
            <a:ext cx="11683291" cy="3657600"/>
          </a:xfrm>
          <a:prstGeom prst="rect">
            <a:avLst/>
          </a:prstGeom>
        </p:spPr>
      </p:pic>
      <p:sp>
        <p:nvSpPr>
          <p:cNvPr id="3" name="TextBox 2">
            <a:extLst>
              <a:ext uri="{FF2B5EF4-FFF2-40B4-BE49-F238E27FC236}">
                <a16:creationId xmlns:a16="http://schemas.microsoft.com/office/drawing/2014/main" id="{D3112533-1D23-45B9-A80A-9355BB2FFE0B}"/>
              </a:ext>
            </a:extLst>
          </p:cNvPr>
          <p:cNvSpPr txBox="1"/>
          <p:nvPr/>
        </p:nvSpPr>
        <p:spPr>
          <a:xfrm>
            <a:off x="642257" y="5987143"/>
            <a:ext cx="7075714" cy="646331"/>
          </a:xfrm>
          <a:prstGeom prst="rect">
            <a:avLst/>
          </a:prstGeom>
          <a:noFill/>
        </p:spPr>
        <p:txBody>
          <a:bodyPr wrap="square" rtlCol="0">
            <a:spAutoFit/>
          </a:bodyPr>
          <a:lstStyle/>
          <a:p>
            <a:r>
              <a:rPr lang="en-CA" dirty="0"/>
              <a:t>Assessments: SKJ, MED _SWO, ALB, BFT TT</a:t>
            </a:r>
          </a:p>
          <a:p>
            <a:r>
              <a:rPr lang="en-CA" dirty="0"/>
              <a:t>New : SCRS Procedures and Protocols</a:t>
            </a:r>
          </a:p>
        </p:txBody>
      </p:sp>
    </p:spTree>
    <p:extLst>
      <p:ext uri="{BB962C8B-B14F-4D97-AF65-F5344CB8AC3E}">
        <p14:creationId xmlns:p14="http://schemas.microsoft.com/office/powerpoint/2010/main" val="1308252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912186" y="597744"/>
            <a:ext cx="6536863" cy="461665"/>
          </a:xfrm>
          <a:prstGeom prst="rect">
            <a:avLst/>
          </a:prstGeom>
        </p:spPr>
        <p:txBody>
          <a:bodyPr wrap="square">
            <a:spAutoFit/>
          </a:bodyPr>
          <a:lstStyle/>
          <a:p>
            <a:pPr lvl="0"/>
            <a:r>
              <a:rPr lang="en-GB" sz="2400" b="1" dirty="0">
                <a:solidFill>
                  <a:prstClr val="white"/>
                </a:solidFill>
                <a:latin typeface="Times New Roman" panose="02020603050405020304" pitchFamily="18" charset="0"/>
                <a:cs typeface="Times New Roman" panose="02020603050405020304" pitchFamily="18" charset="0"/>
              </a:rPr>
              <a:t>Recommendations with financial implications </a:t>
            </a: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3112533-1D23-45B9-A80A-9355BB2FFE0B}"/>
              </a:ext>
            </a:extLst>
          </p:cNvPr>
          <p:cNvSpPr txBox="1"/>
          <p:nvPr/>
        </p:nvSpPr>
        <p:spPr>
          <a:xfrm>
            <a:off x="680357" y="2110468"/>
            <a:ext cx="11197318" cy="4247317"/>
          </a:xfrm>
          <a:prstGeom prst="rect">
            <a:avLst/>
          </a:prstGeom>
          <a:noFill/>
        </p:spPr>
        <p:txBody>
          <a:bodyPr wrap="square" rtlCol="0">
            <a:spAutoFit/>
          </a:bodyPr>
          <a:lstStyle/>
          <a:p>
            <a:pPr lvl="0"/>
            <a:r>
              <a:rPr lang="en-US" b="1" dirty="0">
                <a:solidFill>
                  <a:prstClr val="black"/>
                </a:solidFill>
              </a:rPr>
              <a:t>Stock assessment methods</a:t>
            </a:r>
          </a:p>
          <a:p>
            <a:pPr lvl="0"/>
            <a:r>
              <a:rPr lang="en-US" b="1" dirty="0">
                <a:solidFill>
                  <a:prstClr val="black"/>
                </a:solidFill>
              </a:rPr>
              <a:t> </a:t>
            </a:r>
            <a:r>
              <a:rPr lang="en-US" dirty="0">
                <a:solidFill>
                  <a:prstClr val="black"/>
                </a:solidFill>
              </a:rPr>
              <a:t>- A series of Data Limited Workshops be conducted to specifically address the needs of ICCAT.</a:t>
            </a:r>
          </a:p>
          <a:p>
            <a:pPr lvl="0"/>
            <a:r>
              <a:rPr lang="en-US" dirty="0">
                <a:solidFill>
                  <a:prstClr val="black"/>
                </a:solidFill>
              </a:rPr>
              <a:t> - The swordfish Species Distribution Model and the Longline Simulator [CPUE standardization.</a:t>
            </a:r>
          </a:p>
          <a:p>
            <a:pPr lvl="0"/>
            <a:r>
              <a:rPr lang="en-US" dirty="0">
                <a:solidFill>
                  <a:prstClr val="black"/>
                </a:solidFill>
              </a:rPr>
              <a:t> - A panel of one to three reviewers independent of ICCAT to review the ICCAT MSE process to date.</a:t>
            </a:r>
          </a:p>
          <a:p>
            <a:pPr lvl="0"/>
            <a:endParaRPr lang="en-US" dirty="0">
              <a:solidFill>
                <a:prstClr val="black"/>
              </a:solidFill>
            </a:endParaRPr>
          </a:p>
          <a:p>
            <a:pPr lvl="0"/>
            <a:r>
              <a:rPr lang="en-US" b="1" dirty="0">
                <a:solidFill>
                  <a:prstClr val="black"/>
                </a:solidFill>
              </a:rPr>
              <a:t>Sub-committee on Ecosystems and By-catch </a:t>
            </a:r>
          </a:p>
          <a:p>
            <a:pPr lvl="0"/>
            <a:r>
              <a:rPr lang="en-US" dirty="0">
                <a:solidFill>
                  <a:prstClr val="black"/>
                </a:solidFill>
              </a:rPr>
              <a:t> </a:t>
            </a:r>
            <a:r>
              <a:rPr lang="en-US" dirty="0">
                <a:solidFill>
                  <a:prstClr val="black"/>
                </a:solidFill>
                <a:latin typeface="Times New Roman" panose="02020603050405020304" pitchFamily="18" charset="0"/>
                <a:cs typeface="Times New Roman" panose="02020603050405020304" pitchFamily="18" charset="0"/>
              </a:rPr>
              <a:t>- financial assistance to support for CPC (3-5) scientists to attend  a collaborative workshop to evaluate the impact of ICCAT fisheries on sea turtles. </a:t>
            </a:r>
          </a:p>
          <a:p>
            <a:pPr lvl="0"/>
            <a:endParaRPr lang="en-US" dirty="0">
              <a:solidFill>
                <a:prstClr val="black"/>
              </a:solidFill>
            </a:endParaRPr>
          </a:p>
          <a:p>
            <a:pPr lvl="0"/>
            <a:r>
              <a:rPr lang="en-US" b="1" dirty="0">
                <a:solidFill>
                  <a:prstClr val="black"/>
                </a:solidFill>
              </a:rPr>
              <a:t>The Sub-committee on Statistics </a:t>
            </a:r>
          </a:p>
          <a:p>
            <a:pPr lvl="0"/>
            <a:r>
              <a:rPr lang="en-US" dirty="0">
                <a:solidFill>
                  <a:prstClr val="black"/>
                </a:solidFill>
              </a:rPr>
              <a:t>– Continued support for the developing of the ICCAT Integrated Online-Management System and the Online Reporting Technical Working Group.</a:t>
            </a:r>
          </a:p>
          <a:p>
            <a:pPr lvl="0"/>
            <a:endParaRPr lang="en-US" dirty="0">
              <a:solidFill>
                <a:prstClr val="black"/>
              </a:solidFill>
            </a:endParaRPr>
          </a:p>
          <a:p>
            <a:pPr lvl="0"/>
            <a:r>
              <a:rPr lang="en-US" b="1" dirty="0">
                <a:solidFill>
                  <a:prstClr val="black"/>
                </a:solidFill>
              </a:rPr>
              <a:t> </a:t>
            </a:r>
            <a:r>
              <a:rPr lang="en-US" b="1" dirty="0">
                <a:solidFill>
                  <a:prstClr val="black"/>
                </a:solidFill>
                <a:latin typeface="Times New Roman" panose="02020603050405020304" pitchFamily="18" charset="0"/>
                <a:cs typeface="Times New Roman" panose="02020603050405020304" pitchFamily="18" charset="0"/>
              </a:rPr>
              <a:t>Other - SCRS Process and Protocol meeting 2020.</a:t>
            </a:r>
          </a:p>
          <a:p>
            <a:pPr lvl="0"/>
            <a:r>
              <a:rPr lang="en-US" dirty="0">
                <a:solidFill>
                  <a:prstClr val="black"/>
                </a:solidFill>
              </a:rPr>
              <a:t> - Further develop the SCRS Strategic Plan and SCRS issues.</a:t>
            </a:r>
          </a:p>
        </p:txBody>
      </p:sp>
      <p:sp>
        <p:nvSpPr>
          <p:cNvPr id="8" name="TextBox 7">
            <a:extLst>
              <a:ext uri="{FF2B5EF4-FFF2-40B4-BE49-F238E27FC236}">
                <a16:creationId xmlns:a16="http://schemas.microsoft.com/office/drawing/2014/main" id="{68C2A33E-3E22-44DE-A2FA-A3EE816D98F5}"/>
              </a:ext>
            </a:extLst>
          </p:cNvPr>
          <p:cNvSpPr txBox="1"/>
          <p:nvPr/>
        </p:nvSpPr>
        <p:spPr>
          <a:xfrm>
            <a:off x="190498" y="1247775"/>
            <a:ext cx="6781801" cy="707886"/>
          </a:xfrm>
          <a:prstGeom prst="rect">
            <a:avLst/>
          </a:prstGeom>
          <a:noFill/>
        </p:spPr>
        <p:txBody>
          <a:bodyPr wrap="square" rtlCol="0">
            <a:spAutoFit/>
          </a:bodyPr>
          <a:lstStyle/>
          <a:p>
            <a:pPr lvl="0"/>
            <a:r>
              <a:rPr lang="en-US" sz="2000" b="1" dirty="0">
                <a:solidFill>
                  <a:srgbClr val="0070C0"/>
                </a:solidFill>
              </a:rPr>
              <a:t>Species working group recommendations with financial implications will be presented in each panel.</a:t>
            </a:r>
          </a:p>
        </p:txBody>
      </p:sp>
    </p:spTree>
    <p:extLst>
      <p:ext uri="{BB962C8B-B14F-4D97-AF65-F5344CB8AC3E}">
        <p14:creationId xmlns:p14="http://schemas.microsoft.com/office/powerpoint/2010/main" val="3847200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7620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5381624" y="502494"/>
            <a:ext cx="7734301"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Responses  to Commission - Plenary</a:t>
            </a:r>
          </a:p>
        </p:txBody>
      </p:sp>
      <p:sp>
        <p:nvSpPr>
          <p:cNvPr id="3" name="TextBox 2">
            <a:extLst>
              <a:ext uri="{FF2B5EF4-FFF2-40B4-BE49-F238E27FC236}">
                <a16:creationId xmlns:a16="http://schemas.microsoft.com/office/drawing/2014/main" id="{D3112533-1D23-45B9-A80A-9355BB2FFE0B}"/>
              </a:ext>
            </a:extLst>
          </p:cNvPr>
          <p:cNvSpPr txBox="1"/>
          <p:nvPr/>
        </p:nvSpPr>
        <p:spPr>
          <a:xfrm>
            <a:off x="670832" y="1653268"/>
            <a:ext cx="111973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19.3 Develop a new data collection initiative as part of the EPBR to overcome the data gap issues of those fisheries, in particular artisanal fisheries of developing CPCs. Rec. 18-04, paragraph 10.</a:t>
            </a:r>
          </a:p>
        </p:txBody>
      </p:sp>
      <p:sp>
        <p:nvSpPr>
          <p:cNvPr id="2" name="TextBox 1">
            <a:extLst>
              <a:ext uri="{FF2B5EF4-FFF2-40B4-BE49-F238E27FC236}">
                <a16:creationId xmlns:a16="http://schemas.microsoft.com/office/drawing/2014/main" id="{41986248-62F6-413B-8E93-873E558473E2}"/>
              </a:ext>
            </a:extLst>
          </p:cNvPr>
          <p:cNvSpPr txBox="1"/>
          <p:nvPr/>
        </p:nvSpPr>
        <p:spPr>
          <a:xfrm>
            <a:off x="866775" y="2495550"/>
            <a:ext cx="10210800" cy="3970318"/>
          </a:xfrm>
          <a:prstGeom prst="rect">
            <a:avLst/>
          </a:prstGeom>
          <a:noFill/>
        </p:spPr>
        <p:txBody>
          <a:bodyPr wrap="square" rtlCol="0">
            <a:spAutoFit/>
          </a:bodyPr>
          <a:lstStyle/>
          <a:p>
            <a:pPr lvl="0"/>
            <a:r>
              <a:rPr lang="en-US" b="1" dirty="0">
                <a:solidFill>
                  <a:srgbClr val="0070C0"/>
                </a:solidFill>
              </a:rPr>
              <a:t>Several initiatives have been recommended to improve the collection of statistics of these fisheries. </a:t>
            </a:r>
          </a:p>
          <a:p>
            <a:pPr lvl="0"/>
            <a:r>
              <a:rPr lang="en-US" b="1" dirty="0">
                <a:solidFill>
                  <a:srgbClr val="0070C0"/>
                </a:solidFill>
              </a:rPr>
              <a:t>   - General collaboration with another RFMO (WECAFC)</a:t>
            </a:r>
          </a:p>
          <a:p>
            <a:pPr lvl="0"/>
            <a:r>
              <a:rPr lang="en-US" b="1" dirty="0">
                <a:solidFill>
                  <a:srgbClr val="0070C0"/>
                </a:solidFill>
              </a:rPr>
              <a:t>   - Despite efforts since the 1980s data collection gaps in mostly artisanal fisheries is still an issue. -  funds had been secured to allow continuing support of sampling billfish fishing activities and to improve the quality of data on billfish collected from artisanal fisheries in the eastern Atlantic. </a:t>
            </a:r>
          </a:p>
          <a:p>
            <a:pPr lvl="0"/>
            <a:r>
              <a:rPr lang="en-US" b="1" dirty="0">
                <a:solidFill>
                  <a:srgbClr val="0070C0"/>
                </a:solidFill>
              </a:rPr>
              <a:t>  - Proposal to hold two regional workshops, one in West Africa and another in the Caribbean, to bring together the CPC statistical correspondents. </a:t>
            </a:r>
          </a:p>
          <a:p>
            <a:pPr lvl="0"/>
            <a:r>
              <a:rPr lang="en-US" b="1" dirty="0">
                <a:solidFill>
                  <a:srgbClr val="0070C0"/>
                </a:solidFill>
              </a:rPr>
              <a:t>  - Recommends to initiate trial studies with local scientific institutions to develop applications (electronic phone e-forms) and portable databases to easily record fishing effort, catches, catch composition, photo-id of species, for remote port sampling of artisanal fisheries.</a:t>
            </a:r>
          </a:p>
          <a:p>
            <a:pPr lvl="0"/>
            <a:r>
              <a:rPr lang="en-US" b="1" dirty="0">
                <a:solidFill>
                  <a:srgbClr val="0070C0"/>
                </a:solidFill>
              </a:rPr>
              <a:t> </a:t>
            </a:r>
            <a:endParaRPr kumimoji="0" lang="en-CA" sz="1800" b="1" i="0" u="none" strike="noStrike" kern="1200" cap="none" spc="0" normalizeH="0" baseline="0" noProof="0" dirty="0">
              <a:ln>
                <a:noFill/>
              </a:ln>
              <a:solidFill>
                <a:srgbClr val="0070C0"/>
              </a:solidFill>
              <a:effectLst/>
              <a:uLnTx/>
              <a:uFillTx/>
              <a:latin typeface="Constantia"/>
              <a:ea typeface="+mn-ea"/>
              <a:cs typeface="+mn-cs"/>
            </a:endParaRPr>
          </a:p>
        </p:txBody>
      </p:sp>
      <p:sp>
        <p:nvSpPr>
          <p:cNvPr id="5" name="Rectangle 4">
            <a:extLst>
              <a:ext uri="{FF2B5EF4-FFF2-40B4-BE49-F238E27FC236}">
                <a16:creationId xmlns:a16="http://schemas.microsoft.com/office/drawing/2014/main" id="{35F0A9D1-E7F9-4E4C-843E-0E23CC8D9956}"/>
              </a:ext>
            </a:extLst>
          </p:cNvPr>
          <p:cNvSpPr/>
          <p:nvPr/>
        </p:nvSpPr>
        <p:spPr>
          <a:xfrm>
            <a:off x="685800" y="1143685"/>
            <a:ext cx="10477500" cy="461665"/>
          </a:xfrm>
          <a:prstGeom prst="rect">
            <a:avLst/>
          </a:prstGeom>
        </p:spPr>
        <p:txBody>
          <a:bodyPr wrap="square">
            <a:spAutoFit/>
          </a:bodyPr>
          <a:lstStyle/>
          <a:p>
            <a:r>
              <a:rPr lang="en-CA" sz="2400" b="1">
                <a:solidFill>
                  <a:srgbClr val="0070C0"/>
                </a:solidFill>
              </a:rPr>
              <a:t>Species </a:t>
            </a:r>
            <a:r>
              <a:rPr lang="en-CA" sz="2400" b="1" dirty="0">
                <a:solidFill>
                  <a:srgbClr val="0070C0"/>
                </a:solidFill>
              </a:rPr>
              <a:t>specific  Responses will be presented in the appropriate Panel</a:t>
            </a:r>
            <a:r>
              <a:rPr lang="en-CA" b="1" dirty="0">
                <a:solidFill>
                  <a:srgbClr val="0070C0"/>
                </a:solidFill>
              </a:rPr>
              <a:t>.</a:t>
            </a:r>
          </a:p>
        </p:txBody>
      </p:sp>
    </p:spTree>
    <p:extLst>
      <p:ext uri="{BB962C8B-B14F-4D97-AF65-F5344CB8AC3E}">
        <p14:creationId xmlns:p14="http://schemas.microsoft.com/office/powerpoint/2010/main" val="2320746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57699" y="635844"/>
            <a:ext cx="581977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Commission Requests  reported to Plenary</a:t>
            </a:r>
          </a:p>
        </p:txBody>
      </p:sp>
      <p:sp>
        <p:nvSpPr>
          <p:cNvPr id="3" name="TextBox 2">
            <a:extLst>
              <a:ext uri="{FF2B5EF4-FFF2-40B4-BE49-F238E27FC236}">
                <a16:creationId xmlns:a16="http://schemas.microsoft.com/office/drawing/2014/main" id="{D3112533-1D23-45B9-A80A-9355BB2FFE0B}"/>
              </a:ext>
            </a:extLst>
          </p:cNvPr>
          <p:cNvSpPr txBox="1"/>
          <p:nvPr/>
        </p:nvSpPr>
        <p:spPr>
          <a:xfrm>
            <a:off x="661307" y="1453243"/>
            <a:ext cx="11197318" cy="646331"/>
          </a:xfrm>
          <a:prstGeom prst="rect">
            <a:avLst/>
          </a:prstGeom>
          <a:noFill/>
        </p:spPr>
        <p:txBody>
          <a:bodyPr wrap="square" rtlCol="0">
            <a:spAutoFit/>
          </a:bodyPr>
          <a:lstStyle/>
          <a:p>
            <a:pPr lvl="0"/>
            <a:r>
              <a:rPr lang="en-US" b="1" dirty="0">
                <a:solidFill>
                  <a:prstClr val="black"/>
                </a:solidFill>
                <a:latin typeface="Times New Roman" panose="02020603050405020304" pitchFamily="18" charset="0"/>
                <a:cs typeface="Times New Roman" panose="02020603050405020304" pitchFamily="18" charset="0"/>
              </a:rPr>
              <a:t>19.6 Summary of the scientific data and information collected and reported pursuant to Rec. 16-14 and any relevant associated findings, Rec. 16-14, paragraph 12(c) and (d).</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41986248-62F6-413B-8E93-873E558473E2}"/>
              </a:ext>
            </a:extLst>
          </p:cNvPr>
          <p:cNvSpPr txBox="1"/>
          <p:nvPr/>
        </p:nvSpPr>
        <p:spPr>
          <a:xfrm>
            <a:off x="866775" y="2495550"/>
            <a:ext cx="10210800" cy="3970318"/>
          </a:xfrm>
          <a:prstGeom prst="rect">
            <a:avLst/>
          </a:prstGeom>
          <a:noFill/>
        </p:spPr>
        <p:txBody>
          <a:bodyPr wrap="square" rtlCol="0">
            <a:spAutoFit/>
          </a:bodyPr>
          <a:lstStyle/>
          <a:p>
            <a:pPr lvl="0"/>
            <a:r>
              <a:rPr lang="en-US" b="1" dirty="0">
                <a:solidFill>
                  <a:srgbClr val="0070C0"/>
                </a:solidFill>
              </a:rPr>
              <a:t>The SCRS has adopted and recommended the implementation of minimum standards (SCRS/2016/180) for the use of Electronic Monitoring System for purse seine vessels in the tropical tuna fishery. </a:t>
            </a:r>
          </a:p>
          <a:p>
            <a:pPr lvl="0"/>
            <a:r>
              <a:rPr lang="en-US" b="1" dirty="0">
                <a:solidFill>
                  <a:srgbClr val="0070C0"/>
                </a:solidFill>
              </a:rPr>
              <a:t> </a:t>
            </a:r>
          </a:p>
          <a:p>
            <a:pPr lvl="0"/>
            <a:r>
              <a:rPr lang="en-US" b="1" dirty="0">
                <a:solidFill>
                  <a:srgbClr val="0070C0"/>
                </a:solidFill>
              </a:rPr>
              <a:t>The Committee encourages the following actions: </a:t>
            </a:r>
          </a:p>
          <a:p>
            <a:pPr lvl="0"/>
            <a:endParaRPr lang="en-US" b="1" dirty="0">
              <a:solidFill>
                <a:srgbClr val="0070C0"/>
              </a:solidFill>
            </a:endParaRPr>
          </a:p>
          <a:p>
            <a:pPr lvl="0"/>
            <a:r>
              <a:rPr lang="en-US" b="1" dirty="0">
                <a:solidFill>
                  <a:srgbClr val="0070C0"/>
                </a:solidFill>
              </a:rPr>
              <a:t>-   CPCs resubmit old data in new format including the 2018, 2019 submissions as well as old 	submission that could not be imported. </a:t>
            </a:r>
          </a:p>
          <a:p>
            <a:pPr marL="285750" lvl="0" indent="-285750">
              <a:buFontTx/>
              <a:buChar char="-"/>
            </a:pPr>
            <a:r>
              <a:rPr lang="en-US" b="1" dirty="0">
                <a:solidFill>
                  <a:srgbClr val="0070C0"/>
                </a:solidFill>
              </a:rPr>
              <a:t>The Secretariat will advise CPCs on which submission are required; and provide clear instructions on how aggregated fields should interpreted for sampling and mitigation measures; </a:t>
            </a:r>
          </a:p>
          <a:p>
            <a:pPr marL="285750" lvl="0" indent="-285750">
              <a:buFontTx/>
              <a:buChar char="-"/>
            </a:pPr>
            <a:r>
              <a:rPr lang="en-US" b="1" dirty="0">
                <a:solidFill>
                  <a:srgbClr val="0070C0"/>
                </a:solidFill>
              </a:rPr>
              <a:t>Encourages all CPCs to be compliant with data submission requirements to improve National Observer Program coverage and completeness.  </a:t>
            </a:r>
          </a:p>
          <a:p>
            <a:pPr lvl="0"/>
            <a:r>
              <a:rPr lang="en-US" b="1" dirty="0">
                <a:solidFill>
                  <a:srgbClr val="0070C0"/>
                </a:solidFill>
              </a:rPr>
              <a:t> </a:t>
            </a:r>
            <a:endParaRPr kumimoji="0" lang="en-CA" sz="1800" b="1" i="0" u="none" strike="noStrike" kern="1200" cap="none" spc="0" normalizeH="0" baseline="0" noProof="0" dirty="0">
              <a:ln>
                <a:noFill/>
              </a:ln>
              <a:solidFill>
                <a:srgbClr val="0070C0"/>
              </a:solidFill>
              <a:effectLst/>
              <a:uLnTx/>
              <a:uFillTx/>
              <a:latin typeface="Constantia"/>
              <a:ea typeface="+mn-ea"/>
              <a:cs typeface="+mn-cs"/>
            </a:endParaRPr>
          </a:p>
        </p:txBody>
      </p:sp>
    </p:spTree>
    <p:extLst>
      <p:ext uri="{BB962C8B-B14F-4D97-AF65-F5344CB8AC3E}">
        <p14:creationId xmlns:p14="http://schemas.microsoft.com/office/powerpoint/2010/main" val="55950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57699" y="635844"/>
            <a:ext cx="581977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Commission Requests  reported to Plenary</a:t>
            </a:r>
          </a:p>
        </p:txBody>
      </p:sp>
      <p:sp>
        <p:nvSpPr>
          <p:cNvPr id="3" name="TextBox 2">
            <a:extLst>
              <a:ext uri="{FF2B5EF4-FFF2-40B4-BE49-F238E27FC236}">
                <a16:creationId xmlns:a16="http://schemas.microsoft.com/office/drawing/2014/main" id="{D3112533-1D23-45B9-A80A-9355BB2FFE0B}"/>
              </a:ext>
            </a:extLst>
          </p:cNvPr>
          <p:cNvSpPr txBox="1"/>
          <p:nvPr/>
        </p:nvSpPr>
        <p:spPr>
          <a:xfrm>
            <a:off x="661307" y="1453243"/>
            <a:ext cx="11197318" cy="923330"/>
          </a:xfrm>
          <a:prstGeom prst="rect">
            <a:avLst/>
          </a:prstGeom>
          <a:noFill/>
        </p:spPr>
        <p:txBody>
          <a:bodyPr wrap="square" rtlCol="0">
            <a:spAutoFit/>
          </a:bodyPr>
          <a:lstStyle/>
          <a:p>
            <a:pPr lvl="0"/>
            <a:r>
              <a:rPr lang="en-US" b="1" dirty="0">
                <a:solidFill>
                  <a:prstClr val="black"/>
                </a:solidFill>
                <a:latin typeface="Times New Roman" panose="02020603050405020304" pitchFamily="18" charset="0"/>
                <a:cs typeface="Times New Roman" panose="02020603050405020304" pitchFamily="18" charset="0"/>
              </a:rPr>
              <a:t>19.7 The SCRS will provide an update on the progress of the work on Ecosystem Based Fisheries Management in 2018 and report back to the Commission with available findings in 2019, if possible. Res. 16-23, paragraph 2 </a:t>
            </a:r>
          </a:p>
          <a:p>
            <a:pPr lvl="0"/>
            <a:r>
              <a:rPr lang="en-US" b="1" dirty="0">
                <a:solidFill>
                  <a:prstClr val="black"/>
                </a:solidFill>
                <a:latin typeface="Times New Roman" panose="02020603050405020304" pitchFamily="18" charset="0"/>
                <a:cs typeface="Times New Roman" panose="02020603050405020304" pitchFamily="18" charset="0"/>
              </a:rPr>
              <a:t> </a:t>
            </a:r>
          </a:p>
        </p:txBody>
      </p:sp>
      <p:sp>
        <p:nvSpPr>
          <p:cNvPr id="2" name="TextBox 1">
            <a:extLst>
              <a:ext uri="{FF2B5EF4-FFF2-40B4-BE49-F238E27FC236}">
                <a16:creationId xmlns:a16="http://schemas.microsoft.com/office/drawing/2014/main" id="{41986248-62F6-413B-8E93-873E558473E2}"/>
              </a:ext>
            </a:extLst>
          </p:cNvPr>
          <p:cNvSpPr txBox="1"/>
          <p:nvPr/>
        </p:nvSpPr>
        <p:spPr>
          <a:xfrm>
            <a:off x="866775" y="2495550"/>
            <a:ext cx="10210800" cy="984885"/>
          </a:xfrm>
          <a:prstGeom prst="rect">
            <a:avLst/>
          </a:prstGeom>
          <a:noFill/>
        </p:spPr>
        <p:txBody>
          <a:bodyPr wrap="square" rtlCol="0">
            <a:spAutoFit/>
          </a:bodyPr>
          <a:lstStyle/>
          <a:p>
            <a:pPr lvl="0"/>
            <a:r>
              <a:rPr lang="en-US" sz="2000" b="1" dirty="0">
                <a:solidFill>
                  <a:srgbClr val="0070C0"/>
                </a:solidFill>
                <a:latin typeface="Times New Roman" panose="02020603050405020304" pitchFamily="18" charset="0"/>
                <a:cs typeface="Times New Roman" panose="02020603050405020304" pitchFamily="18" charset="0"/>
              </a:rPr>
              <a:t>The Sub-committee provided a response in 2018, and there were no available findings in 2019 for the case study.</a:t>
            </a:r>
            <a:r>
              <a:rPr lang="en-US" b="1" dirty="0">
                <a:solidFill>
                  <a:srgbClr val="0070C0"/>
                </a:solidFill>
              </a:rPr>
              <a:t>  Progress to date was provided in the report of  Sub-committee on Ecosystems and By-catch . (Progress was made on the report card)</a:t>
            </a:r>
            <a:endParaRPr kumimoji="0" lang="en-CA" sz="1800" b="1" i="0" u="none" strike="noStrike" kern="1200" cap="none" spc="0" normalizeH="0" baseline="0" noProof="0" dirty="0">
              <a:ln>
                <a:noFill/>
              </a:ln>
              <a:solidFill>
                <a:srgbClr val="0070C0"/>
              </a:solidFill>
              <a:effectLst/>
              <a:uLnTx/>
              <a:uFillTx/>
              <a:latin typeface="Constantia"/>
              <a:ea typeface="+mn-ea"/>
              <a:cs typeface="+mn-cs"/>
            </a:endParaRPr>
          </a:p>
        </p:txBody>
      </p:sp>
    </p:spTree>
    <p:extLst>
      <p:ext uri="{BB962C8B-B14F-4D97-AF65-F5344CB8AC3E}">
        <p14:creationId xmlns:p14="http://schemas.microsoft.com/office/powerpoint/2010/main" val="4267766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nner.jpg"/>
          <p:cNvPicPr>
            <a:picLocks noGrp="1" noChangeAspect="1"/>
          </p:cNvPicPr>
          <p:nvPr>
            <p:ph idx="1"/>
          </p:nvPr>
        </p:nvPicPr>
        <p:blipFill>
          <a:blip r:embed="rId3" cstate="print"/>
          <a:srcRect b="24000"/>
          <a:stretch>
            <a:fillRect/>
          </a:stretch>
        </p:blipFill>
        <p:spPr>
          <a:xfrm>
            <a:off x="0" y="0"/>
            <a:ext cx="12192000" cy="1164772"/>
          </a:xfrm>
        </p:spPr>
      </p:pic>
      <p:sp>
        <p:nvSpPr>
          <p:cNvPr id="12" name="Rectangle 11">
            <a:extLst>
              <a:ext uri="{FF2B5EF4-FFF2-40B4-BE49-F238E27FC236}">
                <a16:creationId xmlns:a16="http://schemas.microsoft.com/office/drawing/2014/main" id="{522370DA-FA4A-4A4F-9D3F-CC27D94A214E}"/>
              </a:ext>
            </a:extLst>
          </p:cNvPr>
          <p:cNvSpPr/>
          <p:nvPr/>
        </p:nvSpPr>
        <p:spPr>
          <a:xfrm>
            <a:off x="4457699" y="635844"/>
            <a:ext cx="5819775"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Commission Requests  reported to Plenary</a:t>
            </a:r>
          </a:p>
        </p:txBody>
      </p:sp>
      <p:sp>
        <p:nvSpPr>
          <p:cNvPr id="3" name="TextBox 2">
            <a:extLst>
              <a:ext uri="{FF2B5EF4-FFF2-40B4-BE49-F238E27FC236}">
                <a16:creationId xmlns:a16="http://schemas.microsoft.com/office/drawing/2014/main" id="{D3112533-1D23-45B9-A80A-9355BB2FFE0B}"/>
              </a:ext>
            </a:extLst>
          </p:cNvPr>
          <p:cNvSpPr txBox="1"/>
          <p:nvPr/>
        </p:nvSpPr>
        <p:spPr>
          <a:xfrm>
            <a:off x="661307" y="1453243"/>
            <a:ext cx="11197318" cy="923330"/>
          </a:xfrm>
          <a:prstGeom prst="rect">
            <a:avLst/>
          </a:prstGeom>
          <a:noFill/>
        </p:spPr>
        <p:txBody>
          <a:bodyPr wrap="square" rtlCol="0">
            <a:spAutoFit/>
          </a:bodyPr>
          <a:lstStyle/>
          <a:p>
            <a:pPr lvl="0"/>
            <a:r>
              <a:rPr lang="en-US" b="1" dirty="0">
                <a:solidFill>
                  <a:prstClr val="black"/>
                </a:solidFill>
                <a:latin typeface="Times New Roman" panose="02020603050405020304" pitchFamily="18" charset="0"/>
                <a:cs typeface="Times New Roman" panose="02020603050405020304" pitchFamily="18" charset="0"/>
              </a:rPr>
              <a:t>19.14 Conduct another fishery impact assessment to evaluate the efficacy of these mitigation measures. Based on this fishery impact assessment, make appropriate recommendations, if necessary, to the Commission on any modifications. [Rec. 11-09], paragraph 8.  </a:t>
            </a:r>
          </a:p>
        </p:txBody>
      </p:sp>
      <p:sp>
        <p:nvSpPr>
          <p:cNvPr id="2" name="TextBox 1">
            <a:extLst>
              <a:ext uri="{FF2B5EF4-FFF2-40B4-BE49-F238E27FC236}">
                <a16:creationId xmlns:a16="http://schemas.microsoft.com/office/drawing/2014/main" id="{41986248-62F6-413B-8E93-873E558473E2}"/>
              </a:ext>
            </a:extLst>
          </p:cNvPr>
          <p:cNvSpPr txBox="1"/>
          <p:nvPr/>
        </p:nvSpPr>
        <p:spPr>
          <a:xfrm>
            <a:off x="866775" y="2495550"/>
            <a:ext cx="10801350" cy="4093428"/>
          </a:xfrm>
          <a:prstGeom prst="rect">
            <a:avLst/>
          </a:prstGeom>
          <a:noFill/>
        </p:spPr>
        <p:txBody>
          <a:bodyPr wrap="square" rtlCol="0">
            <a:spAutoFit/>
          </a:bodyPr>
          <a:lstStyle/>
          <a:p>
            <a:pPr lvl="0"/>
            <a:r>
              <a:rPr lang="en-US" sz="2000" b="1" dirty="0">
                <a:solidFill>
                  <a:srgbClr val="0070C0"/>
                </a:solidFill>
                <a:latin typeface="Times New Roman" panose="02020603050405020304" pitchFamily="18" charset="0"/>
                <a:cs typeface="Times New Roman" panose="02020603050405020304" pitchFamily="18" charset="0"/>
              </a:rPr>
              <a:t> The Committee recalled that the paucity of seabird by-catch data submitted to the ICCAT Secretariat following requirement for the implementation of mitigation measures still prevents the full assessment required by Rec. 11-09.</a:t>
            </a:r>
          </a:p>
          <a:p>
            <a:pPr lvl="0"/>
            <a:endParaRPr lang="en-US" sz="2000" b="1" dirty="0">
              <a:solidFill>
                <a:srgbClr val="0070C0"/>
              </a:solidFill>
              <a:latin typeface="Times New Roman" panose="02020603050405020304" pitchFamily="18" charset="0"/>
              <a:cs typeface="Times New Roman" panose="02020603050405020304" pitchFamily="18" charset="0"/>
            </a:endParaRPr>
          </a:p>
          <a:p>
            <a:pPr lvl="0"/>
            <a:r>
              <a:rPr lang="en-US" sz="2000" b="1" dirty="0">
                <a:solidFill>
                  <a:srgbClr val="0070C0"/>
                </a:solidFill>
                <a:latin typeface="Times New Roman" panose="02020603050405020304" pitchFamily="18" charset="0"/>
                <a:cs typeface="Times New Roman" panose="02020603050405020304" pitchFamily="18" charset="0"/>
              </a:rPr>
              <a:t>The FAO Common Oceans/ABNJ Tuna project has achieved a preliminary estimate of seabird by-catch mortality for pelagic longline fisheries in the Southern Hemisphere using aggregated data. Currently, it not possible to obtain the anticipated outcome of providing pre-regulation and post-regulation total estimates of by-catch due to the paucity of data.</a:t>
            </a:r>
          </a:p>
          <a:p>
            <a:pPr lvl="0"/>
            <a:endParaRPr lang="en-US" sz="2000" b="1" dirty="0">
              <a:solidFill>
                <a:srgbClr val="0070C0"/>
              </a:solidFill>
              <a:latin typeface="Times New Roman" panose="02020603050405020304" pitchFamily="18" charset="0"/>
              <a:cs typeface="Times New Roman" panose="02020603050405020304" pitchFamily="18" charset="0"/>
            </a:endParaRPr>
          </a:p>
          <a:p>
            <a:pPr lvl="0"/>
            <a:r>
              <a:rPr lang="en-US" sz="2000" b="1" dirty="0">
                <a:solidFill>
                  <a:srgbClr val="0070C0"/>
                </a:solidFill>
                <a:latin typeface="Times New Roman" panose="02020603050405020304" pitchFamily="18" charset="0"/>
                <a:cs typeface="Times New Roman" panose="02020603050405020304" pitchFamily="18" charset="0"/>
              </a:rPr>
              <a:t>Collaborative work is in its third year and ICCAT CPCs national scientists continue to analyze seabird bycatch based on detailed operational level observer data.</a:t>
            </a:r>
          </a:p>
          <a:p>
            <a:pPr lvl="0"/>
            <a:endParaRPr lang="en-US" sz="2000" b="1" dirty="0">
              <a:solidFill>
                <a:srgbClr val="0070C0"/>
              </a:solidFill>
              <a:latin typeface="Times New Roman" panose="02020603050405020304" pitchFamily="18" charset="0"/>
              <a:cs typeface="Times New Roman" panose="02020603050405020304" pitchFamily="18" charset="0"/>
            </a:endParaRPr>
          </a:p>
          <a:p>
            <a:pPr lvl="0"/>
            <a:r>
              <a:rPr lang="en-US" sz="2000" b="1" dirty="0">
                <a:solidFill>
                  <a:srgbClr val="0070C0"/>
                </a:solidFill>
                <a:latin typeface="Times New Roman" panose="02020603050405020304" pitchFamily="18" charset="0"/>
                <a:cs typeface="Times New Roman" panose="02020603050405020304" pitchFamily="18" charset="0"/>
              </a:rPr>
              <a:t> The Committee agreed to continue its effort to deliver the response to the Commission. </a:t>
            </a:r>
          </a:p>
        </p:txBody>
      </p:sp>
    </p:spTree>
    <p:extLst>
      <p:ext uri="{BB962C8B-B14F-4D97-AF65-F5344CB8AC3E}">
        <p14:creationId xmlns:p14="http://schemas.microsoft.com/office/powerpoint/2010/main" val="4060170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B149E-37A0-4DBB-9C85-8F6ED9D5BDE5}"/>
              </a:ext>
            </a:extLst>
          </p:cNvPr>
          <p:cNvSpPr>
            <a:spLocks noGrp="1"/>
          </p:cNvSpPr>
          <p:nvPr>
            <p:ph type="title"/>
          </p:nvPr>
        </p:nvSpPr>
        <p:spPr>
          <a:xfrm>
            <a:off x="477625" y="2523461"/>
            <a:ext cx="10972800" cy="1143000"/>
          </a:xfrm>
        </p:spPr>
        <p:txBody>
          <a:bodyPr/>
          <a:lstStyle/>
          <a:p>
            <a:pPr algn="ctr"/>
            <a:r>
              <a:rPr lang="en-CA" dirty="0"/>
              <a:t>Thank You</a:t>
            </a:r>
          </a:p>
        </p:txBody>
      </p:sp>
      <p:sp>
        <p:nvSpPr>
          <p:cNvPr id="4" name="Date Placeholder 3">
            <a:extLst>
              <a:ext uri="{FF2B5EF4-FFF2-40B4-BE49-F238E27FC236}">
                <a16:creationId xmlns:a16="http://schemas.microsoft.com/office/drawing/2014/main" id="{EC547E37-D198-456C-BBE4-5C0AC2176A2A}"/>
              </a:ext>
            </a:extLst>
          </p:cNvPr>
          <p:cNvSpPr>
            <a:spLocks noGrp="1"/>
          </p:cNvSpPr>
          <p:nvPr>
            <p:ph type="dt" sz="half" idx="10"/>
          </p:nvPr>
        </p:nvSpPr>
        <p:spPr/>
        <p:txBody>
          <a:bodyPr/>
          <a:lstStyle/>
          <a:p>
            <a:fld id="{A45F6806-AE6D-4930-922B-FC00F3E86430}" type="datetime5">
              <a:rPr lang="en-US" smtClean="0"/>
              <a:pPr/>
              <a:t>17-Nov-19</a:t>
            </a:fld>
            <a:endParaRPr lang="en-US" dirty="0"/>
          </a:p>
        </p:txBody>
      </p:sp>
      <p:sp>
        <p:nvSpPr>
          <p:cNvPr id="5" name="Footer Placeholder 4">
            <a:extLst>
              <a:ext uri="{FF2B5EF4-FFF2-40B4-BE49-F238E27FC236}">
                <a16:creationId xmlns:a16="http://schemas.microsoft.com/office/drawing/2014/main" id="{CA30092A-58FD-4585-9C39-677B9DC1E5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8BD649-BF05-44D1-8919-BA7999C94C6C}"/>
              </a:ext>
            </a:extLst>
          </p:cNvPr>
          <p:cNvSpPr>
            <a:spLocks noGrp="1"/>
          </p:cNvSpPr>
          <p:nvPr>
            <p:ph type="sldNum" sz="quarter" idx="12"/>
          </p:nvPr>
        </p:nvSpPr>
        <p:spPr/>
        <p:txBody>
          <a:bodyPr/>
          <a:lstStyle/>
          <a:p>
            <a:fld id="{DE50DEB3-00C6-4B15-95D3-20297EEC9831}" type="slidenum">
              <a:rPr lang="en-US" smtClean="0"/>
              <a:pPr/>
              <a:t>46</a:t>
            </a:fld>
            <a:endParaRPr lang="en-US" dirty="0"/>
          </a:p>
        </p:txBody>
      </p:sp>
    </p:spTree>
    <p:extLst>
      <p:ext uri="{BB962C8B-B14F-4D97-AF65-F5344CB8AC3E}">
        <p14:creationId xmlns:p14="http://schemas.microsoft.com/office/powerpoint/2010/main" val="3714871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6E31F-CDD3-4994-B0B4-CF12D8F785B8}"/>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20CDD6EF-AE25-46E4-90BA-262A35B6EC9D}"/>
              </a:ext>
            </a:extLst>
          </p:cNvPr>
          <p:cNvSpPr>
            <a:spLocks noGrp="1"/>
          </p:cNvSpPr>
          <p:nvPr>
            <p:ph idx="1"/>
          </p:nvPr>
        </p:nvSpPr>
        <p:spPr/>
        <p:txBody>
          <a:bodyPr/>
          <a:lstStyle/>
          <a:p>
            <a:endParaRPr lang="en-CA"/>
          </a:p>
        </p:txBody>
      </p:sp>
      <p:sp>
        <p:nvSpPr>
          <p:cNvPr id="4" name="Date Placeholder 3">
            <a:extLst>
              <a:ext uri="{FF2B5EF4-FFF2-40B4-BE49-F238E27FC236}">
                <a16:creationId xmlns:a16="http://schemas.microsoft.com/office/drawing/2014/main" id="{D84A4A4A-72A4-49FC-A53A-7B9719E23AD0}"/>
              </a:ext>
            </a:extLst>
          </p:cNvPr>
          <p:cNvSpPr>
            <a:spLocks noGrp="1"/>
          </p:cNvSpPr>
          <p:nvPr>
            <p:ph type="dt" sz="half" idx="10"/>
          </p:nvPr>
        </p:nvSpPr>
        <p:spPr/>
        <p:txBody>
          <a:bodyPr/>
          <a:lstStyle/>
          <a:p>
            <a:fld id="{A45F6806-AE6D-4930-922B-FC00F3E86430}" type="datetime5">
              <a:rPr lang="en-US" smtClean="0"/>
              <a:pPr/>
              <a:t>17-Nov-19</a:t>
            </a:fld>
            <a:endParaRPr lang="en-US" dirty="0"/>
          </a:p>
        </p:txBody>
      </p:sp>
      <p:sp>
        <p:nvSpPr>
          <p:cNvPr id="5" name="Footer Placeholder 4">
            <a:extLst>
              <a:ext uri="{FF2B5EF4-FFF2-40B4-BE49-F238E27FC236}">
                <a16:creationId xmlns:a16="http://schemas.microsoft.com/office/drawing/2014/main" id="{55419500-4C58-4C59-9EA2-A5E8963D10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F1EC71-86AD-416B-B809-83913AC7FE65}"/>
              </a:ext>
            </a:extLst>
          </p:cNvPr>
          <p:cNvSpPr>
            <a:spLocks noGrp="1"/>
          </p:cNvSpPr>
          <p:nvPr>
            <p:ph type="sldNum" sz="quarter" idx="12"/>
          </p:nvPr>
        </p:nvSpPr>
        <p:spPr/>
        <p:txBody>
          <a:bodyPr/>
          <a:lstStyle/>
          <a:p>
            <a:fld id="{DE50DEB3-00C6-4B15-95D3-20297EEC9831}" type="slidenum">
              <a:rPr lang="en-US" smtClean="0"/>
              <a:pPr/>
              <a:t>47</a:t>
            </a:fld>
            <a:endParaRPr lang="en-US" dirty="0"/>
          </a:p>
        </p:txBody>
      </p:sp>
    </p:spTree>
    <p:extLst>
      <p:ext uri="{BB962C8B-B14F-4D97-AF65-F5344CB8AC3E}">
        <p14:creationId xmlns:p14="http://schemas.microsoft.com/office/powerpoint/2010/main" val="250273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7000">
              <a:schemeClr val="accent2">
                <a:lumMod val="75000"/>
              </a:schemeClr>
            </a:gs>
            <a:gs pos="99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B1A7D4-FB1A-4E98-9771-C56C0BB4356B}"/>
              </a:ext>
            </a:extLst>
          </p:cNvPr>
          <p:cNvPicPr>
            <a:picLocks noChangeAspect="1"/>
          </p:cNvPicPr>
          <p:nvPr/>
        </p:nvPicPr>
        <p:blipFill>
          <a:blip r:embed="rId3"/>
          <a:stretch>
            <a:fillRect/>
          </a:stretch>
        </p:blipFill>
        <p:spPr>
          <a:xfrm>
            <a:off x="10594710" y="593938"/>
            <a:ext cx="1597290" cy="1438781"/>
          </a:xfrm>
          <a:prstGeom prst="rect">
            <a:avLst/>
          </a:prstGeom>
        </p:spPr>
      </p:pic>
      <p:sp>
        <p:nvSpPr>
          <p:cNvPr id="4" name="Rectangle 3">
            <a:extLst>
              <a:ext uri="{FF2B5EF4-FFF2-40B4-BE49-F238E27FC236}">
                <a16:creationId xmlns:a16="http://schemas.microsoft.com/office/drawing/2014/main" id="{7A1C63E2-A6F0-48CD-A156-C9BA386BF493}"/>
              </a:ext>
            </a:extLst>
          </p:cNvPr>
          <p:cNvSpPr/>
          <p:nvPr/>
        </p:nvSpPr>
        <p:spPr>
          <a:xfrm>
            <a:off x="454349" y="276616"/>
            <a:ext cx="8254222" cy="523220"/>
          </a:xfrm>
          <a:prstGeom prst="rect">
            <a:avLst/>
          </a:prstGeom>
        </p:spPr>
        <p:txBody>
          <a:bodyPr wrap="square">
            <a:spAutoFit/>
          </a:bodyPr>
          <a:lstStyle/>
          <a:p>
            <a:r>
              <a:rPr lang="en-US" sz="2800" dirty="0">
                <a:solidFill>
                  <a:schemeClr val="bg1"/>
                </a:solidFill>
              </a:rPr>
              <a:t>Secretariat Activities in Research and Statistics</a:t>
            </a:r>
            <a:endParaRPr lang="en-CA" sz="2800" dirty="0"/>
          </a:p>
        </p:txBody>
      </p:sp>
      <p:sp>
        <p:nvSpPr>
          <p:cNvPr id="6" name="Rectangle 5">
            <a:extLst>
              <a:ext uri="{FF2B5EF4-FFF2-40B4-BE49-F238E27FC236}">
                <a16:creationId xmlns:a16="http://schemas.microsoft.com/office/drawing/2014/main" id="{CC272F6D-9ECC-408B-B457-6C036F9359A8}"/>
              </a:ext>
            </a:extLst>
          </p:cNvPr>
          <p:cNvSpPr/>
          <p:nvPr/>
        </p:nvSpPr>
        <p:spPr>
          <a:xfrm>
            <a:off x="522516" y="1136694"/>
            <a:ext cx="9938656" cy="5324535"/>
          </a:xfrm>
          <a:prstGeom prst="rect">
            <a:avLst/>
          </a:prstGeom>
          <a:solidFill>
            <a:schemeClr val="tx1"/>
          </a:solidFill>
        </p:spPr>
        <p:txBody>
          <a:bodyPr wrap="square">
            <a:spAutoFit/>
          </a:bodyPr>
          <a:lstStyle/>
          <a:p>
            <a:r>
              <a:rPr lang="en-US" sz="2800" dirty="0">
                <a:solidFill>
                  <a:schemeClr val="bg1"/>
                </a:solidFill>
              </a:rPr>
              <a:t>Highlights:</a:t>
            </a:r>
          </a:p>
          <a:p>
            <a:endParaRPr lang="en-US" sz="1200" dirty="0">
              <a:solidFill>
                <a:schemeClr val="bg1"/>
              </a:solidFill>
            </a:endParaRPr>
          </a:p>
          <a:p>
            <a:pPr marL="342900" indent="-342900">
              <a:buFont typeface="Arial" panose="020B0604020202020204" pitchFamily="34" charset="0"/>
              <a:buChar char="•"/>
            </a:pPr>
            <a:r>
              <a:rPr lang="en-US" sz="2000" dirty="0">
                <a:solidFill>
                  <a:schemeClr val="bg1"/>
                </a:solidFill>
              </a:rPr>
              <a:t>Significant contribution to the development of the ICCAT Integrated Online Management System (IOMS)</a:t>
            </a:r>
          </a:p>
          <a:p>
            <a:pPr marL="342900" indent="-342900">
              <a:buFont typeface="Arial" panose="020B0604020202020204" pitchFamily="34" charset="0"/>
              <a:buChar char="•"/>
            </a:pPr>
            <a:r>
              <a:rPr lang="en-US" sz="2000" dirty="0">
                <a:solidFill>
                  <a:schemeClr val="bg1"/>
                </a:solidFill>
              </a:rPr>
              <a:t>Publication of ICCAT documents - ICCAT Collective Volume of Scientific Papers; meeting reports, and the Statistical Bulletin</a:t>
            </a:r>
          </a:p>
          <a:p>
            <a:pPr marL="342900" indent="-342900">
              <a:buFont typeface="Arial" panose="020B0604020202020204" pitchFamily="34" charset="0"/>
              <a:buChar char="•"/>
            </a:pPr>
            <a:r>
              <a:rPr lang="en-US" sz="2000" dirty="0">
                <a:solidFill>
                  <a:schemeClr val="bg1"/>
                </a:solidFill>
              </a:rPr>
              <a:t> Management of the Data Fund and other ICCAT funds that included:</a:t>
            </a:r>
          </a:p>
          <a:p>
            <a:pPr marL="800100" lvl="1" indent="-342900">
              <a:buFont typeface="Arial" panose="020B0604020202020204" pitchFamily="34" charset="0"/>
              <a:buChar char="•"/>
            </a:pPr>
            <a:r>
              <a:rPr lang="en-US" sz="2000" dirty="0">
                <a:solidFill>
                  <a:schemeClr val="bg1"/>
                </a:solidFill>
              </a:rPr>
              <a:t>Participation of 58 Scientists to attend SCRS meeting</a:t>
            </a:r>
          </a:p>
          <a:p>
            <a:pPr marL="800100" lvl="1" indent="-342900">
              <a:buFont typeface="Arial" panose="020B0604020202020204" pitchFamily="34" charset="0"/>
              <a:buChar char="•"/>
            </a:pPr>
            <a:r>
              <a:rPr lang="en-US" sz="2000" dirty="0">
                <a:solidFill>
                  <a:schemeClr val="bg1"/>
                </a:solidFill>
              </a:rPr>
              <a:t>Enhanced Capacity for data collection in the industrial and artisanal fisheries</a:t>
            </a:r>
          </a:p>
          <a:p>
            <a:pPr marL="800100" lvl="1" indent="-342900">
              <a:buFont typeface="Arial" panose="020B0604020202020204" pitchFamily="34" charset="0"/>
              <a:buChar char="•"/>
            </a:pPr>
            <a:r>
              <a:rPr lang="en-US" sz="2000" dirty="0">
                <a:solidFill>
                  <a:schemeClr val="bg1"/>
                </a:solidFill>
              </a:rPr>
              <a:t>Rebuilding of the statistical and fisheries data collection system in Liberia (supported by JCAP)</a:t>
            </a:r>
          </a:p>
          <a:p>
            <a:pPr marL="800100" lvl="1" indent="-342900">
              <a:buFont typeface="Arial" panose="020B0604020202020204" pitchFamily="34" charset="0"/>
              <a:buChar char="•"/>
            </a:pPr>
            <a:r>
              <a:rPr lang="en-US" sz="2000" dirty="0">
                <a:solidFill>
                  <a:schemeClr val="bg1"/>
                </a:solidFill>
              </a:rPr>
              <a:t> Capacity building courses to enhance participation of managers in MSE processes</a:t>
            </a:r>
          </a:p>
          <a:p>
            <a:pPr marL="342900" indent="-342900">
              <a:buFont typeface="Arial" panose="020B0604020202020204" pitchFamily="34" charset="0"/>
              <a:buChar char="•"/>
            </a:pPr>
            <a:r>
              <a:rPr lang="en-US" sz="2000" dirty="0">
                <a:solidFill>
                  <a:schemeClr val="bg1"/>
                </a:solidFill>
              </a:rPr>
              <a:t>Short-term Contracts for data collection and recovery, MSE modelling approaches (SWO,ALB) , CPUE standardization, electronic tagging (ALB, SWO, Sharks), enhanced studies on Porbeagle and Mako sharks</a:t>
            </a:r>
          </a:p>
          <a:p>
            <a:endParaRPr lang="en-US" sz="2000" dirty="0"/>
          </a:p>
        </p:txBody>
      </p:sp>
    </p:spTree>
    <p:extLst>
      <p:ext uri="{BB962C8B-B14F-4D97-AF65-F5344CB8AC3E}">
        <p14:creationId xmlns:p14="http://schemas.microsoft.com/office/powerpoint/2010/main" val="2082742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B7A4FF-0616-4C2C-8F9E-FBD8B92B89EE}"/>
              </a:ext>
            </a:extLst>
          </p:cNvPr>
          <p:cNvSpPr txBox="1"/>
          <p:nvPr/>
        </p:nvSpPr>
        <p:spPr>
          <a:xfrm>
            <a:off x="177484" y="1482824"/>
            <a:ext cx="7282542" cy="369332"/>
          </a:xfrm>
          <a:prstGeom prst="rect">
            <a:avLst/>
          </a:prstGeom>
          <a:noFill/>
        </p:spPr>
        <p:txBody>
          <a:bodyPr wrap="square" rtlCol="0">
            <a:spAutoFit/>
          </a:bodyPr>
          <a:lstStyle/>
          <a:p>
            <a:r>
              <a:rPr lang="en-US" dirty="0"/>
              <a:t>Detailed Reports on Reported Statistics</a:t>
            </a:r>
            <a:endParaRPr lang="en-CA" dirty="0"/>
          </a:p>
        </p:txBody>
      </p:sp>
      <p:pic>
        <p:nvPicPr>
          <p:cNvPr id="3" name="Picture 2">
            <a:extLst>
              <a:ext uri="{FF2B5EF4-FFF2-40B4-BE49-F238E27FC236}">
                <a16:creationId xmlns:a16="http://schemas.microsoft.com/office/drawing/2014/main" id="{8A59ECDE-94F0-4D5F-8906-DFDBE2DD75AA}"/>
              </a:ext>
            </a:extLst>
          </p:cNvPr>
          <p:cNvPicPr>
            <a:picLocks noChangeAspect="1"/>
          </p:cNvPicPr>
          <p:nvPr/>
        </p:nvPicPr>
        <p:blipFill rotWithShape="1">
          <a:blip r:embed="rId2"/>
          <a:srcRect l="14511" t="26602" r="31522" b="32208"/>
          <a:stretch/>
        </p:blipFill>
        <p:spPr>
          <a:xfrm>
            <a:off x="85311" y="2132044"/>
            <a:ext cx="7391400" cy="3026365"/>
          </a:xfrm>
          <a:prstGeom prst="rect">
            <a:avLst/>
          </a:prstGeom>
        </p:spPr>
      </p:pic>
      <p:pic>
        <p:nvPicPr>
          <p:cNvPr id="5" name="Picture 2" descr="img03">
            <a:extLst>
              <a:ext uri="{FF2B5EF4-FFF2-40B4-BE49-F238E27FC236}">
                <a16:creationId xmlns:a16="http://schemas.microsoft.com/office/drawing/2014/main" id="{203D729B-2C24-46D4-9F50-DF4348271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E7C81524-12FD-425D-9496-0BC614B08B88}"/>
              </a:ext>
            </a:extLst>
          </p:cNvPr>
          <p:cNvPicPr>
            <a:picLocks noChangeAspect="1"/>
          </p:cNvPicPr>
          <p:nvPr/>
        </p:nvPicPr>
        <p:blipFill rotWithShape="1">
          <a:blip r:embed="rId4"/>
          <a:srcRect l="38836" t="30705" r="31062" b="7436"/>
          <a:stretch/>
        </p:blipFill>
        <p:spPr>
          <a:xfrm>
            <a:off x="8179496" y="2129424"/>
            <a:ext cx="3670126" cy="4045907"/>
          </a:xfrm>
          <a:prstGeom prst="rect">
            <a:avLst/>
          </a:prstGeom>
        </p:spPr>
      </p:pic>
      <p:sp>
        <p:nvSpPr>
          <p:cNvPr id="7" name="TextBox 6">
            <a:extLst>
              <a:ext uri="{FF2B5EF4-FFF2-40B4-BE49-F238E27FC236}">
                <a16:creationId xmlns:a16="http://schemas.microsoft.com/office/drawing/2014/main" id="{E8D11F58-BA9D-4454-A799-6D4E03856C1A}"/>
              </a:ext>
            </a:extLst>
          </p:cNvPr>
          <p:cNvSpPr txBox="1"/>
          <p:nvPr/>
        </p:nvSpPr>
        <p:spPr>
          <a:xfrm>
            <a:off x="8382000" y="1304925"/>
            <a:ext cx="3324225" cy="646331"/>
          </a:xfrm>
          <a:prstGeom prst="rect">
            <a:avLst/>
          </a:prstGeom>
          <a:solidFill>
            <a:schemeClr val="tx1"/>
          </a:solidFill>
        </p:spPr>
        <p:txBody>
          <a:bodyPr wrap="square" rtlCol="0">
            <a:spAutoFit/>
          </a:bodyPr>
          <a:lstStyle/>
          <a:p>
            <a:r>
              <a:rPr lang="en-CA" dirty="0">
                <a:solidFill>
                  <a:schemeClr val="bg1"/>
                </a:solidFill>
              </a:rPr>
              <a:t>Long term Data Recovery and Improvements</a:t>
            </a:r>
          </a:p>
        </p:txBody>
      </p:sp>
      <p:sp>
        <p:nvSpPr>
          <p:cNvPr id="8" name="TextBox 7">
            <a:extLst>
              <a:ext uri="{FF2B5EF4-FFF2-40B4-BE49-F238E27FC236}">
                <a16:creationId xmlns:a16="http://schemas.microsoft.com/office/drawing/2014/main" id="{2CDC3651-EB2C-446C-86DF-CBE4548517BC}"/>
              </a:ext>
            </a:extLst>
          </p:cNvPr>
          <p:cNvSpPr txBox="1"/>
          <p:nvPr/>
        </p:nvSpPr>
        <p:spPr>
          <a:xfrm>
            <a:off x="6717195" y="403777"/>
            <a:ext cx="2486025" cy="461665"/>
          </a:xfrm>
          <a:prstGeom prst="rect">
            <a:avLst/>
          </a:prstGeom>
          <a:noFill/>
        </p:spPr>
        <p:txBody>
          <a:bodyPr wrap="square" rtlCol="0">
            <a:spAutoFit/>
          </a:bodyPr>
          <a:lstStyle/>
          <a:p>
            <a:r>
              <a:rPr lang="en-CA" sz="2400" b="1" dirty="0"/>
              <a:t>Plenary   2019</a:t>
            </a:r>
          </a:p>
        </p:txBody>
      </p:sp>
    </p:spTree>
    <p:extLst>
      <p:ext uri="{BB962C8B-B14F-4D97-AF65-F5344CB8AC3E}">
        <p14:creationId xmlns:p14="http://schemas.microsoft.com/office/powerpoint/2010/main" val="207888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576A7B-A3AB-4210-920F-6E7B4273AF2F}"/>
              </a:ext>
            </a:extLst>
          </p:cNvPr>
          <p:cNvPicPr>
            <a:picLocks noChangeAspect="1"/>
          </p:cNvPicPr>
          <p:nvPr/>
        </p:nvPicPr>
        <p:blipFill>
          <a:blip r:embed="rId2"/>
          <a:stretch>
            <a:fillRect/>
          </a:stretch>
        </p:blipFill>
        <p:spPr>
          <a:xfrm>
            <a:off x="197482" y="1315473"/>
            <a:ext cx="5882401" cy="5442600"/>
          </a:xfrm>
          <a:prstGeom prst="rect">
            <a:avLst/>
          </a:prstGeom>
        </p:spPr>
      </p:pic>
      <p:sp>
        <p:nvSpPr>
          <p:cNvPr id="3" name="TextBox 2">
            <a:extLst>
              <a:ext uri="{FF2B5EF4-FFF2-40B4-BE49-F238E27FC236}">
                <a16:creationId xmlns:a16="http://schemas.microsoft.com/office/drawing/2014/main" id="{D6363DF5-2D08-491D-8A1A-F45687837BC2}"/>
              </a:ext>
            </a:extLst>
          </p:cNvPr>
          <p:cNvSpPr txBox="1"/>
          <p:nvPr/>
        </p:nvSpPr>
        <p:spPr>
          <a:xfrm>
            <a:off x="1402915" y="300625"/>
            <a:ext cx="7315200" cy="523220"/>
          </a:xfrm>
          <a:prstGeom prst="rect">
            <a:avLst/>
          </a:prstGeom>
          <a:noFill/>
        </p:spPr>
        <p:txBody>
          <a:bodyPr wrap="square" rtlCol="0">
            <a:spAutoFit/>
          </a:bodyPr>
          <a:lstStyle/>
          <a:p>
            <a:r>
              <a:rPr lang="en-US" sz="2800" dirty="0">
                <a:solidFill>
                  <a:schemeClr val="bg1"/>
                </a:solidFill>
              </a:rPr>
              <a:t>Score Card on Fisheries Data Availability</a:t>
            </a:r>
            <a:endParaRPr lang="en-CA" sz="2800" dirty="0">
              <a:solidFill>
                <a:schemeClr val="bg1"/>
              </a:solidFill>
            </a:endParaRPr>
          </a:p>
        </p:txBody>
      </p:sp>
      <p:pic>
        <p:nvPicPr>
          <p:cNvPr id="4" name="Picture 3">
            <a:extLst>
              <a:ext uri="{FF2B5EF4-FFF2-40B4-BE49-F238E27FC236}">
                <a16:creationId xmlns:a16="http://schemas.microsoft.com/office/drawing/2014/main" id="{780CFD90-1839-4C9E-AAC0-B05E6E193215}"/>
              </a:ext>
            </a:extLst>
          </p:cNvPr>
          <p:cNvPicPr>
            <a:picLocks noChangeAspect="1"/>
          </p:cNvPicPr>
          <p:nvPr/>
        </p:nvPicPr>
        <p:blipFill>
          <a:blip r:embed="rId3"/>
          <a:stretch>
            <a:fillRect/>
          </a:stretch>
        </p:blipFill>
        <p:spPr>
          <a:xfrm>
            <a:off x="6103400" y="3207549"/>
            <a:ext cx="6002875" cy="3561448"/>
          </a:xfrm>
          <a:prstGeom prst="rect">
            <a:avLst/>
          </a:prstGeom>
        </p:spPr>
      </p:pic>
      <p:graphicFrame>
        <p:nvGraphicFramePr>
          <p:cNvPr id="8" name="Table 7">
            <a:extLst>
              <a:ext uri="{FF2B5EF4-FFF2-40B4-BE49-F238E27FC236}">
                <a16:creationId xmlns:a16="http://schemas.microsoft.com/office/drawing/2014/main" id="{55F43A6C-B3B7-4040-841E-4328367F00AD}"/>
              </a:ext>
            </a:extLst>
          </p:cNvPr>
          <p:cNvGraphicFramePr>
            <a:graphicFrameLocks noGrp="1"/>
          </p:cNvGraphicFramePr>
          <p:nvPr>
            <p:extLst>
              <p:ext uri="{D42A27DB-BD31-4B8C-83A1-F6EECF244321}">
                <p14:modId xmlns:p14="http://schemas.microsoft.com/office/powerpoint/2010/main" val="3646693053"/>
              </p:ext>
            </p:extLst>
          </p:nvPr>
        </p:nvGraphicFramePr>
        <p:xfrm>
          <a:off x="6831013" y="1036796"/>
          <a:ext cx="2857500" cy="1950720"/>
        </p:xfrm>
        <a:graphic>
          <a:graphicData uri="http://schemas.openxmlformats.org/drawingml/2006/table">
            <a:tbl>
              <a:tblPr/>
              <a:tblGrid>
                <a:gridCol w="609600">
                  <a:extLst>
                    <a:ext uri="{9D8B030D-6E8A-4147-A177-3AD203B41FA5}">
                      <a16:colId xmlns:a16="http://schemas.microsoft.com/office/drawing/2014/main" val="492637824"/>
                    </a:ext>
                  </a:extLst>
                </a:gridCol>
                <a:gridCol w="971550">
                  <a:extLst>
                    <a:ext uri="{9D8B030D-6E8A-4147-A177-3AD203B41FA5}">
                      <a16:colId xmlns:a16="http://schemas.microsoft.com/office/drawing/2014/main" val="793775023"/>
                    </a:ext>
                  </a:extLst>
                </a:gridCol>
                <a:gridCol w="1276350">
                  <a:extLst>
                    <a:ext uri="{9D8B030D-6E8A-4147-A177-3AD203B41FA5}">
                      <a16:colId xmlns:a16="http://schemas.microsoft.com/office/drawing/2014/main" val="3973903907"/>
                    </a:ext>
                  </a:extLst>
                </a:gridCol>
              </a:tblGrid>
              <a:tr h="281940">
                <a:tc gridSpan="3">
                  <a:txBody>
                    <a:bodyPr/>
                    <a:lstStyle/>
                    <a:p>
                      <a:pPr algn="l" fontAlgn="b"/>
                      <a:r>
                        <a:rPr lang="en-US" sz="1400" b="0" i="0" u="none" strike="noStrike">
                          <a:solidFill>
                            <a:srgbClr val="FFFFFF"/>
                          </a:solidFill>
                          <a:effectLst/>
                          <a:latin typeface="Calibri" panose="020F0502020204030204" pitchFamily="34" charset="0"/>
                        </a:rPr>
                        <a:t>The scale adopted 0-10 with </a:t>
                      </a:r>
                    </a:p>
                  </a:txBody>
                  <a:tcPr marL="7620" marR="7620" marT="7620" marB="0" anchor="b">
                    <a:lnL>
                      <a:noFill/>
                    </a:lnL>
                    <a:lnR>
                      <a:noFill/>
                    </a:lnR>
                    <a:lnT>
                      <a:noFill/>
                    </a:lnT>
                    <a:lnB>
                      <a:noFill/>
                    </a:lnB>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97040800"/>
                  </a:ext>
                </a:extLst>
              </a:tr>
              <a:tr h="281940">
                <a:tc gridSpan="3">
                  <a:txBody>
                    <a:bodyPr/>
                    <a:lstStyle/>
                    <a:p>
                      <a:pPr algn="l" fontAlgn="b"/>
                      <a:r>
                        <a:rPr lang="en-CA" sz="1400" b="0" i="0" u="none" strike="noStrike">
                          <a:solidFill>
                            <a:srgbClr val="FFFFFF"/>
                          </a:solidFill>
                          <a:effectLst/>
                          <a:latin typeface="Calibri" panose="020F0502020204030204" pitchFamily="34" charset="0"/>
                        </a:rPr>
                        <a:t>  4 categories (4 quartiles). </a:t>
                      </a:r>
                    </a:p>
                  </a:txBody>
                  <a:tcPr marL="7620" marR="7620" marT="762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428885892"/>
                  </a:ext>
                </a:extLst>
              </a:tr>
              <a:tr h="281940">
                <a:tc>
                  <a:txBody>
                    <a:bodyPr/>
                    <a:lstStyle/>
                    <a:p>
                      <a:pPr algn="l" fontAlgn="b"/>
                      <a:r>
                        <a:rPr lang="en-CA" sz="1100" b="0" i="0" u="none" strike="noStrike">
                          <a:solidFill>
                            <a:srgbClr val="FFFFFF"/>
                          </a:solidFill>
                          <a:effectLst/>
                          <a:latin typeface="Calibri" panose="020F0502020204030204" pitchFamily="34" charset="0"/>
                        </a:rPr>
                        <a:t>Quartile</a:t>
                      </a:r>
                    </a:p>
                  </a:txBody>
                  <a:tcPr marL="7620" marR="7620" marT="762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CA" sz="1100" b="0" i="0" u="none" strike="noStrike">
                          <a:solidFill>
                            <a:srgbClr val="FFFFFF"/>
                          </a:solidFill>
                          <a:effectLst/>
                          <a:latin typeface="Calibri" panose="020F0502020204030204" pitchFamily="34" charset="0"/>
                        </a:rPr>
                        <a:t>Interval </a:t>
                      </a:r>
                    </a:p>
                  </a:txBody>
                  <a:tcPr marL="7620" marR="7620" marT="7620" marB="0" anchor="b">
                    <a:lnL>
                      <a:noFill/>
                    </a:lnL>
                    <a:lnR>
                      <a:noFill/>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l" fontAlgn="b"/>
                      <a:r>
                        <a:rPr lang="en-CA" sz="1100" b="0" i="0" u="none" strike="noStrike">
                          <a:solidFill>
                            <a:srgbClr val="FFFFFF"/>
                          </a:solidFill>
                          <a:effectLst/>
                          <a:latin typeface="Calibri" panose="020F0502020204030204" pitchFamily="34" charset="0"/>
                        </a:rPr>
                        <a:t>Data availability</a:t>
                      </a:r>
                    </a:p>
                  </a:txBody>
                  <a:tcPr marL="7620" marR="7620" marT="7620"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4058856018"/>
                  </a:ext>
                </a:extLst>
              </a:tr>
              <a:tr h="281940">
                <a:tc>
                  <a:txBody>
                    <a:bodyPr/>
                    <a:lstStyle/>
                    <a:p>
                      <a:pPr algn="ctr" fontAlgn="b"/>
                      <a:r>
                        <a:rPr lang="en-CA" sz="1100" b="0" i="0" u="none" strike="noStrike">
                          <a:solidFill>
                            <a:srgbClr val="FFFFFF"/>
                          </a:solidFill>
                          <a:effectLst/>
                          <a:latin typeface="Calibri" panose="020F0502020204030204" pitchFamily="34" charset="0"/>
                        </a:rPr>
                        <a:t>1</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en-CA" sz="1100" b="0" i="0" u="none" strike="noStrike">
                          <a:solidFill>
                            <a:srgbClr val="FFFFFF"/>
                          </a:solidFill>
                          <a:effectLst/>
                          <a:latin typeface="Calibri" panose="020F0502020204030204" pitchFamily="34" charset="0"/>
                        </a:rPr>
                        <a:t>[0, 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tc>
                  <a:txBody>
                    <a:bodyPr/>
                    <a:lstStyle/>
                    <a:p>
                      <a:pPr algn="ctr" fontAlgn="b"/>
                      <a:r>
                        <a:rPr lang="en-CA" sz="1100" b="0" i="0" u="none" strike="noStrike">
                          <a:solidFill>
                            <a:srgbClr val="FFFFFF"/>
                          </a:solidFill>
                          <a:effectLst/>
                          <a:latin typeface="Calibri" panose="020F0502020204030204" pitchFamily="34" charset="0"/>
                        </a:rPr>
                        <a:t>bad</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901865876"/>
                  </a:ext>
                </a:extLst>
              </a:tr>
              <a:tr h="274320">
                <a:tc>
                  <a:txBody>
                    <a:bodyPr/>
                    <a:lstStyle/>
                    <a:p>
                      <a:pPr algn="ctr" fontAlgn="b"/>
                      <a:r>
                        <a:rPr lang="en-CA" sz="1100" b="0" i="0" u="none" strike="noStrike">
                          <a:solidFill>
                            <a:srgbClr val="FFFFFF"/>
                          </a:solidFill>
                          <a:effectLst/>
                          <a:latin typeface="Calibri" panose="020F0502020204030204" pitchFamily="34" charset="0"/>
                        </a:rPr>
                        <a:t>2</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CA" sz="1100" b="0" i="0" u="none" strike="noStrike">
                          <a:solidFill>
                            <a:srgbClr val="FFFFFF"/>
                          </a:solidFill>
                          <a:effectLst/>
                          <a:latin typeface="Calibri" panose="020F0502020204030204" pitchFamily="34" charset="0"/>
                        </a:rPr>
                        <a:t>[2.5, 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CA" sz="1100" b="0" i="0" u="none" strike="noStrike">
                          <a:solidFill>
                            <a:srgbClr val="FFFFFF"/>
                          </a:solidFill>
                          <a:effectLst/>
                          <a:latin typeface="Calibri" panose="020F0502020204030204" pitchFamily="34" charset="0"/>
                        </a:rPr>
                        <a:t>poor</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22642662"/>
                  </a:ext>
                </a:extLst>
              </a:tr>
              <a:tr h="274320">
                <a:tc>
                  <a:txBody>
                    <a:bodyPr/>
                    <a:lstStyle/>
                    <a:p>
                      <a:pPr algn="ctr" fontAlgn="b"/>
                      <a:r>
                        <a:rPr lang="en-CA" sz="1100" b="0" i="0" u="none" strike="noStrike">
                          <a:solidFill>
                            <a:srgbClr val="FFFFFF"/>
                          </a:solidFill>
                          <a:effectLst/>
                          <a:latin typeface="Calibri" panose="020F0502020204030204" pitchFamily="34" charset="0"/>
                        </a:rPr>
                        <a:t>3</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CA" sz="1100" b="0" i="0" u="none" strike="noStrike">
                          <a:solidFill>
                            <a:srgbClr val="FFFFFF"/>
                          </a:solidFill>
                          <a:effectLst/>
                          <a:latin typeface="Calibri" panose="020F0502020204030204" pitchFamily="34" charset="0"/>
                        </a:rPr>
                        <a:t>[5, 7.5]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CA" sz="1100" b="0" i="0" u="none" strike="noStrike">
                          <a:solidFill>
                            <a:srgbClr val="FFFFFF"/>
                          </a:solidFill>
                          <a:effectLst/>
                          <a:latin typeface="Calibri" panose="020F0502020204030204" pitchFamily="34" charset="0"/>
                        </a:rPr>
                        <a:t>reasonable</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81108884"/>
                  </a:ext>
                </a:extLst>
              </a:tr>
              <a:tr h="274320">
                <a:tc>
                  <a:txBody>
                    <a:bodyPr/>
                    <a:lstStyle/>
                    <a:p>
                      <a:pPr algn="ctr" fontAlgn="b"/>
                      <a:r>
                        <a:rPr lang="en-CA" sz="1100" b="0" i="0" u="none" strike="noStrike">
                          <a:solidFill>
                            <a:srgbClr val="FFFFFF"/>
                          </a:solidFill>
                          <a:effectLst/>
                          <a:latin typeface="Calibri" panose="020F0502020204030204" pitchFamily="34" charset="0"/>
                        </a:rPr>
                        <a:t>4</a:t>
                      </a:r>
                    </a:p>
                  </a:txBody>
                  <a:tcPr marL="7620" marR="7620" marT="762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en-CA" sz="1100" b="0" i="0" u="none" strike="noStrike">
                          <a:solidFill>
                            <a:srgbClr val="FFFFFF"/>
                          </a:solidFill>
                          <a:effectLst/>
                          <a:latin typeface="Calibri" panose="020F0502020204030204" pitchFamily="34" charset="0"/>
                        </a:rPr>
                        <a:t>[7.5, 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ctr" fontAlgn="b"/>
                      <a:r>
                        <a:rPr lang="en-CA" sz="1100" b="0" i="0" u="none" strike="noStrike" dirty="0">
                          <a:solidFill>
                            <a:srgbClr val="FFFFFF"/>
                          </a:solidFill>
                          <a:effectLst/>
                          <a:latin typeface="Calibri" panose="020F0502020204030204" pitchFamily="34" charset="0"/>
                        </a:rPr>
                        <a:t>good</a:t>
                      </a:r>
                    </a:p>
                  </a:txBody>
                  <a:tcPr marL="7620" marR="7620" marT="7620" marB="0" anchor="b">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856876"/>
                  </a:ext>
                </a:extLst>
              </a:tr>
            </a:tbl>
          </a:graphicData>
        </a:graphic>
      </p:graphicFrame>
      <p:sp>
        <p:nvSpPr>
          <p:cNvPr id="9" name="TextBox 8">
            <a:extLst>
              <a:ext uri="{FF2B5EF4-FFF2-40B4-BE49-F238E27FC236}">
                <a16:creationId xmlns:a16="http://schemas.microsoft.com/office/drawing/2014/main" id="{C81069F6-4162-4BC8-911B-3194EC2D5871}"/>
              </a:ext>
            </a:extLst>
          </p:cNvPr>
          <p:cNvSpPr txBox="1"/>
          <p:nvPr/>
        </p:nvSpPr>
        <p:spPr>
          <a:xfrm>
            <a:off x="238125" y="885825"/>
            <a:ext cx="3571875" cy="369332"/>
          </a:xfrm>
          <a:prstGeom prst="rect">
            <a:avLst/>
          </a:prstGeom>
          <a:noFill/>
        </p:spPr>
        <p:txBody>
          <a:bodyPr wrap="square" rtlCol="0">
            <a:spAutoFit/>
          </a:bodyPr>
          <a:lstStyle/>
          <a:p>
            <a:r>
              <a:rPr lang="en-US" dirty="0"/>
              <a:t>Adopted by WGSAM in 2019</a:t>
            </a:r>
            <a:endParaRPr lang="en-CA" dirty="0"/>
          </a:p>
        </p:txBody>
      </p:sp>
    </p:spTree>
    <p:extLst>
      <p:ext uri="{BB962C8B-B14F-4D97-AF65-F5344CB8AC3E}">
        <p14:creationId xmlns:p14="http://schemas.microsoft.com/office/powerpoint/2010/main" val="3827276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accent4">
                <a:lumMod val="40000"/>
                <a:lumOff val="60000"/>
              </a:schemeClr>
            </a:gs>
            <a:gs pos="100000">
              <a:schemeClr val="accent4">
                <a:lumMod val="75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6B45F-D7B9-4346-86EB-E728C2A96E94}"/>
              </a:ext>
            </a:extLst>
          </p:cNvPr>
          <p:cNvSpPr txBox="1"/>
          <p:nvPr/>
        </p:nvSpPr>
        <p:spPr>
          <a:xfrm>
            <a:off x="280307" y="204108"/>
            <a:ext cx="7434942" cy="523220"/>
          </a:xfrm>
          <a:prstGeom prst="rect">
            <a:avLst/>
          </a:prstGeom>
          <a:noFill/>
        </p:spPr>
        <p:txBody>
          <a:bodyPr wrap="square" rtlCol="0">
            <a:spAutoFit/>
          </a:bodyPr>
          <a:lstStyle/>
          <a:p>
            <a:r>
              <a:rPr lang="en-US" dirty="0"/>
              <a:t> </a:t>
            </a:r>
            <a:r>
              <a:rPr lang="en-US" sz="2800" dirty="0">
                <a:solidFill>
                  <a:schemeClr val="bg1"/>
                </a:solidFill>
              </a:rPr>
              <a:t>Report of intersessional SCRS meetings </a:t>
            </a:r>
            <a:endParaRPr lang="en-CA" sz="2800" dirty="0">
              <a:solidFill>
                <a:schemeClr val="bg1"/>
              </a:solidFill>
            </a:endParaRPr>
          </a:p>
        </p:txBody>
      </p:sp>
      <p:sp>
        <p:nvSpPr>
          <p:cNvPr id="3" name="TextBox 2">
            <a:extLst>
              <a:ext uri="{FF2B5EF4-FFF2-40B4-BE49-F238E27FC236}">
                <a16:creationId xmlns:a16="http://schemas.microsoft.com/office/drawing/2014/main" id="{B8CAFC66-61A6-4E77-84F2-46552AE10A11}"/>
              </a:ext>
            </a:extLst>
          </p:cNvPr>
          <p:cNvSpPr txBox="1"/>
          <p:nvPr/>
        </p:nvSpPr>
        <p:spPr>
          <a:xfrm>
            <a:off x="371475" y="1460047"/>
            <a:ext cx="10487025" cy="4585871"/>
          </a:xfrm>
          <a:prstGeom prst="rect">
            <a:avLst/>
          </a:prstGeom>
          <a:solidFill>
            <a:schemeClr val="tx1"/>
          </a:solidFill>
        </p:spPr>
        <p:txBody>
          <a:bodyPr wrap="square" rtlCol="0">
            <a:spAutoFit/>
          </a:bodyPr>
          <a:lstStyle/>
          <a:p>
            <a:r>
              <a:rPr lang="en-US" sz="2000" b="1" u="sng" dirty="0">
                <a:solidFill>
                  <a:schemeClr val="bg1"/>
                </a:solidFill>
              </a:rPr>
              <a:t>Intersessional meeting of the bluefin Species Group</a:t>
            </a:r>
            <a:r>
              <a:rPr lang="en-US" sz="2000" b="1" dirty="0">
                <a:solidFill>
                  <a:schemeClr val="bg1"/>
                </a:solidFill>
              </a:rPr>
              <a:t> </a:t>
            </a:r>
            <a:r>
              <a:rPr lang="en-US" dirty="0">
                <a:solidFill>
                  <a:schemeClr val="bg1"/>
                </a:solidFill>
              </a:rPr>
              <a:t>- Madrid, Spain, 11-15 February. Objectives were to approve final set of Operating Models, to review Candidate Management Procedure, and to provide input on the MSE to Panel 2 intersessional meeting.</a:t>
            </a:r>
          </a:p>
          <a:p>
            <a:r>
              <a:rPr lang="en-US" dirty="0">
                <a:solidFill>
                  <a:schemeClr val="bg1"/>
                </a:solidFill>
              </a:rPr>
              <a:t> </a:t>
            </a:r>
          </a:p>
          <a:p>
            <a:r>
              <a:rPr lang="en-US" dirty="0">
                <a:solidFill>
                  <a:schemeClr val="bg1"/>
                </a:solidFill>
              </a:rPr>
              <a:t> 	Outputs – Due to delays two options were identified for providing the 2021 bluefin tuna TAC advice: (a) to continue the MSE development process as outlined in the roadmap, or (b) to begin planning for a 2020 bluefin tuna stock assessment.</a:t>
            </a:r>
          </a:p>
          <a:p>
            <a:endParaRPr lang="en-US" dirty="0">
              <a:solidFill>
                <a:schemeClr val="bg1"/>
              </a:solidFill>
            </a:endParaRPr>
          </a:p>
          <a:p>
            <a:r>
              <a:rPr lang="en-US" dirty="0">
                <a:solidFill>
                  <a:schemeClr val="bg1"/>
                </a:solidFill>
              </a:rPr>
              <a:t> </a:t>
            </a:r>
            <a:r>
              <a:rPr lang="en-US" sz="2000" b="1" u="sng" dirty="0">
                <a:solidFill>
                  <a:schemeClr val="bg1"/>
                </a:solidFill>
              </a:rPr>
              <a:t>Bluefin MSE Technical Group meetings. (3 meetings)</a:t>
            </a:r>
          </a:p>
          <a:p>
            <a:r>
              <a:rPr lang="en-US" dirty="0">
                <a:solidFill>
                  <a:schemeClr val="bg1"/>
                </a:solidFill>
              </a:rPr>
              <a:t>	 - Madrid, Spain, February 7-9 </a:t>
            </a:r>
          </a:p>
          <a:p>
            <a:r>
              <a:rPr lang="en-US" dirty="0">
                <a:solidFill>
                  <a:schemeClr val="bg1"/>
                </a:solidFill>
              </a:rPr>
              <a:t>	 - St. Andrews, Canada, July 23-27</a:t>
            </a:r>
          </a:p>
          <a:p>
            <a:r>
              <a:rPr lang="en-US" dirty="0">
                <a:solidFill>
                  <a:schemeClr val="bg1"/>
                </a:solidFill>
              </a:rPr>
              <a:t>	 - Madrid, Spain, September 19-21</a:t>
            </a:r>
          </a:p>
          <a:p>
            <a:r>
              <a:rPr lang="en-US" dirty="0">
                <a:solidFill>
                  <a:schemeClr val="bg1"/>
                </a:solidFill>
              </a:rPr>
              <a:t>	Outputs – Technical errors, data additions/revisions and coding errors prevented much of the work from being completed and limited progress. Recommendation made at St Andrews meeting to undertake some form of stock assessment for 2021 TAC advice. Details in Panel 2 presentation.</a:t>
            </a:r>
            <a:r>
              <a:rPr lang="en-US" dirty="0"/>
              <a:t> tunas Species Group</a:t>
            </a:r>
            <a:endParaRPr lang="en-CA" dirty="0"/>
          </a:p>
        </p:txBody>
      </p:sp>
      <p:sp>
        <p:nvSpPr>
          <p:cNvPr id="4" name="TextBox 3">
            <a:extLst>
              <a:ext uri="{FF2B5EF4-FFF2-40B4-BE49-F238E27FC236}">
                <a16:creationId xmlns:a16="http://schemas.microsoft.com/office/drawing/2014/main" id="{32868AB3-DD49-46EF-B252-FD9BEBCD536C}"/>
              </a:ext>
            </a:extLst>
          </p:cNvPr>
          <p:cNvSpPr txBox="1"/>
          <p:nvPr/>
        </p:nvSpPr>
        <p:spPr>
          <a:xfrm>
            <a:off x="352425" y="855890"/>
            <a:ext cx="5954486" cy="461665"/>
          </a:xfrm>
          <a:prstGeom prst="rect">
            <a:avLst/>
          </a:prstGeom>
          <a:noFill/>
        </p:spPr>
        <p:txBody>
          <a:bodyPr wrap="square" rtlCol="0">
            <a:spAutoFit/>
          </a:bodyPr>
          <a:lstStyle/>
          <a:p>
            <a:r>
              <a:rPr lang="en-CA" sz="2400" dirty="0">
                <a:solidFill>
                  <a:schemeClr val="bg1"/>
                </a:solidFill>
              </a:rPr>
              <a:t>Nine Intersessional meetings held in 2019</a:t>
            </a:r>
          </a:p>
        </p:txBody>
      </p:sp>
      <p:pic>
        <p:nvPicPr>
          <p:cNvPr id="7" name="Content Placeholder 3" descr="banner.jpg">
            <a:extLst>
              <a:ext uri="{FF2B5EF4-FFF2-40B4-BE49-F238E27FC236}">
                <a16:creationId xmlns:a16="http://schemas.microsoft.com/office/drawing/2014/main" id="{ABA30637-F30C-450E-8E15-84A94FDBB45D}"/>
              </a:ext>
            </a:extLst>
          </p:cNvPr>
          <p:cNvPicPr>
            <a:picLocks noChangeAspect="1"/>
          </p:cNvPicPr>
          <p:nvPr/>
        </p:nvPicPr>
        <p:blipFill rotWithShape="1">
          <a:blip r:embed="rId2" cstate="print"/>
          <a:srcRect r="89118" b="24000"/>
          <a:stretch/>
        </p:blipFill>
        <p:spPr>
          <a:xfrm>
            <a:off x="10571749" y="597817"/>
            <a:ext cx="1620251" cy="1414436"/>
          </a:xfrm>
          <a:prstGeom prst="rect">
            <a:avLst/>
          </a:prstGeom>
        </p:spPr>
      </p:pic>
    </p:spTree>
    <p:extLst>
      <p:ext uri="{BB962C8B-B14F-4D97-AF65-F5344CB8AC3E}">
        <p14:creationId xmlns:p14="http://schemas.microsoft.com/office/powerpoint/2010/main" val="1979310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6000">
              <a:schemeClr val="accent4">
                <a:lumMod val="40000"/>
                <a:lumOff val="60000"/>
              </a:schemeClr>
            </a:gs>
            <a:gs pos="100000">
              <a:schemeClr val="accent4">
                <a:lumMod val="75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6B45F-D7B9-4346-86EB-E728C2A96E94}"/>
              </a:ext>
            </a:extLst>
          </p:cNvPr>
          <p:cNvSpPr txBox="1"/>
          <p:nvPr/>
        </p:nvSpPr>
        <p:spPr>
          <a:xfrm>
            <a:off x="536121" y="834119"/>
            <a:ext cx="827314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2800" b="0" i="0" u="none" strike="noStrike" kern="1200" cap="none" spc="0" normalizeH="0" baseline="0" noProof="0" dirty="0">
                <a:ln>
                  <a:noFill/>
                </a:ln>
                <a:solidFill>
                  <a:prstClr val="black"/>
                </a:solidFill>
                <a:effectLst/>
                <a:uLnTx/>
                <a:uFillTx/>
                <a:latin typeface="Trebuchet MS" panose="020B0603020202020204"/>
                <a:ea typeface="+mn-ea"/>
                <a:cs typeface="+mn-cs"/>
              </a:rPr>
              <a:t>Report of intersessional SCRS meetings – Slide 2  </a:t>
            </a:r>
            <a:endParaRPr kumimoji="0" lang="en-CA" sz="2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3" name="TextBox 2">
            <a:extLst>
              <a:ext uri="{FF2B5EF4-FFF2-40B4-BE49-F238E27FC236}">
                <a16:creationId xmlns:a16="http://schemas.microsoft.com/office/drawing/2014/main" id="{B8CAFC66-61A6-4E77-84F2-46552AE10A11}"/>
              </a:ext>
            </a:extLst>
          </p:cNvPr>
          <p:cNvSpPr txBox="1"/>
          <p:nvPr/>
        </p:nvSpPr>
        <p:spPr>
          <a:xfrm>
            <a:off x="317047" y="2068286"/>
            <a:ext cx="11168743" cy="4370427"/>
          </a:xfrm>
          <a:prstGeom prst="rect">
            <a:avLst/>
          </a:prstGeom>
          <a:solidFill>
            <a:schemeClr val="tx1"/>
          </a:solidFill>
        </p:spPr>
        <p:txBody>
          <a:bodyPr wrap="square" rtlCol="0">
            <a:spAutoFit/>
          </a:bodyPr>
          <a:lstStyle/>
          <a:p>
            <a:pPr lvl="0">
              <a:defRPr/>
            </a:pPr>
            <a:r>
              <a:rPr lang="en-US" sz="2000" b="1" u="sng" dirty="0">
                <a:solidFill>
                  <a:schemeClr val="bg1"/>
                </a:solidFill>
              </a:rPr>
              <a:t>Intersessional meeting of the swordfish Species Group.</a:t>
            </a:r>
            <a:r>
              <a:rPr lang="en-US" sz="2000" dirty="0">
                <a:solidFill>
                  <a:schemeClr val="bg1"/>
                </a:solidFill>
              </a:rPr>
              <a:t> Madrid, Spain 25-28 February. </a:t>
            </a:r>
          </a:p>
          <a:p>
            <a:pPr lvl="0">
              <a:defRPr/>
            </a:pPr>
            <a:r>
              <a:rPr lang="en-US" sz="2000" dirty="0">
                <a:solidFill>
                  <a:schemeClr val="bg1"/>
                </a:solidFill>
              </a:rPr>
              <a:t>	Discussion </a:t>
            </a:r>
            <a:r>
              <a:rPr lang="en-US" sz="2000" dirty="0" err="1">
                <a:solidFill>
                  <a:schemeClr val="bg1"/>
                </a:solidFill>
              </a:rPr>
              <a:t>centred</a:t>
            </a:r>
            <a:r>
              <a:rPr lang="en-US" sz="2000" dirty="0">
                <a:solidFill>
                  <a:schemeClr val="bg1"/>
                </a:solidFill>
              </a:rPr>
              <a:t> around data availability and quality for northern and southern swordfish stocks, stock status, progress on biology and stock structure research, plans for future sampling activities, progress on Species Distribution Modeling, and progress on MSE. Concern expressed about the lack reporting discards of undersized Mediterranean swordfish. Why - regulations prohibited even catching undersized swordfish. A regulation change is needed to allow sampling of undersized fish.</a:t>
            </a:r>
          </a:p>
          <a:p>
            <a:pPr lvl="0">
              <a:defRPr/>
            </a:pPr>
            <a:endParaRPr lang="en-US" dirty="0">
              <a:solidFill>
                <a:schemeClr val="bg1"/>
              </a:solidFill>
            </a:endParaRPr>
          </a:p>
          <a:p>
            <a:pPr lvl="0">
              <a:defRPr/>
            </a:pPr>
            <a:r>
              <a:rPr lang="en-US" sz="2000" b="1" u="sng" dirty="0">
                <a:solidFill>
                  <a:schemeClr val="bg1"/>
                </a:solidFill>
              </a:rPr>
              <a:t>Meeting of the ICCAT Working Group on Stock Assessment Methods (WGSAM), </a:t>
            </a:r>
            <a:r>
              <a:rPr lang="en-US" sz="2000" dirty="0">
                <a:solidFill>
                  <a:schemeClr val="bg1"/>
                </a:solidFill>
              </a:rPr>
              <a:t>Madrid, Spain, 8-12 April . Recognized that several of the ICCAT species assessed are in “data limited” situations and recommended a series of Data Limited Workshops to characterize stock assessment uncertainties. The Group approved the ICCAT score card on data availability. Recommended an Independent Peer Review team(1-3 reviewers) to provide advice for the overall ICCAT MSE process.</a:t>
            </a:r>
            <a:r>
              <a:rPr lang="en-US" dirty="0">
                <a:solidFill>
                  <a:prstClr val="white"/>
                </a:solidFill>
                <a:latin typeface="Trebuchet MS" panose="020B0603020202020204"/>
              </a:rPr>
              <a:t>.</a:t>
            </a: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sessional meeting of the small tunas Species Group</a:t>
            </a:r>
            <a:endParaRPr kumimoji="0" lang="en-CA"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4" name="TextBox 3">
            <a:extLst>
              <a:ext uri="{FF2B5EF4-FFF2-40B4-BE49-F238E27FC236}">
                <a16:creationId xmlns:a16="http://schemas.microsoft.com/office/drawing/2014/main" id="{32868AB3-DD49-46EF-B252-FD9BEBCD536C}"/>
              </a:ext>
            </a:extLst>
          </p:cNvPr>
          <p:cNvSpPr txBox="1"/>
          <p:nvPr/>
        </p:nvSpPr>
        <p:spPr>
          <a:xfrm>
            <a:off x="352425" y="1560740"/>
            <a:ext cx="595448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5" name="Content Placeholder 3" descr="banner.jpg">
            <a:extLst>
              <a:ext uri="{FF2B5EF4-FFF2-40B4-BE49-F238E27FC236}">
                <a16:creationId xmlns:a16="http://schemas.microsoft.com/office/drawing/2014/main" id="{3EA43B33-FE9E-4A1A-8175-9896C0347E7B}"/>
              </a:ext>
            </a:extLst>
          </p:cNvPr>
          <p:cNvPicPr>
            <a:picLocks noChangeAspect="1"/>
          </p:cNvPicPr>
          <p:nvPr/>
        </p:nvPicPr>
        <p:blipFill rotWithShape="1">
          <a:blip r:embed="rId2" cstate="print"/>
          <a:srcRect r="89118" b="24000"/>
          <a:stretch/>
        </p:blipFill>
        <p:spPr>
          <a:xfrm>
            <a:off x="10580914" y="616867"/>
            <a:ext cx="1620251" cy="1414436"/>
          </a:xfrm>
          <a:prstGeom prst="rect">
            <a:avLst/>
          </a:prstGeom>
        </p:spPr>
      </p:pic>
    </p:spTree>
    <p:extLst>
      <p:ext uri="{BB962C8B-B14F-4D97-AF65-F5344CB8AC3E}">
        <p14:creationId xmlns:p14="http://schemas.microsoft.com/office/powerpoint/2010/main" val="600450607"/>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ICCAT_SecretariatPowerPoint_template" id="{F7EF2BE0-CB1E-4D1C-9294-5A4A5EA2B42A}" vid="{C6A567B3-3A82-459C-860D-274B441F82A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20893</TotalTime>
  <Words>5483</Words>
  <Application>Microsoft Office PowerPoint</Application>
  <PresentationFormat>Widescreen</PresentationFormat>
  <Paragraphs>660</Paragraphs>
  <Slides>47</Slides>
  <Notes>26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47</vt:i4>
      </vt:variant>
    </vt:vector>
  </HeadingPairs>
  <TitlesOfParts>
    <vt:vector size="62" baseType="lpstr">
      <vt:lpstr>Arial</vt:lpstr>
      <vt:lpstr>Calibri</vt:lpstr>
      <vt:lpstr>Calibri Light</vt:lpstr>
      <vt:lpstr>Cambria</vt:lpstr>
      <vt:lpstr>Constantia</vt:lpstr>
      <vt:lpstr>Helvetica</vt:lpstr>
      <vt:lpstr>News Gothic MT</vt:lpstr>
      <vt:lpstr>Noto Sans</vt:lpstr>
      <vt:lpstr>Times New Roman</vt:lpstr>
      <vt:lpstr>Trebuchet MS</vt:lpstr>
      <vt:lpstr>Wingdings</vt:lpstr>
      <vt:lpstr>Wingdings 2</vt:lpstr>
      <vt:lpstr>Berlin</vt:lpstr>
      <vt:lpstr>Office Theme</vt:lpstr>
      <vt:lpstr>Flow</vt:lpstr>
      <vt:lpstr>Report of the 2019 Standing Committee of Research and Statistics (SCRS)</vt:lpstr>
      <vt:lpstr> -  SCRS Accomplishments and Challenges   -  Secretariat activities in research and statistics  -  Report of Intersessional SCRS meetings  -  Executive Summaries (Details provided in Panel)  -  Research Programs   -  Management Strategy Evaluation (MSE)  -  Recommendations to Commission  -  Responses to the Commission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Overview of GBYP Program</vt:lpstr>
      <vt:lpstr>PowerPoint Presentation</vt:lpstr>
      <vt:lpstr>Aerial survey: Independent indices: </vt:lpstr>
      <vt:lpstr>Tagging</vt:lpstr>
      <vt:lpstr>MSE</vt:lpstr>
      <vt:lpstr>The Atlantic Ocean Tropical tuna Tagging Programme (AOTTP)</vt:lpstr>
      <vt:lpstr>AOTTP - tag types </vt:lpstr>
      <vt:lpstr>AOTTP – release and recovery (spaghetti)</vt:lpstr>
      <vt:lpstr>PowerPoint Presentation</vt:lpstr>
      <vt:lpstr>Tuna movements</vt:lpstr>
      <vt:lpstr>AOTTP – Capacity building</vt:lpstr>
      <vt:lpstr>AOTTP – Future  - Programme ends Nov 2020 </vt:lpstr>
      <vt:lpstr>- Small Tunas Research Programme (SMTYP)  To recover small tunas historical data (statistical and biological data) from the main ICCAT fishing areas. - Shark Research and Data Collection Programme (SRDCP)  To improve shark data collection and research, the current knowledge on many fisheries and basic biology and to improve the quality and reduce the uncertainty of the scientific advice on sharks provided to the Commission. - Enhanced Programme for Billfish Research (EPBR)  To obtain more complete detailed catch and effort statistics for billfishes, to carry out an expanded tagging program, and to carry out studies on age and growth.  - Other research program requests:  Albacore, Swordfish, Ecosystems </vt:lpstr>
      <vt:lpstr>The roadmap for MSE was developed by the Commission to match the delivery of MSE products to the needs for advice. Implement of this roadmap has been very challenging, for both the SCRS and the Commission.   Progress on the MSE process has been hampered by:   - the lack/limited experience on MSE in ICCAT, and CPC’s  - technical challenges in stock specific simulation  frameworks and,   - limited resources to participate in both the MSE process and in the  current stock assessment and management process.  In 2018 the Commission recommended slowdown and a preference to focus on one or two of the ongoing species without guidance on priorities. In 2019 the ICCAT MSE process focused on BFT and SWO_N, limited work on ALB_N, and little on the tropical tuna MSE. </vt:lpstr>
      <vt:lpstr>BFT - Substantial progress made in improving the OMs, although some problems remain (with the revised OMs) that require more time. Limited progress on CMP. Roadmap has been revised accordingly. Delay will require stock assessment in 2020 to provide advice for 2021.  SWO_N – Main objective was to finalize the OM’s.  The MSE framework and a case study were outlined using the base-case stock synthesis assessment from 2017. The current operating framework is composed of an uncertainty grid of 288 OM’s with alternative assumptions.  ALB_N – Focus on addressing the recommendations by the peer reviewer and producing a consolidated report.  Tropical Tuna: -  No activity but the acknowledgement of the need to restart the MSE process. </vt:lpstr>
      <vt:lpstr>•   Finding mechanisms to gather input on operational objectives from the Commission  (E.g., (SWGSM, Panels)  •   Identification of approaches to obtain input of stakeholders outside of the scientific  community •   Re-engage the Tropical tuna Working Group in their MSE process  •   Obtaining sufficient funding to properly support the process.  •   Simultaneously running so many MSEs for different stocks (limited number of  experts) •   Conduct MSE training courses for scientists and managers.  No training/capacity  building in 2019. •   Implementation of a standard set of principles to guide and facilitate the coordination process for MSE.  </vt:lpstr>
      <vt:lpstr>PowerPoint Presentation</vt:lpstr>
      <vt:lpstr>PowerPoint Presentation</vt:lpstr>
      <vt:lpstr>Calendar for 2020</vt:lpstr>
      <vt:lpstr>PowerPoint Presentation</vt:lpstr>
      <vt:lpstr>PowerPoint Presentation</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Report of the 2019 Standing Committee of Research and Statistics (SCRS)</dc:title>
  <dc:creator>Gary Melvin</dc:creator>
  <cp:lastModifiedBy>Gary Melvin</cp:lastModifiedBy>
  <cp:revision>196</cp:revision>
  <dcterms:created xsi:type="dcterms:W3CDTF">2019-10-21T13:16:40Z</dcterms:created>
  <dcterms:modified xsi:type="dcterms:W3CDTF">2019-11-18T09:09:33Z</dcterms:modified>
</cp:coreProperties>
</file>