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 id="2147483672" r:id="rId2"/>
    <p:sldMasterId id="2147483690" r:id="rId3"/>
    <p:sldMasterId id="2147483702" r:id="rId4"/>
    <p:sldMasterId id="2147483714" r:id="rId5"/>
  </p:sldMasterIdLst>
  <p:notesMasterIdLst>
    <p:notesMasterId r:id="rId58"/>
  </p:notesMasterIdLst>
  <p:sldIdLst>
    <p:sldId id="256" r:id="rId6"/>
    <p:sldId id="257" r:id="rId7"/>
    <p:sldId id="258" r:id="rId8"/>
    <p:sldId id="262" r:id="rId9"/>
    <p:sldId id="259" r:id="rId10"/>
    <p:sldId id="260" r:id="rId11"/>
    <p:sldId id="261" r:id="rId12"/>
    <p:sldId id="263" r:id="rId13"/>
    <p:sldId id="264" r:id="rId14"/>
    <p:sldId id="265" r:id="rId15"/>
    <p:sldId id="266" r:id="rId16"/>
    <p:sldId id="267" r:id="rId17"/>
    <p:sldId id="350" r:id="rId18"/>
    <p:sldId id="352" r:id="rId19"/>
    <p:sldId id="351" r:id="rId20"/>
    <p:sldId id="345" r:id="rId21"/>
    <p:sldId id="353" r:id="rId22"/>
    <p:sldId id="270" r:id="rId23"/>
    <p:sldId id="271" r:id="rId24"/>
    <p:sldId id="272" r:id="rId25"/>
    <p:sldId id="273" r:id="rId26"/>
    <p:sldId id="275" r:id="rId27"/>
    <p:sldId id="274" r:id="rId28"/>
    <p:sldId id="290" r:id="rId29"/>
    <p:sldId id="291" r:id="rId30"/>
    <p:sldId id="292" r:id="rId31"/>
    <p:sldId id="346" r:id="rId32"/>
    <p:sldId id="289" r:id="rId33"/>
    <p:sldId id="280" r:id="rId34"/>
    <p:sldId id="281" r:id="rId35"/>
    <p:sldId id="282" r:id="rId36"/>
    <p:sldId id="283" r:id="rId37"/>
    <p:sldId id="277" r:id="rId38"/>
    <p:sldId id="278" r:id="rId39"/>
    <p:sldId id="279" r:id="rId40"/>
    <p:sldId id="333" r:id="rId41"/>
    <p:sldId id="334" r:id="rId42"/>
    <p:sldId id="335" r:id="rId43"/>
    <p:sldId id="336" r:id="rId44"/>
    <p:sldId id="337" r:id="rId45"/>
    <p:sldId id="342" r:id="rId46"/>
    <p:sldId id="338" r:id="rId47"/>
    <p:sldId id="339" r:id="rId48"/>
    <p:sldId id="347" r:id="rId49"/>
    <p:sldId id="340" r:id="rId50"/>
    <p:sldId id="348" r:id="rId51"/>
    <p:sldId id="344" r:id="rId52"/>
    <p:sldId id="349" r:id="rId53"/>
    <p:sldId id="355" r:id="rId54"/>
    <p:sldId id="354" r:id="rId55"/>
    <p:sldId id="341" r:id="rId56"/>
    <p:sldId id="276"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9" autoAdjust="0"/>
    <p:restoredTop sz="94660"/>
  </p:normalViewPr>
  <p:slideViewPr>
    <p:cSldViewPr snapToGrid="0">
      <p:cViewPr varScale="1">
        <p:scale>
          <a:sx n="95" d="100"/>
          <a:sy n="95" d="100"/>
        </p:scale>
        <p:origin x="461" y="53"/>
      </p:cViewPr>
      <p:guideLst/>
    </p:cSldViewPr>
  </p:slideViewPr>
  <p:notesTextViewPr>
    <p:cViewPr>
      <p:scale>
        <a:sx n="1" d="1"/>
        <a:sy n="1" d="1"/>
      </p:scale>
      <p:origin x="0" y="0"/>
    </p:cViewPr>
  </p:notesTextViewPr>
  <p:notesViewPr>
    <p:cSldViewPr snapToGrid="0">
      <p:cViewPr varScale="1">
        <p:scale>
          <a:sx n="60" d="100"/>
          <a:sy n="60" d="100"/>
        </p:scale>
        <p:origin x="2592" y="6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0FB557-C004-4F59-8739-7381B7226D73}" type="doc">
      <dgm:prSet loTypeId="urn:microsoft.com/office/officeart/2005/8/layout/process4" loCatId="process" qsTypeId="urn:microsoft.com/office/officeart/2005/8/quickstyle/simple4" qsCatId="simple" csTypeId="urn:microsoft.com/office/officeart/2005/8/colors/colorful1" csCatId="colorful" phldr="1"/>
      <dgm:spPr/>
      <dgm:t>
        <a:bodyPr/>
        <a:lstStyle/>
        <a:p>
          <a:endParaRPr lang="en-US"/>
        </a:p>
      </dgm:t>
    </dgm:pt>
    <dgm:pt modelId="{FA01A708-391A-455A-8488-E390ADE79E66}">
      <dgm:prSet/>
      <dgm:spPr/>
      <dgm:t>
        <a:bodyPr/>
        <a:lstStyle/>
        <a:p>
          <a:pPr algn="l"/>
          <a:r>
            <a:rPr lang="en-US">
              <a:solidFill>
                <a:schemeClr val="bg1"/>
              </a:solidFill>
            </a:rPr>
            <a:t>General Activities</a:t>
          </a:r>
        </a:p>
        <a:p>
          <a:pPr algn="l"/>
          <a:r>
            <a:rPr lang="en-US">
              <a:solidFill>
                <a:schemeClr val="bg1"/>
              </a:solidFill>
            </a:rPr>
            <a:t> - SCRS Accomplishments and Challenges </a:t>
          </a:r>
          <a:br>
            <a:rPr lang="en-US">
              <a:solidFill>
                <a:schemeClr val="bg1"/>
              </a:solidFill>
            </a:rPr>
          </a:br>
          <a:r>
            <a:rPr lang="en-US">
              <a:solidFill>
                <a:schemeClr val="bg1"/>
              </a:solidFill>
            </a:rPr>
            <a:t> - Secretariat activities in research and statistics</a:t>
          </a:r>
          <a:br>
            <a:rPr lang="en-CA">
              <a:solidFill>
                <a:schemeClr val="bg1"/>
              </a:solidFill>
            </a:rPr>
          </a:br>
          <a:r>
            <a:rPr lang="en-CA">
              <a:solidFill>
                <a:schemeClr val="bg1"/>
              </a:solidFill>
            </a:rPr>
            <a:t> - Summary </a:t>
          </a:r>
          <a:r>
            <a:rPr lang="en-US">
              <a:solidFill>
                <a:schemeClr val="bg1"/>
              </a:solidFill>
            </a:rPr>
            <a:t>of Intersessional SCRS meetings</a:t>
          </a:r>
          <a:br>
            <a:rPr lang="en-US">
              <a:solidFill>
                <a:schemeClr val="bg1"/>
              </a:solidFill>
            </a:rPr>
          </a:br>
          <a:r>
            <a:rPr lang="en-US">
              <a:solidFill>
                <a:schemeClr val="bg1"/>
              </a:solidFill>
            </a:rPr>
            <a:t> -</a:t>
          </a:r>
          <a:r>
            <a:rPr lang="en-CA" b="1"/>
            <a:t>.</a:t>
          </a:r>
          <a:r>
            <a:rPr lang="en-US">
              <a:solidFill>
                <a:schemeClr val="bg1"/>
              </a:solidFill>
            </a:rPr>
            <a:t> Research Programs </a:t>
          </a:r>
          <a:endParaRPr lang="en-US" dirty="0"/>
        </a:p>
      </dgm:t>
    </dgm:pt>
    <dgm:pt modelId="{CCA53E1F-1497-4BFC-9AE1-D97B06F38380}" type="parTrans" cxnId="{CE001A60-E645-423B-9E0C-AB1103C9A359}">
      <dgm:prSet/>
      <dgm:spPr/>
      <dgm:t>
        <a:bodyPr/>
        <a:lstStyle/>
        <a:p>
          <a:endParaRPr lang="en-US"/>
        </a:p>
      </dgm:t>
    </dgm:pt>
    <dgm:pt modelId="{7C46DF46-3D81-43FB-8157-839EBA8DA490}" type="sibTrans" cxnId="{CE001A60-E645-423B-9E0C-AB1103C9A359}">
      <dgm:prSet/>
      <dgm:spPr/>
      <dgm:t>
        <a:bodyPr/>
        <a:lstStyle/>
        <a:p>
          <a:endParaRPr lang="en-US"/>
        </a:p>
      </dgm:t>
    </dgm:pt>
    <dgm:pt modelId="{F114B441-12A0-4592-BE9F-530024CB0598}">
      <dgm:prSet/>
      <dgm:spPr/>
      <dgm:t>
        <a:bodyPr/>
        <a:lstStyle/>
        <a:p>
          <a:pPr algn="l"/>
          <a:r>
            <a:rPr lang="en-US">
              <a:solidFill>
                <a:schemeClr val="bg1"/>
              </a:solidFill>
            </a:rPr>
            <a:t> Specific Activities:</a:t>
          </a:r>
        </a:p>
        <a:p>
          <a:pPr algn="l"/>
          <a:r>
            <a:rPr lang="en-US">
              <a:solidFill>
                <a:schemeClr val="bg1"/>
              </a:solidFill>
            </a:rPr>
            <a:t> -  Executive Summaries (Details provided in Panel)</a:t>
          </a:r>
          <a:br>
            <a:rPr lang="en-US">
              <a:solidFill>
                <a:schemeClr val="bg1"/>
              </a:solidFill>
            </a:rPr>
          </a:br>
          <a:r>
            <a:rPr lang="en-US">
              <a:solidFill>
                <a:schemeClr val="bg1"/>
              </a:solidFill>
            </a:rPr>
            <a:t> -  Management Strategy Evaluation (MSE)</a:t>
          </a:r>
          <a:br>
            <a:rPr lang="en-US">
              <a:solidFill>
                <a:schemeClr val="bg1"/>
              </a:solidFill>
            </a:rPr>
          </a:br>
          <a:r>
            <a:rPr lang="en-US">
              <a:solidFill>
                <a:schemeClr val="bg1"/>
              </a:solidFill>
            </a:rPr>
            <a:t> -  Recommendations to Commission</a:t>
          </a:r>
          <a:br>
            <a:rPr lang="en-US">
              <a:solidFill>
                <a:schemeClr val="bg1"/>
              </a:solidFill>
            </a:rPr>
          </a:br>
          <a:r>
            <a:rPr lang="en-US">
              <a:solidFill>
                <a:schemeClr val="bg1"/>
              </a:solidFill>
            </a:rPr>
            <a:t> -  Responses to the Commission</a:t>
          </a:r>
          <a:endParaRPr lang="en-US" dirty="0"/>
        </a:p>
      </dgm:t>
    </dgm:pt>
    <dgm:pt modelId="{3ED234CB-8C38-48B2-AB58-6469E0AAC5D1}" type="parTrans" cxnId="{3789CEBF-E795-453B-9661-37B03A3B42CB}">
      <dgm:prSet/>
      <dgm:spPr/>
      <dgm:t>
        <a:bodyPr/>
        <a:lstStyle/>
        <a:p>
          <a:endParaRPr lang="en-US"/>
        </a:p>
      </dgm:t>
    </dgm:pt>
    <dgm:pt modelId="{79D78E40-1AB7-4207-AAF9-9A943B6775C4}" type="sibTrans" cxnId="{3789CEBF-E795-453B-9661-37B03A3B42CB}">
      <dgm:prSet/>
      <dgm:spPr/>
      <dgm:t>
        <a:bodyPr/>
        <a:lstStyle/>
        <a:p>
          <a:endParaRPr lang="en-US"/>
        </a:p>
      </dgm:t>
    </dgm:pt>
    <dgm:pt modelId="{F7504B37-39DB-423A-AA6D-F5C43EDE8B56}" type="pres">
      <dgm:prSet presAssocID="{B00FB557-C004-4F59-8739-7381B7226D73}" presName="Name0" presStyleCnt="0">
        <dgm:presLayoutVars>
          <dgm:dir/>
          <dgm:animLvl val="lvl"/>
          <dgm:resizeHandles val="exact"/>
        </dgm:presLayoutVars>
      </dgm:prSet>
      <dgm:spPr/>
    </dgm:pt>
    <dgm:pt modelId="{32F9F45E-FC0E-48C0-84D7-A19F22E1B66D}" type="pres">
      <dgm:prSet presAssocID="{F114B441-12A0-4592-BE9F-530024CB0598}" presName="boxAndChildren" presStyleCnt="0"/>
      <dgm:spPr/>
    </dgm:pt>
    <dgm:pt modelId="{4791BFD0-FDAA-4E05-B925-F9F87D507903}" type="pres">
      <dgm:prSet presAssocID="{F114B441-12A0-4592-BE9F-530024CB0598}" presName="parentTextBox" presStyleLbl="node1" presStyleIdx="0" presStyleCnt="2" custScaleY="100697"/>
      <dgm:spPr/>
    </dgm:pt>
    <dgm:pt modelId="{8237C573-6D12-4450-B612-D23908407745}" type="pres">
      <dgm:prSet presAssocID="{7C46DF46-3D81-43FB-8157-839EBA8DA490}" presName="sp" presStyleCnt="0"/>
      <dgm:spPr/>
    </dgm:pt>
    <dgm:pt modelId="{D808A3A6-D4CC-4D74-8B5D-CE950D7855B0}" type="pres">
      <dgm:prSet presAssocID="{FA01A708-391A-455A-8488-E390ADE79E66}" presName="arrowAndChildren" presStyleCnt="0"/>
      <dgm:spPr/>
    </dgm:pt>
    <dgm:pt modelId="{01CB2416-6500-47DD-B828-8B082AF8D9DB}" type="pres">
      <dgm:prSet presAssocID="{FA01A708-391A-455A-8488-E390ADE79E66}" presName="parentTextArrow" presStyleLbl="node1" presStyleIdx="1" presStyleCnt="2" custScaleY="91225"/>
      <dgm:spPr/>
    </dgm:pt>
  </dgm:ptLst>
  <dgm:cxnLst>
    <dgm:cxn modelId="{75183111-1EFD-4B0F-906C-EBAA2A900DE8}" type="presOf" srcId="{FA01A708-391A-455A-8488-E390ADE79E66}" destId="{01CB2416-6500-47DD-B828-8B082AF8D9DB}" srcOrd="0" destOrd="0" presId="urn:microsoft.com/office/officeart/2005/8/layout/process4"/>
    <dgm:cxn modelId="{00EBCA23-65B3-4571-A339-347D53941799}" type="presOf" srcId="{F114B441-12A0-4592-BE9F-530024CB0598}" destId="{4791BFD0-FDAA-4E05-B925-F9F87D507903}" srcOrd="0" destOrd="0" presId="urn:microsoft.com/office/officeart/2005/8/layout/process4"/>
    <dgm:cxn modelId="{CE001A60-E645-423B-9E0C-AB1103C9A359}" srcId="{B00FB557-C004-4F59-8739-7381B7226D73}" destId="{FA01A708-391A-455A-8488-E390ADE79E66}" srcOrd="0" destOrd="0" parTransId="{CCA53E1F-1497-4BFC-9AE1-D97B06F38380}" sibTransId="{7C46DF46-3D81-43FB-8157-839EBA8DA490}"/>
    <dgm:cxn modelId="{3789CEBF-E795-453B-9661-37B03A3B42CB}" srcId="{B00FB557-C004-4F59-8739-7381B7226D73}" destId="{F114B441-12A0-4592-BE9F-530024CB0598}" srcOrd="1" destOrd="0" parTransId="{3ED234CB-8C38-48B2-AB58-6469E0AAC5D1}" sibTransId="{79D78E40-1AB7-4207-AAF9-9A943B6775C4}"/>
    <dgm:cxn modelId="{07DE28D6-D055-40D7-821F-4CDF4B55B377}" type="presOf" srcId="{B00FB557-C004-4F59-8739-7381B7226D73}" destId="{F7504B37-39DB-423A-AA6D-F5C43EDE8B56}" srcOrd="0" destOrd="0" presId="urn:microsoft.com/office/officeart/2005/8/layout/process4"/>
    <dgm:cxn modelId="{E8DA9384-B58B-422D-A4F6-850D99C4E93D}" type="presParOf" srcId="{F7504B37-39DB-423A-AA6D-F5C43EDE8B56}" destId="{32F9F45E-FC0E-48C0-84D7-A19F22E1B66D}" srcOrd="0" destOrd="0" presId="urn:microsoft.com/office/officeart/2005/8/layout/process4"/>
    <dgm:cxn modelId="{F50129CE-E341-4E8B-BDFD-B61D2FD3900C}" type="presParOf" srcId="{32F9F45E-FC0E-48C0-84D7-A19F22E1B66D}" destId="{4791BFD0-FDAA-4E05-B925-F9F87D507903}" srcOrd="0" destOrd="0" presId="urn:microsoft.com/office/officeart/2005/8/layout/process4"/>
    <dgm:cxn modelId="{3110DCFF-C6E5-4F2D-873E-3F0A3CD0D438}" type="presParOf" srcId="{F7504B37-39DB-423A-AA6D-F5C43EDE8B56}" destId="{8237C573-6D12-4450-B612-D23908407745}" srcOrd="1" destOrd="0" presId="urn:microsoft.com/office/officeart/2005/8/layout/process4"/>
    <dgm:cxn modelId="{B603374B-EAD7-4407-AE20-B988C9D34D7E}" type="presParOf" srcId="{F7504B37-39DB-423A-AA6D-F5C43EDE8B56}" destId="{D808A3A6-D4CC-4D74-8B5D-CE950D7855B0}" srcOrd="2" destOrd="0" presId="urn:microsoft.com/office/officeart/2005/8/layout/process4"/>
    <dgm:cxn modelId="{8D2438D0-EDCE-460C-9477-0EF5117DCAB7}" type="presParOf" srcId="{D808A3A6-D4CC-4D74-8B5D-CE950D7855B0}" destId="{01CB2416-6500-47DD-B828-8B082AF8D9DB}"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1BFD0-FDAA-4E05-B925-F9F87D507903}">
      <dsp:nvSpPr>
        <dsp:cNvPr id="0" name=""/>
        <dsp:cNvSpPr/>
      </dsp:nvSpPr>
      <dsp:spPr>
        <a:xfrm>
          <a:off x="0" y="2543875"/>
          <a:ext cx="10972800" cy="1845276"/>
        </a:xfrm>
        <a:prstGeom prst="rect">
          <a:avLst/>
        </a:prstGeom>
        <a:gradFill rotWithShape="0">
          <a:gsLst>
            <a:gs pos="0">
              <a:schemeClr val="accent2">
                <a:hueOff val="0"/>
                <a:satOff val="0"/>
                <a:lumOff val="0"/>
                <a:alphaOff val="0"/>
                <a:tint val="98000"/>
                <a:shade val="25000"/>
                <a:satMod val="250000"/>
              </a:schemeClr>
            </a:gs>
            <a:gs pos="68000">
              <a:schemeClr val="accent2">
                <a:hueOff val="0"/>
                <a:satOff val="0"/>
                <a:lumOff val="0"/>
                <a:alphaOff val="0"/>
                <a:tint val="86000"/>
                <a:satMod val="115000"/>
              </a:schemeClr>
            </a:gs>
            <a:gs pos="100000">
              <a:schemeClr val="accent2">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2">
              <a:hueOff val="0"/>
              <a:satOff val="0"/>
              <a:lumOff val="0"/>
              <a:alphaOff val="0"/>
              <a:shade val="9000"/>
              <a:satMod val="105000"/>
              <a:alpha val="48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bg1"/>
              </a:solidFill>
            </a:rPr>
            <a:t> Specific Activities:</a:t>
          </a:r>
        </a:p>
        <a:p>
          <a:pPr marL="0" lvl="0" indent="0" algn="l" defTabSz="800100">
            <a:lnSpc>
              <a:spcPct val="90000"/>
            </a:lnSpc>
            <a:spcBef>
              <a:spcPct val="0"/>
            </a:spcBef>
            <a:spcAft>
              <a:spcPct val="35000"/>
            </a:spcAft>
            <a:buNone/>
          </a:pPr>
          <a:r>
            <a:rPr lang="en-US" sz="1800" kern="1200">
              <a:solidFill>
                <a:schemeClr val="bg1"/>
              </a:solidFill>
            </a:rPr>
            <a:t> -  Executive Summaries (Details provided in Panel)</a:t>
          </a:r>
          <a:br>
            <a:rPr lang="en-US" sz="1800" kern="1200">
              <a:solidFill>
                <a:schemeClr val="bg1"/>
              </a:solidFill>
            </a:rPr>
          </a:br>
          <a:r>
            <a:rPr lang="en-US" sz="1800" kern="1200">
              <a:solidFill>
                <a:schemeClr val="bg1"/>
              </a:solidFill>
            </a:rPr>
            <a:t> -  Management Strategy Evaluation (MSE)</a:t>
          </a:r>
          <a:br>
            <a:rPr lang="en-US" sz="1800" kern="1200">
              <a:solidFill>
                <a:schemeClr val="bg1"/>
              </a:solidFill>
            </a:rPr>
          </a:br>
          <a:r>
            <a:rPr lang="en-US" sz="1800" kern="1200">
              <a:solidFill>
                <a:schemeClr val="bg1"/>
              </a:solidFill>
            </a:rPr>
            <a:t> -  Recommendations to Commission</a:t>
          </a:r>
          <a:br>
            <a:rPr lang="en-US" sz="1800" kern="1200">
              <a:solidFill>
                <a:schemeClr val="bg1"/>
              </a:solidFill>
            </a:rPr>
          </a:br>
          <a:r>
            <a:rPr lang="en-US" sz="1800" kern="1200">
              <a:solidFill>
                <a:schemeClr val="bg1"/>
              </a:solidFill>
            </a:rPr>
            <a:t> -  Responses to the Commission</a:t>
          </a:r>
          <a:endParaRPr lang="en-US" sz="1800" kern="1200" dirty="0"/>
        </a:p>
      </dsp:txBody>
      <dsp:txXfrm>
        <a:off x="0" y="2543875"/>
        <a:ext cx="10972800" cy="1845276"/>
      </dsp:txXfrm>
    </dsp:sp>
    <dsp:sp modelId="{01CB2416-6500-47DD-B828-8B082AF8D9DB}">
      <dsp:nvSpPr>
        <dsp:cNvPr id="0" name=""/>
        <dsp:cNvSpPr/>
      </dsp:nvSpPr>
      <dsp:spPr>
        <a:xfrm rot="10800000">
          <a:off x="0" y="285"/>
          <a:ext cx="10972800" cy="2571077"/>
        </a:xfrm>
        <a:prstGeom prst="upArrowCallout">
          <a:avLst/>
        </a:prstGeom>
        <a:gradFill rotWithShape="0">
          <a:gsLst>
            <a:gs pos="0">
              <a:schemeClr val="accent3">
                <a:hueOff val="0"/>
                <a:satOff val="0"/>
                <a:lumOff val="0"/>
                <a:alphaOff val="0"/>
                <a:tint val="98000"/>
                <a:shade val="25000"/>
                <a:satMod val="250000"/>
              </a:schemeClr>
            </a:gs>
            <a:gs pos="68000">
              <a:schemeClr val="accent3">
                <a:hueOff val="0"/>
                <a:satOff val="0"/>
                <a:lumOff val="0"/>
                <a:alphaOff val="0"/>
                <a:tint val="86000"/>
                <a:satMod val="115000"/>
              </a:schemeClr>
            </a:gs>
            <a:gs pos="100000">
              <a:schemeClr val="accent3">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3">
              <a:hueOff val="0"/>
              <a:satOff val="0"/>
              <a:lumOff val="0"/>
              <a:alphaOff val="0"/>
              <a:shade val="9000"/>
              <a:satMod val="105000"/>
              <a:alpha val="48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bg1"/>
              </a:solidFill>
            </a:rPr>
            <a:t>General Activities</a:t>
          </a:r>
        </a:p>
        <a:p>
          <a:pPr marL="0" lvl="0" indent="0" algn="l" defTabSz="800100">
            <a:lnSpc>
              <a:spcPct val="90000"/>
            </a:lnSpc>
            <a:spcBef>
              <a:spcPct val="0"/>
            </a:spcBef>
            <a:spcAft>
              <a:spcPct val="35000"/>
            </a:spcAft>
            <a:buNone/>
          </a:pPr>
          <a:r>
            <a:rPr lang="en-US" sz="1800" kern="1200">
              <a:solidFill>
                <a:schemeClr val="bg1"/>
              </a:solidFill>
            </a:rPr>
            <a:t> - SCRS Accomplishments and Challenges </a:t>
          </a:r>
          <a:br>
            <a:rPr lang="en-US" sz="1800" kern="1200">
              <a:solidFill>
                <a:schemeClr val="bg1"/>
              </a:solidFill>
            </a:rPr>
          </a:br>
          <a:r>
            <a:rPr lang="en-US" sz="1800" kern="1200">
              <a:solidFill>
                <a:schemeClr val="bg1"/>
              </a:solidFill>
            </a:rPr>
            <a:t> - Secretariat activities in research and statistics</a:t>
          </a:r>
          <a:br>
            <a:rPr lang="en-CA" sz="1800" kern="1200">
              <a:solidFill>
                <a:schemeClr val="bg1"/>
              </a:solidFill>
            </a:rPr>
          </a:br>
          <a:r>
            <a:rPr lang="en-CA" sz="1800" kern="1200">
              <a:solidFill>
                <a:schemeClr val="bg1"/>
              </a:solidFill>
            </a:rPr>
            <a:t> - Summary </a:t>
          </a:r>
          <a:r>
            <a:rPr lang="en-US" sz="1800" kern="1200">
              <a:solidFill>
                <a:schemeClr val="bg1"/>
              </a:solidFill>
            </a:rPr>
            <a:t>of Intersessional SCRS meetings</a:t>
          </a:r>
          <a:br>
            <a:rPr lang="en-US" sz="1800" kern="1200">
              <a:solidFill>
                <a:schemeClr val="bg1"/>
              </a:solidFill>
            </a:rPr>
          </a:br>
          <a:r>
            <a:rPr lang="en-US" sz="1800" kern="1200">
              <a:solidFill>
                <a:schemeClr val="bg1"/>
              </a:solidFill>
            </a:rPr>
            <a:t> -</a:t>
          </a:r>
          <a:r>
            <a:rPr lang="en-CA" sz="1800" b="1" kern="1200"/>
            <a:t>.</a:t>
          </a:r>
          <a:r>
            <a:rPr lang="en-US" sz="1800" kern="1200">
              <a:solidFill>
                <a:schemeClr val="bg1"/>
              </a:solidFill>
            </a:rPr>
            <a:t> Research Programs </a:t>
          </a:r>
          <a:endParaRPr lang="en-US" sz="1800" kern="1200" dirty="0"/>
        </a:p>
      </dsp:txBody>
      <dsp:txXfrm rot="10800000">
        <a:off x="0" y="285"/>
        <a:ext cx="10972800" cy="1670609"/>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33FC18-52CC-43A1-85FE-30AF248CAC2F}" type="datetimeFigureOut">
              <a:rPr lang="en-US" smtClean="0"/>
              <a:t>11/15/2021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D790FB-3A2C-4EF7-876A-288C7B50AA13}" type="slidenum">
              <a:rPr lang="en-US" smtClean="0"/>
              <a:t>‹#›</a:t>
            </a:fld>
            <a:endParaRPr lang="en-US"/>
          </a:p>
        </p:txBody>
      </p:sp>
    </p:spTree>
    <p:extLst>
      <p:ext uri="{BB962C8B-B14F-4D97-AF65-F5344CB8AC3E}">
        <p14:creationId xmlns:p14="http://schemas.microsoft.com/office/powerpoint/2010/main" val="2224546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Electronic Monitoring Systems (Rec. 19-05, para. 20</a:t>
            </a:r>
            <a:r>
              <a:rPr lang="en-US" u="sng"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 </a:t>
            </a:r>
            <a:r>
              <a:rPr lang="en-US" dirty="0"/>
              <a:t>reduce bycatch and bycatch mortality (Rec. 19-05, para. 21)</a:t>
            </a:r>
          </a:p>
          <a:p>
            <a:endParaRPr lang="en-US" dirty="0"/>
          </a:p>
        </p:txBody>
      </p:sp>
      <p:sp>
        <p:nvSpPr>
          <p:cNvPr id="4" name="Slide Number Placeholder 3"/>
          <p:cNvSpPr>
            <a:spLocks noGrp="1"/>
          </p:cNvSpPr>
          <p:nvPr>
            <p:ph type="sldNum" sz="quarter" idx="5"/>
          </p:nvPr>
        </p:nvSpPr>
        <p:spPr/>
        <p:txBody>
          <a:bodyPr/>
          <a:lstStyle/>
          <a:p>
            <a:fld id="{95D790FB-3A2C-4EF7-876A-288C7B50AA13}" type="slidenum">
              <a:rPr lang="en-US" smtClean="0"/>
              <a:t>8</a:t>
            </a:fld>
            <a:endParaRPr lang="en-US"/>
          </a:p>
        </p:txBody>
      </p:sp>
    </p:spTree>
    <p:extLst>
      <p:ext uri="{BB962C8B-B14F-4D97-AF65-F5344CB8AC3E}">
        <p14:creationId xmlns:p14="http://schemas.microsoft.com/office/powerpoint/2010/main" val="3452308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138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211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617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(E.g., increase transparency, sources of uncertainty, better representation of results to illustrate variability of results across models, clarification of some parameters and additional checks to explain and understand the unexpected </a:t>
            </a:r>
            <a:r>
              <a:rPr lang="en-US" dirty="0" err="1"/>
              <a:t>behaviour</a:t>
            </a:r>
            <a:r>
              <a:rPr lang="en-US" dirty="0"/>
              <a:t> of some Operating Models)</a:t>
            </a:r>
            <a:br>
              <a:rPr lang="en-US"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189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0728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360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4176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03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Most of the BFT assessment modeling was conducted by subgroup and presented to the WG.</a:t>
            </a:r>
            <a:endParaRPr lang="en-US" dirty="0"/>
          </a:p>
        </p:txBody>
      </p:sp>
      <p:sp>
        <p:nvSpPr>
          <p:cNvPr id="4" name="Slide Number Placeholder 3"/>
          <p:cNvSpPr>
            <a:spLocks noGrp="1"/>
          </p:cNvSpPr>
          <p:nvPr>
            <p:ph type="sldNum" sz="quarter" idx="5"/>
          </p:nvPr>
        </p:nvSpPr>
        <p:spPr/>
        <p:txBody>
          <a:bodyPr/>
          <a:lstStyle/>
          <a:p>
            <a:fld id="{95D790FB-3A2C-4EF7-876A-288C7B50AA13}" type="slidenum">
              <a:rPr lang="en-US" smtClean="0"/>
              <a:t>9</a:t>
            </a:fld>
            <a:endParaRPr lang="en-US"/>
          </a:p>
        </p:txBody>
      </p:sp>
    </p:spTree>
    <p:extLst>
      <p:ext uri="{BB962C8B-B14F-4D97-AF65-F5344CB8AC3E}">
        <p14:creationId xmlns:p14="http://schemas.microsoft.com/office/powerpoint/2010/main" val="1331293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D790FB-3A2C-4EF7-876A-288C7B50AA13}" type="slidenum">
              <a:rPr lang="en-US" smtClean="0"/>
              <a:t>10</a:t>
            </a:fld>
            <a:endParaRPr lang="en-US"/>
          </a:p>
        </p:txBody>
      </p:sp>
    </p:spTree>
    <p:extLst>
      <p:ext uri="{BB962C8B-B14F-4D97-AF65-F5344CB8AC3E}">
        <p14:creationId xmlns:p14="http://schemas.microsoft.com/office/powerpoint/2010/main" val="583407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D790FB-3A2C-4EF7-876A-288C7B50AA13}" type="slidenum">
              <a:rPr lang="en-US" smtClean="0"/>
              <a:t>11</a:t>
            </a:fld>
            <a:endParaRPr lang="en-US"/>
          </a:p>
        </p:txBody>
      </p:sp>
    </p:spTree>
    <p:extLst>
      <p:ext uri="{BB962C8B-B14F-4D97-AF65-F5344CB8AC3E}">
        <p14:creationId xmlns:p14="http://schemas.microsoft.com/office/powerpoint/2010/main" val="1366246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D790FB-3A2C-4EF7-876A-288C7B50AA13}" type="slidenum">
              <a:rPr lang="en-US" smtClean="0"/>
              <a:t>12</a:t>
            </a:fld>
            <a:endParaRPr lang="en-US"/>
          </a:p>
        </p:txBody>
      </p:sp>
    </p:spTree>
    <p:extLst>
      <p:ext uri="{BB962C8B-B14F-4D97-AF65-F5344CB8AC3E}">
        <p14:creationId xmlns:p14="http://schemas.microsoft.com/office/powerpoint/2010/main" val="3136383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Ongoing tasks in addition regular activities include:</a:t>
            </a:r>
          </a:p>
          <a:p>
            <a:r>
              <a:rPr lang="en-US" dirty="0"/>
              <a:t>	Continue the development of EFFDIS</a:t>
            </a:r>
          </a:p>
          <a:p>
            <a:r>
              <a:rPr lang="en-US" dirty="0"/>
              <a:t>	Prepare a draft proposal for a workplan to guide the development of the Task 3 Biological database</a:t>
            </a:r>
          </a:p>
          <a:p>
            <a:r>
              <a:rPr lang="en-US" dirty="0"/>
              <a:t>	Prepare and make readily available the list of head of scientific delegations </a:t>
            </a:r>
          </a:p>
          <a:p>
            <a:r>
              <a:rPr lang="en-US" dirty="0"/>
              <a:t>	CPCs recover historical catch and effort data and apply the proper units of effort</a:t>
            </a:r>
          </a:p>
          <a:p>
            <a:r>
              <a:rPr lang="en-US" dirty="0"/>
              <a:t>	Species Groups provide the Secretariat with the range of lengths and weights that are considered biologically 	acceptable for each species.</a:t>
            </a:r>
          </a:p>
          <a:p>
            <a:endParaRPr lang="en-US" dirty="0"/>
          </a:p>
        </p:txBody>
      </p:sp>
      <p:sp>
        <p:nvSpPr>
          <p:cNvPr id="4" name="Slide Number Placeholder 3"/>
          <p:cNvSpPr>
            <a:spLocks noGrp="1"/>
          </p:cNvSpPr>
          <p:nvPr>
            <p:ph type="sldNum" sz="quarter" idx="5"/>
          </p:nvPr>
        </p:nvSpPr>
        <p:spPr/>
        <p:txBody>
          <a:bodyPr/>
          <a:lstStyle/>
          <a:p>
            <a:fld id="{95D790FB-3A2C-4EF7-876A-288C7B50AA13}" type="slidenum">
              <a:rPr lang="en-US" smtClean="0"/>
              <a:t>13</a:t>
            </a:fld>
            <a:endParaRPr lang="en-US"/>
          </a:p>
        </p:txBody>
      </p:sp>
    </p:spTree>
    <p:extLst>
      <p:ext uri="{BB962C8B-B14F-4D97-AF65-F5344CB8AC3E}">
        <p14:creationId xmlns:p14="http://schemas.microsoft.com/office/powerpoint/2010/main" val="1049122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PlaceHolder 1"/>
          <p:cNvSpPr>
            <a:spLocks noGrp="1"/>
          </p:cNvSpPr>
          <p:nvPr>
            <p:ph type="body"/>
          </p:nvPr>
        </p:nvSpPr>
        <p:spPr>
          <a:xfrm>
            <a:off x="685800" y="4400640"/>
            <a:ext cx="5481360" cy="3595320"/>
          </a:xfrm>
          <a:prstGeom prst="rect">
            <a:avLst/>
          </a:prstGeom>
        </p:spPr>
        <p:txBody>
          <a:bodyPr lIns="0" tIns="0" rIns="0" bIns="0">
            <a:noAutofit/>
          </a:bodyPr>
          <a:lstStyle/>
          <a:p>
            <a:endParaRPr lang="en-GB" sz="2000" b="0" strike="noStrike" spc="-1">
              <a:latin typeface="Arial"/>
            </a:endParaRPr>
          </a:p>
        </p:txBody>
      </p:sp>
      <p:sp>
        <p:nvSpPr>
          <p:cNvPr id="218" name="CustomShape 2"/>
          <p:cNvSpPr/>
          <p:nvPr/>
        </p:nvSpPr>
        <p:spPr>
          <a:xfrm>
            <a:off x="3884760" y="8685360"/>
            <a:ext cx="2966760" cy="45360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013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059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smtClean="0"/>
              <a:pPr/>
              <a:t>11/15/2021</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0449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1050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smtClean="0"/>
              <a:pPr/>
              <a:t>11/15/2021</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66992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97E0307-B85C-446A-8EF0-0407D435D787}" type="datetimeFigureOut">
              <a:rPr lang="en-US" dirty="0"/>
              <a:t>11/15/2021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095791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A39ACE-9343-4EBE-B5CA-AEA240A1DC53}" type="datetimeFigureOut">
              <a:rPr lang="en-US" dirty="0"/>
              <a:t>11/15/2021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09266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A00F7B-89C5-4DF7-A309-6263220147D4}" type="datetimeFigureOut">
              <a:rPr lang="en-US" dirty="0"/>
              <a:t>11/15/2021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158681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49C95DE-FD64-4606-AE61-EC1136867CC6}" type="datetimeFigureOut">
              <a:rPr lang="en-US" dirty="0"/>
              <a:t>11/15/2021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73499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EB0BBD-30FE-4CF1-900A-0C45149F8AF8}" type="datetimeFigureOut">
              <a:rPr lang="en-US" dirty="0"/>
              <a:t>11/15/2021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7153370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91A5F7F-3E81-4C65-A4D1-CB62D5B9DB91}" type="datetimeFigureOut">
              <a:rPr lang="en-US" dirty="0"/>
              <a:t>11/15/2021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229430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77ECC86-1672-4627-AEFE-EC5485C73905}" type="datetimeFigureOut">
              <a:rPr lang="en-US" dirty="0"/>
              <a:t>11/15/2021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447296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DCB01F-D966-4C62-B900-0BE008A90C98}" type="datetimeFigureOut">
              <a:rPr lang="en-US" dirty="0"/>
              <a:t>11/15/2021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327456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455471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73A0EA-7DC7-4964-BB97-B173EF3B859A}" type="datetimeFigureOut">
              <a:rPr lang="en-US" dirty="0"/>
              <a:t>11/15/2021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4834764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D862E7-95FA-4FC4-9EC5-DDBFA8DC7417}" type="datetimeFigureOut">
              <a:rPr lang="en-US" dirty="0"/>
              <a:t>11/15/2021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014453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B987F2-A784-4F72-BB57-0E9EACDE722E}" type="datetimeFigureOut">
              <a:rPr lang="en-US" dirty="0"/>
              <a:t>11/15/2021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0443242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0BBD51E-4B19-444E-85C0-DBD7EB6263F4}" type="datetimeFigureOut">
              <a:rPr lang="en-US" dirty="0"/>
              <a:t>11/15/2021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4111022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D7255A-4AD5-4D3E-9A0A-689DA3BA976C}" type="datetimeFigureOut">
              <a:rPr lang="en-US" dirty="0"/>
              <a:t>11/15/2021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0872159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EE0AD15-87AC-45B2-9EE5-8D165AF83CD7}" type="datetimeFigureOut">
              <a:rPr lang="en-US" dirty="0"/>
              <a:t>11/15/2021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548284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CC40CCD-F0D6-4CC2-A4C8-2D7D0D875F02}" type="datetimeFigureOut">
              <a:rPr lang="en-US" dirty="0"/>
              <a:t>11/15/2021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578996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CFE2CC-454D-4466-AC55-B86DA0A87BAE}" type="datetimeFigureOut">
              <a:rPr lang="en-US" dirty="0"/>
              <a:t>11/15/2021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597196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B647B1BF-4039-460D-A637-65428CBD720E}" type="datetimeFigureOut">
              <a:rPr lang="en-US" dirty="0"/>
              <a:t>11/15/2021</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9549829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D0938600-EF06-4995-ACC4-9D4C9248ECEE}" type="datetime5">
              <a:rPr lang="en-US" smtClean="0"/>
              <a:t>15-Nov-21</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lvl1pPr>
              <a:defRPr sz="1000"/>
            </a:lvl1pPr>
          </a:lstStyle>
          <a:p>
            <a:fld id="{DE50DEB3-00C6-4B15-95D3-20297EEC9831}" type="slidenum">
              <a:rPr lang="en-US" smtClean="0"/>
              <a:pPr/>
              <a:t>‹#›</a:t>
            </a:fld>
            <a:endParaRPr lang="en-US" dirty="0"/>
          </a:p>
        </p:txBody>
      </p:sp>
    </p:spTree>
    <p:extLst>
      <p:ext uri="{BB962C8B-B14F-4D97-AF65-F5344CB8AC3E}">
        <p14:creationId xmlns:p14="http://schemas.microsoft.com/office/powerpoint/2010/main" val="1095156672"/>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11/15/2021</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138935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p:txBody>
          <a:bodyPr/>
          <a:lstStyle>
            <a:lvl1pPr>
              <a:defRPr sz="1000">
                <a:latin typeface="Cambria" panose="02040503050406030204" pitchFamily="18" charset="0"/>
              </a:defRPr>
            </a:lvl1pPr>
          </a:lstStyle>
          <a:p>
            <a:fld id="{A45F6806-AE6D-4930-922B-FC00F3E86430}" type="datetime5">
              <a:rPr lang="en-US" smtClean="0"/>
              <a:pPr/>
              <a:t>15-Nov-21</a:t>
            </a:fld>
            <a:endParaRPr lang="en-US" dirty="0"/>
          </a:p>
        </p:txBody>
      </p:sp>
      <p:sp>
        <p:nvSpPr>
          <p:cNvPr id="5" name="Footer Placeholder 4"/>
          <p:cNvSpPr>
            <a:spLocks noGrp="1"/>
          </p:cNvSpPr>
          <p:nvPr>
            <p:ph type="ftr" sz="quarter" idx="11"/>
          </p:nvPr>
        </p:nvSpPr>
        <p:spPr/>
        <p:txBody>
          <a:bodyPr/>
          <a:lstStyle>
            <a:lvl1pPr algn="ctr">
              <a:defRPr sz="1000">
                <a:latin typeface="Cambria" panose="02040503050406030204" pitchFamily="18" charset="0"/>
              </a:defRPr>
            </a:lvl1pPr>
          </a:lstStyle>
          <a:p>
            <a:endParaRPr lang="en-US" dirty="0"/>
          </a:p>
        </p:txBody>
      </p:sp>
      <p:sp>
        <p:nvSpPr>
          <p:cNvPr id="6" name="Slide Number Placeholder 5"/>
          <p:cNvSpPr>
            <a:spLocks noGrp="1"/>
          </p:cNvSpPr>
          <p:nvPr>
            <p:ph type="sldNum" sz="quarter" idx="12"/>
          </p:nvPr>
        </p:nvSpPr>
        <p:spPr/>
        <p:txBody>
          <a:bodyPr/>
          <a:lstStyle>
            <a:lvl1pPr>
              <a:defRPr sz="1000">
                <a:latin typeface="Cambria" panose="02040503050406030204" pitchFamily="18" charset="0"/>
              </a:defRPr>
            </a:lvl1pPr>
          </a:lstStyle>
          <a:p>
            <a:fld id="{DE50DEB3-00C6-4B15-95D3-20297EEC9831}" type="slidenum">
              <a:rPr lang="en-US" smtClean="0"/>
              <a:pPr/>
              <a:t>‹#›</a:t>
            </a:fld>
            <a:endParaRPr lang="en-US" dirty="0"/>
          </a:p>
        </p:txBody>
      </p:sp>
    </p:spTree>
    <p:extLst>
      <p:ext uri="{BB962C8B-B14F-4D97-AF65-F5344CB8AC3E}">
        <p14:creationId xmlns:p14="http://schemas.microsoft.com/office/powerpoint/2010/main" val="798990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9C416532-4B2A-4525-BA66-46DDC5C352BB}" type="datetime5">
              <a:rPr lang="en-US" smtClean="0"/>
              <a:t>15-Nov-21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2532581284"/>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5CBE10A-1C45-4608-A4B0-275E30E3D311}" type="datetime5">
              <a:rPr lang="en-US" smtClean="0"/>
              <a:t>15-Nov-21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7031923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CAB6A19-244B-41EE-AF9C-C754179D8908}" type="datetime5">
              <a:rPr lang="en-US" smtClean="0"/>
              <a:t>15-Nov-21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4181953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10C28440-8B96-476C-BF7D-E1BCDBD4B853}" type="datetime5">
              <a:rPr lang="en-US" smtClean="0"/>
              <a:t>15-Nov-21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13836533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396B05-7AAD-4E24-9035-9E36F100626D}" type="datetime5">
              <a:rPr lang="en-US" smtClean="0"/>
              <a:t>15-Nov-21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42920604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BBEDD71-A13B-4D0D-8C47-267DC02C0E9A}" type="datetime5">
              <a:rPr lang="en-US" smtClean="0"/>
              <a:t>15-Nov-21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31910928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4B7DD46C-6A30-45E1-BA1D-480D975DB778}" type="datetime5">
              <a:rPr lang="en-US" smtClean="0"/>
              <a:t>15-Nov-21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69600" y="6356351"/>
            <a:ext cx="812800" cy="365125"/>
          </a:xfrm>
        </p:spPr>
        <p:txBody>
          <a:bodyPr/>
          <a:lstStyle/>
          <a:p>
            <a:fld id="{DE50DEB3-00C6-4B15-95D3-20297EEC9831}" type="slidenum">
              <a:rPr lang="en-US" smtClean="0"/>
              <a:pPr/>
              <a:t>‹#›</a:t>
            </a:fld>
            <a:endParaRPr lang="en-US"/>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Tree>
    <p:extLst>
      <p:ext uri="{BB962C8B-B14F-4D97-AF65-F5344CB8AC3E}">
        <p14:creationId xmlns:p14="http://schemas.microsoft.com/office/powerpoint/2010/main" val="34686264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2DDF314-7C07-4063-A3F3-6E307C8A9D61}" type="datetime5">
              <a:rPr lang="en-US" smtClean="0"/>
              <a:t>15-Nov-21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31422706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61348EB-3D6B-4674-8397-B3052B241E25}" type="datetime5">
              <a:rPr lang="en-US" smtClean="0"/>
              <a:t>15-Nov-21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3172553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843933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C44CF3F-8576-4E90-B108-2DDEAAA1B389}" type="datetimeFigureOut">
              <a:rPr lang="en-US" smtClean="0"/>
              <a:t>11/15/2021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2833D-5E10-48F3-A3FC-7C299D45F3BC}" type="slidenum">
              <a:rPr lang="en-US" smtClean="0"/>
              <a:t>‹#›</a:t>
            </a:fld>
            <a:endParaRPr lang="en-US"/>
          </a:p>
        </p:txBody>
      </p:sp>
    </p:spTree>
    <p:extLst>
      <p:ext uri="{BB962C8B-B14F-4D97-AF65-F5344CB8AC3E}">
        <p14:creationId xmlns:p14="http://schemas.microsoft.com/office/powerpoint/2010/main" val="5536222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44CF3F-8576-4E90-B108-2DDEAAA1B389}" type="datetimeFigureOut">
              <a:rPr lang="en-US" smtClean="0"/>
              <a:t>11/15/2021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2833D-5E10-48F3-A3FC-7C299D45F3BC}" type="slidenum">
              <a:rPr lang="en-US" smtClean="0"/>
              <a:t>‹#›</a:t>
            </a:fld>
            <a:endParaRPr lang="en-US"/>
          </a:p>
        </p:txBody>
      </p:sp>
    </p:spTree>
    <p:extLst>
      <p:ext uri="{BB962C8B-B14F-4D97-AF65-F5344CB8AC3E}">
        <p14:creationId xmlns:p14="http://schemas.microsoft.com/office/powerpoint/2010/main" val="14297830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C44CF3F-8576-4E90-B108-2DDEAAA1B389}" type="datetimeFigureOut">
              <a:rPr lang="en-US" smtClean="0"/>
              <a:t>11/15/2021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2833D-5E10-48F3-A3FC-7C299D45F3BC}" type="slidenum">
              <a:rPr lang="en-US" smtClean="0"/>
              <a:t>‹#›</a:t>
            </a:fld>
            <a:endParaRPr lang="en-US"/>
          </a:p>
        </p:txBody>
      </p:sp>
    </p:spTree>
    <p:extLst>
      <p:ext uri="{BB962C8B-B14F-4D97-AF65-F5344CB8AC3E}">
        <p14:creationId xmlns:p14="http://schemas.microsoft.com/office/powerpoint/2010/main" val="25356292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44CF3F-8576-4E90-B108-2DDEAAA1B389}" type="datetimeFigureOut">
              <a:rPr lang="en-US" smtClean="0"/>
              <a:t>11/15/2021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02833D-5E10-48F3-A3FC-7C299D45F3BC}" type="slidenum">
              <a:rPr lang="en-US" smtClean="0"/>
              <a:t>‹#›</a:t>
            </a:fld>
            <a:endParaRPr lang="en-US"/>
          </a:p>
        </p:txBody>
      </p:sp>
    </p:spTree>
    <p:extLst>
      <p:ext uri="{BB962C8B-B14F-4D97-AF65-F5344CB8AC3E}">
        <p14:creationId xmlns:p14="http://schemas.microsoft.com/office/powerpoint/2010/main" val="37244874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44CF3F-8576-4E90-B108-2DDEAAA1B389}" type="datetimeFigureOut">
              <a:rPr lang="en-US" smtClean="0"/>
              <a:t>11/15/2021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02833D-5E10-48F3-A3FC-7C299D45F3BC}" type="slidenum">
              <a:rPr lang="en-US" smtClean="0"/>
              <a:t>‹#›</a:t>
            </a:fld>
            <a:endParaRPr lang="en-US"/>
          </a:p>
        </p:txBody>
      </p:sp>
    </p:spTree>
    <p:extLst>
      <p:ext uri="{BB962C8B-B14F-4D97-AF65-F5344CB8AC3E}">
        <p14:creationId xmlns:p14="http://schemas.microsoft.com/office/powerpoint/2010/main" val="1625252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44CF3F-8576-4E90-B108-2DDEAAA1B389}" type="datetimeFigureOut">
              <a:rPr lang="en-US" smtClean="0"/>
              <a:t>11/15/2021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02833D-5E10-48F3-A3FC-7C299D45F3BC}" type="slidenum">
              <a:rPr lang="en-US" smtClean="0"/>
              <a:t>‹#›</a:t>
            </a:fld>
            <a:endParaRPr lang="en-US"/>
          </a:p>
        </p:txBody>
      </p:sp>
    </p:spTree>
    <p:extLst>
      <p:ext uri="{BB962C8B-B14F-4D97-AF65-F5344CB8AC3E}">
        <p14:creationId xmlns:p14="http://schemas.microsoft.com/office/powerpoint/2010/main" val="36665835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44CF3F-8576-4E90-B108-2DDEAAA1B389}" type="datetimeFigureOut">
              <a:rPr lang="en-US" smtClean="0"/>
              <a:t>11/15/2021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02833D-5E10-48F3-A3FC-7C299D45F3BC}" type="slidenum">
              <a:rPr lang="en-US" smtClean="0"/>
              <a:t>‹#›</a:t>
            </a:fld>
            <a:endParaRPr lang="en-US"/>
          </a:p>
        </p:txBody>
      </p:sp>
    </p:spTree>
    <p:extLst>
      <p:ext uri="{BB962C8B-B14F-4D97-AF65-F5344CB8AC3E}">
        <p14:creationId xmlns:p14="http://schemas.microsoft.com/office/powerpoint/2010/main" val="9557271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C44CF3F-8576-4E90-B108-2DDEAAA1B389}" type="datetimeFigureOut">
              <a:rPr lang="en-US" smtClean="0"/>
              <a:t>11/15/2021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02833D-5E10-48F3-A3FC-7C299D45F3BC}" type="slidenum">
              <a:rPr lang="en-US" smtClean="0"/>
              <a:t>‹#›</a:t>
            </a:fld>
            <a:endParaRPr lang="en-US"/>
          </a:p>
        </p:txBody>
      </p:sp>
    </p:spTree>
    <p:extLst>
      <p:ext uri="{BB962C8B-B14F-4D97-AF65-F5344CB8AC3E}">
        <p14:creationId xmlns:p14="http://schemas.microsoft.com/office/powerpoint/2010/main" val="38508087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C44CF3F-8576-4E90-B108-2DDEAAA1B389}" type="datetimeFigureOut">
              <a:rPr lang="en-US" smtClean="0"/>
              <a:t>11/15/2021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02833D-5E10-48F3-A3FC-7C299D45F3BC}" type="slidenum">
              <a:rPr lang="en-US" smtClean="0"/>
              <a:t>‹#›</a:t>
            </a:fld>
            <a:endParaRPr lang="en-US"/>
          </a:p>
        </p:txBody>
      </p:sp>
    </p:spTree>
    <p:extLst>
      <p:ext uri="{BB962C8B-B14F-4D97-AF65-F5344CB8AC3E}">
        <p14:creationId xmlns:p14="http://schemas.microsoft.com/office/powerpoint/2010/main" val="9246383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44CF3F-8576-4E90-B108-2DDEAAA1B389}" type="datetimeFigureOut">
              <a:rPr lang="en-US" smtClean="0"/>
              <a:t>11/15/2021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2833D-5E10-48F3-A3FC-7C299D45F3BC}" type="slidenum">
              <a:rPr lang="en-US" smtClean="0"/>
              <a:t>‹#›</a:t>
            </a:fld>
            <a:endParaRPr lang="en-US"/>
          </a:p>
        </p:txBody>
      </p:sp>
    </p:spTree>
    <p:extLst>
      <p:ext uri="{BB962C8B-B14F-4D97-AF65-F5344CB8AC3E}">
        <p14:creationId xmlns:p14="http://schemas.microsoft.com/office/powerpoint/2010/main" val="3801446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11/15/2021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956268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44CF3F-8576-4E90-B108-2DDEAAA1B389}" type="datetimeFigureOut">
              <a:rPr lang="en-US" smtClean="0"/>
              <a:t>11/15/2021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2833D-5E10-48F3-A3FC-7C299D45F3BC}" type="slidenum">
              <a:rPr lang="en-US" smtClean="0"/>
              <a:t>‹#›</a:t>
            </a:fld>
            <a:endParaRPr lang="en-US"/>
          </a:p>
        </p:txBody>
      </p:sp>
    </p:spTree>
    <p:extLst>
      <p:ext uri="{BB962C8B-B14F-4D97-AF65-F5344CB8AC3E}">
        <p14:creationId xmlns:p14="http://schemas.microsoft.com/office/powerpoint/2010/main" val="22886557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5233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8" name="PlaceHolder 1"/>
          <p:cNvSpPr>
            <a:spLocks noGrp="1"/>
          </p:cNvSpPr>
          <p:nvPr>
            <p:ph type="title"/>
          </p:nvPr>
        </p:nvSpPr>
        <p:spPr>
          <a:xfrm>
            <a:off x="609600" y="541301"/>
            <a:ext cx="10972320" cy="609398"/>
          </a:xfrm>
          <a:prstGeom prst="rect">
            <a:avLst/>
          </a:prstGeom>
        </p:spPr>
        <p:txBody>
          <a:bodyPr lIns="0" tIns="0" rIns="0" bIns="0" anchor="ctr">
            <a:spAutoFit/>
          </a:bodyPr>
          <a:lstStyle/>
          <a:p>
            <a:pPr algn="ctr"/>
            <a:endParaRPr lang="en-GB" sz="4400" b="0" strike="noStrike" spc="-1">
              <a:latin typeface="Arial"/>
            </a:endParaRPr>
          </a:p>
        </p:txBody>
      </p:sp>
      <p:sp>
        <p:nvSpPr>
          <p:cNvPr id="49" name="PlaceHolder 2"/>
          <p:cNvSpPr>
            <a:spLocks noGrp="1"/>
          </p:cNvSpPr>
          <p:nvPr>
            <p:ph type="subTitle"/>
          </p:nvPr>
        </p:nvSpPr>
        <p:spPr>
          <a:xfrm>
            <a:off x="609600" y="3371561"/>
            <a:ext cx="10972320" cy="443198"/>
          </a:xfrm>
          <a:prstGeom prst="rect">
            <a:avLst/>
          </a:prstGeom>
        </p:spPr>
        <p:txBody>
          <a:bodyPr lIns="0" tIns="0" rIns="0" bIns="0" anchor="ctr">
            <a:spAutoFit/>
          </a:bodyPr>
          <a:lstStyle/>
          <a:p>
            <a:pPr algn="ctr"/>
            <a:endParaRPr lang="en-GB" sz="3200" b="0" strike="noStrike" spc="-1">
              <a:latin typeface="Arial"/>
            </a:endParaRPr>
          </a:p>
        </p:txBody>
      </p:sp>
    </p:spTree>
    <p:extLst>
      <p:ext uri="{BB962C8B-B14F-4D97-AF65-F5344CB8AC3E}">
        <p14:creationId xmlns:p14="http://schemas.microsoft.com/office/powerpoint/2010/main" val="11352652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609600" y="541301"/>
            <a:ext cx="10972320" cy="609398"/>
          </a:xfrm>
          <a:prstGeom prst="rect">
            <a:avLst/>
          </a:prstGeom>
        </p:spPr>
        <p:txBody>
          <a:bodyPr lIns="0" tIns="0" rIns="0" bIns="0" anchor="ctr">
            <a:spAutoFit/>
          </a:bodyPr>
          <a:lstStyle/>
          <a:p>
            <a:pPr algn="ctr"/>
            <a:endParaRPr lang="en-GB" sz="4400" b="0" strike="noStrike" spc="-1">
              <a:latin typeface="Arial"/>
            </a:endParaRPr>
          </a:p>
        </p:txBody>
      </p:sp>
      <p:sp>
        <p:nvSpPr>
          <p:cNvPr id="51" name="PlaceHolder 2"/>
          <p:cNvSpPr>
            <a:spLocks noGrp="1"/>
          </p:cNvSpPr>
          <p:nvPr>
            <p:ph type="body"/>
          </p:nvPr>
        </p:nvSpPr>
        <p:spPr>
          <a:xfrm>
            <a:off x="609600" y="1604520"/>
            <a:ext cx="1097232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693998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609600" y="541301"/>
            <a:ext cx="10972320" cy="609398"/>
          </a:xfrm>
          <a:prstGeom prst="rect">
            <a:avLst/>
          </a:prstGeom>
        </p:spPr>
        <p:txBody>
          <a:bodyPr lIns="0" tIns="0" rIns="0" bIns="0" anchor="ctr">
            <a:spAutoFit/>
          </a:bodyPr>
          <a:lstStyle/>
          <a:p>
            <a:pPr algn="ctr"/>
            <a:endParaRPr lang="en-GB" sz="4400" b="0" strike="noStrike" spc="-1">
              <a:latin typeface="Arial"/>
            </a:endParaRPr>
          </a:p>
        </p:txBody>
      </p:sp>
      <p:sp>
        <p:nvSpPr>
          <p:cNvPr id="53" name="PlaceHolder 2"/>
          <p:cNvSpPr>
            <a:spLocks noGrp="1"/>
          </p:cNvSpPr>
          <p:nvPr>
            <p:ph type="body"/>
          </p:nvPr>
        </p:nvSpPr>
        <p:spPr>
          <a:xfrm>
            <a:off x="609600" y="1604520"/>
            <a:ext cx="5354400" cy="3977280"/>
          </a:xfrm>
          <a:prstGeom prst="rect">
            <a:avLst/>
          </a:prstGeom>
        </p:spPr>
        <p:txBody>
          <a:bodyPr lIns="0" tIns="0" rIns="0" bIns="0">
            <a:normAutofit/>
          </a:bodyPr>
          <a:lstStyle/>
          <a:p>
            <a:endParaRPr lang="en-GB" sz="3200" b="0" strike="noStrike" spc="-1">
              <a:latin typeface="Arial"/>
            </a:endParaRPr>
          </a:p>
        </p:txBody>
      </p:sp>
      <p:sp>
        <p:nvSpPr>
          <p:cNvPr id="54" name="PlaceHolder 3"/>
          <p:cNvSpPr>
            <a:spLocks noGrp="1"/>
          </p:cNvSpPr>
          <p:nvPr>
            <p:ph type="body"/>
          </p:nvPr>
        </p:nvSpPr>
        <p:spPr>
          <a:xfrm>
            <a:off x="6232320" y="1604520"/>
            <a:ext cx="535440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03347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5" name="PlaceHolder 1"/>
          <p:cNvSpPr>
            <a:spLocks noGrp="1"/>
          </p:cNvSpPr>
          <p:nvPr>
            <p:ph type="title"/>
          </p:nvPr>
        </p:nvSpPr>
        <p:spPr>
          <a:xfrm>
            <a:off x="609600" y="541301"/>
            <a:ext cx="10972320" cy="609398"/>
          </a:xfrm>
          <a:prstGeom prst="rect">
            <a:avLst/>
          </a:prstGeom>
        </p:spPr>
        <p:txBody>
          <a:bodyPr lIns="0" tIns="0" rIns="0" bIns="0" anchor="ctr">
            <a:spAutoFit/>
          </a:bodyPr>
          <a:lstStyle/>
          <a:p>
            <a:pPr algn="ctr"/>
            <a:endParaRPr lang="en-GB" sz="4400" b="0" strike="noStrike" spc="-1">
              <a:latin typeface="Arial"/>
            </a:endParaRPr>
          </a:p>
        </p:txBody>
      </p:sp>
    </p:spTree>
    <p:extLst>
      <p:ext uri="{BB962C8B-B14F-4D97-AF65-F5344CB8AC3E}">
        <p14:creationId xmlns:p14="http://schemas.microsoft.com/office/powerpoint/2010/main" val="38877225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6" name="PlaceHolder 1"/>
          <p:cNvSpPr>
            <a:spLocks noGrp="1"/>
          </p:cNvSpPr>
          <p:nvPr>
            <p:ph type="subTitle"/>
          </p:nvPr>
        </p:nvSpPr>
        <p:spPr>
          <a:xfrm>
            <a:off x="609600" y="2705921"/>
            <a:ext cx="10972320" cy="443198"/>
          </a:xfrm>
          <a:prstGeom prst="rect">
            <a:avLst/>
          </a:prstGeom>
        </p:spPr>
        <p:txBody>
          <a:bodyPr lIns="0" tIns="0" rIns="0" bIns="0" anchor="ctr">
            <a:spAutoFit/>
          </a:bodyPr>
          <a:lstStyle/>
          <a:p>
            <a:pPr algn="ctr"/>
            <a:endParaRPr lang="en-GB" sz="3200" b="0" strike="noStrike" spc="-1">
              <a:latin typeface="Arial"/>
            </a:endParaRPr>
          </a:p>
        </p:txBody>
      </p:sp>
    </p:spTree>
    <p:extLst>
      <p:ext uri="{BB962C8B-B14F-4D97-AF65-F5344CB8AC3E}">
        <p14:creationId xmlns:p14="http://schemas.microsoft.com/office/powerpoint/2010/main" val="33169986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600" y="541301"/>
            <a:ext cx="10972320" cy="609398"/>
          </a:xfrm>
          <a:prstGeom prst="rect">
            <a:avLst/>
          </a:prstGeom>
        </p:spPr>
        <p:txBody>
          <a:bodyPr lIns="0" tIns="0" rIns="0" bIns="0" anchor="ctr">
            <a:spAutoFit/>
          </a:bodyPr>
          <a:lstStyle/>
          <a:p>
            <a:pPr algn="ctr"/>
            <a:endParaRPr lang="en-GB" sz="4400" b="0" strike="noStrike" spc="-1">
              <a:latin typeface="Arial"/>
            </a:endParaRPr>
          </a:p>
        </p:txBody>
      </p:sp>
      <p:sp>
        <p:nvSpPr>
          <p:cNvPr id="58" name="PlaceHolder 2"/>
          <p:cNvSpPr>
            <a:spLocks noGrp="1"/>
          </p:cNvSpPr>
          <p:nvPr>
            <p:ph type="body"/>
          </p:nvPr>
        </p:nvSpPr>
        <p:spPr>
          <a:xfrm>
            <a:off x="609600" y="1604520"/>
            <a:ext cx="5354400" cy="1896840"/>
          </a:xfrm>
          <a:prstGeom prst="rect">
            <a:avLst/>
          </a:prstGeom>
        </p:spPr>
        <p:txBody>
          <a:bodyPr lIns="0" tIns="0" rIns="0" bIns="0">
            <a:normAutofit/>
          </a:bodyPr>
          <a:lstStyle/>
          <a:p>
            <a:endParaRPr lang="en-GB" sz="3200" b="0" strike="noStrike" spc="-1">
              <a:latin typeface="Arial"/>
            </a:endParaRPr>
          </a:p>
        </p:txBody>
      </p:sp>
      <p:sp>
        <p:nvSpPr>
          <p:cNvPr id="59" name="PlaceHolder 3"/>
          <p:cNvSpPr>
            <a:spLocks noGrp="1"/>
          </p:cNvSpPr>
          <p:nvPr>
            <p:ph type="body"/>
          </p:nvPr>
        </p:nvSpPr>
        <p:spPr>
          <a:xfrm>
            <a:off x="6232320" y="1604520"/>
            <a:ext cx="5354400" cy="3977280"/>
          </a:xfrm>
          <a:prstGeom prst="rect">
            <a:avLst/>
          </a:prstGeom>
        </p:spPr>
        <p:txBody>
          <a:bodyPr lIns="0" tIns="0" rIns="0" bIns="0">
            <a:normAutofit/>
          </a:bodyPr>
          <a:lstStyle/>
          <a:p>
            <a:endParaRPr lang="en-GB" sz="3200" b="0" strike="noStrike" spc="-1">
              <a:latin typeface="Arial"/>
            </a:endParaRPr>
          </a:p>
        </p:txBody>
      </p:sp>
      <p:sp>
        <p:nvSpPr>
          <p:cNvPr id="60" name="PlaceHolder 4"/>
          <p:cNvSpPr>
            <a:spLocks noGrp="1"/>
          </p:cNvSpPr>
          <p:nvPr>
            <p:ph type="body"/>
          </p:nvPr>
        </p:nvSpPr>
        <p:spPr>
          <a:xfrm>
            <a:off x="609600" y="3682080"/>
            <a:ext cx="535440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1905733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09600" y="541301"/>
            <a:ext cx="10972320" cy="609398"/>
          </a:xfrm>
          <a:prstGeom prst="rect">
            <a:avLst/>
          </a:prstGeom>
        </p:spPr>
        <p:txBody>
          <a:bodyPr lIns="0" tIns="0" rIns="0" bIns="0" anchor="ctr">
            <a:spAutoFit/>
          </a:bodyPr>
          <a:lstStyle/>
          <a:p>
            <a:pPr algn="ctr"/>
            <a:endParaRPr lang="en-GB" sz="4400" b="0" strike="noStrike" spc="-1">
              <a:latin typeface="Arial"/>
            </a:endParaRPr>
          </a:p>
        </p:txBody>
      </p:sp>
      <p:sp>
        <p:nvSpPr>
          <p:cNvPr id="62" name="PlaceHolder 2"/>
          <p:cNvSpPr>
            <a:spLocks noGrp="1"/>
          </p:cNvSpPr>
          <p:nvPr>
            <p:ph type="body"/>
          </p:nvPr>
        </p:nvSpPr>
        <p:spPr>
          <a:xfrm>
            <a:off x="609600" y="1604520"/>
            <a:ext cx="5354400" cy="3977280"/>
          </a:xfrm>
          <a:prstGeom prst="rect">
            <a:avLst/>
          </a:prstGeom>
        </p:spPr>
        <p:txBody>
          <a:bodyPr lIns="0" tIns="0" rIns="0" bIns="0">
            <a:normAutofit/>
          </a:bodyPr>
          <a:lstStyle/>
          <a:p>
            <a:endParaRPr lang="en-GB" sz="3200" b="0" strike="noStrike" spc="-1">
              <a:latin typeface="Arial"/>
            </a:endParaRPr>
          </a:p>
        </p:txBody>
      </p:sp>
      <p:sp>
        <p:nvSpPr>
          <p:cNvPr id="63" name="PlaceHolder 3"/>
          <p:cNvSpPr>
            <a:spLocks noGrp="1"/>
          </p:cNvSpPr>
          <p:nvPr>
            <p:ph type="body"/>
          </p:nvPr>
        </p:nvSpPr>
        <p:spPr>
          <a:xfrm>
            <a:off x="6232320" y="1604520"/>
            <a:ext cx="5354400" cy="1896840"/>
          </a:xfrm>
          <a:prstGeom prst="rect">
            <a:avLst/>
          </a:prstGeom>
        </p:spPr>
        <p:txBody>
          <a:bodyPr lIns="0" tIns="0" rIns="0" bIns="0">
            <a:normAutofit/>
          </a:bodyPr>
          <a:lstStyle/>
          <a:p>
            <a:endParaRPr lang="en-GB" sz="3200" b="0" strike="noStrike" spc="-1">
              <a:latin typeface="Arial"/>
            </a:endParaRPr>
          </a:p>
        </p:txBody>
      </p:sp>
      <p:sp>
        <p:nvSpPr>
          <p:cNvPr id="64" name="PlaceHolder 4"/>
          <p:cNvSpPr>
            <a:spLocks noGrp="1"/>
          </p:cNvSpPr>
          <p:nvPr>
            <p:ph type="body"/>
          </p:nvPr>
        </p:nvSpPr>
        <p:spPr>
          <a:xfrm>
            <a:off x="6232320" y="3682080"/>
            <a:ext cx="535440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129604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609600" y="541301"/>
            <a:ext cx="10972320" cy="609398"/>
          </a:xfrm>
          <a:prstGeom prst="rect">
            <a:avLst/>
          </a:prstGeom>
        </p:spPr>
        <p:txBody>
          <a:bodyPr lIns="0" tIns="0" rIns="0" bIns="0" anchor="ctr">
            <a:spAutoFit/>
          </a:bodyPr>
          <a:lstStyle/>
          <a:p>
            <a:pPr algn="ctr"/>
            <a:endParaRPr lang="en-GB" sz="4400" b="0" strike="noStrike" spc="-1">
              <a:latin typeface="Arial"/>
            </a:endParaRPr>
          </a:p>
        </p:txBody>
      </p:sp>
      <p:sp>
        <p:nvSpPr>
          <p:cNvPr id="66" name="PlaceHolder 2"/>
          <p:cNvSpPr>
            <a:spLocks noGrp="1"/>
          </p:cNvSpPr>
          <p:nvPr>
            <p:ph type="body"/>
          </p:nvPr>
        </p:nvSpPr>
        <p:spPr>
          <a:xfrm>
            <a:off x="609600" y="1604520"/>
            <a:ext cx="5354400" cy="1896840"/>
          </a:xfrm>
          <a:prstGeom prst="rect">
            <a:avLst/>
          </a:prstGeom>
        </p:spPr>
        <p:txBody>
          <a:bodyPr lIns="0" tIns="0" rIns="0" bIns="0">
            <a:normAutofit/>
          </a:bodyPr>
          <a:lstStyle/>
          <a:p>
            <a:endParaRPr lang="en-GB" sz="3200" b="0" strike="noStrike" spc="-1">
              <a:latin typeface="Arial"/>
            </a:endParaRPr>
          </a:p>
        </p:txBody>
      </p:sp>
      <p:sp>
        <p:nvSpPr>
          <p:cNvPr id="67" name="PlaceHolder 3"/>
          <p:cNvSpPr>
            <a:spLocks noGrp="1"/>
          </p:cNvSpPr>
          <p:nvPr>
            <p:ph type="body"/>
          </p:nvPr>
        </p:nvSpPr>
        <p:spPr>
          <a:xfrm>
            <a:off x="6232320" y="1604520"/>
            <a:ext cx="5354400" cy="1896840"/>
          </a:xfrm>
          <a:prstGeom prst="rect">
            <a:avLst/>
          </a:prstGeom>
        </p:spPr>
        <p:txBody>
          <a:bodyPr lIns="0" tIns="0" rIns="0" bIns="0">
            <a:normAutofit/>
          </a:bodyPr>
          <a:lstStyle/>
          <a:p>
            <a:endParaRPr lang="en-GB" sz="3200" b="0" strike="noStrike" spc="-1">
              <a:latin typeface="Arial"/>
            </a:endParaRPr>
          </a:p>
        </p:txBody>
      </p:sp>
      <p:sp>
        <p:nvSpPr>
          <p:cNvPr id="68" name="PlaceHolder 4"/>
          <p:cNvSpPr>
            <a:spLocks noGrp="1"/>
          </p:cNvSpPr>
          <p:nvPr>
            <p:ph type="body"/>
          </p:nvPr>
        </p:nvSpPr>
        <p:spPr>
          <a:xfrm>
            <a:off x="609600" y="3682080"/>
            <a:ext cx="1097232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331892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006935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09600" y="541301"/>
            <a:ext cx="10972320" cy="609398"/>
          </a:xfrm>
          <a:prstGeom prst="rect">
            <a:avLst/>
          </a:prstGeom>
        </p:spPr>
        <p:txBody>
          <a:bodyPr lIns="0" tIns="0" rIns="0" bIns="0" anchor="ctr">
            <a:spAutoFit/>
          </a:bodyPr>
          <a:lstStyle/>
          <a:p>
            <a:pPr algn="ctr"/>
            <a:endParaRPr lang="en-GB" sz="4400" b="0" strike="noStrike" spc="-1">
              <a:latin typeface="Arial"/>
            </a:endParaRPr>
          </a:p>
        </p:txBody>
      </p:sp>
      <p:sp>
        <p:nvSpPr>
          <p:cNvPr id="70" name="PlaceHolder 2"/>
          <p:cNvSpPr>
            <a:spLocks noGrp="1"/>
          </p:cNvSpPr>
          <p:nvPr>
            <p:ph type="body"/>
          </p:nvPr>
        </p:nvSpPr>
        <p:spPr>
          <a:xfrm>
            <a:off x="609600" y="1604520"/>
            <a:ext cx="10972320" cy="1896840"/>
          </a:xfrm>
          <a:prstGeom prst="rect">
            <a:avLst/>
          </a:prstGeom>
        </p:spPr>
        <p:txBody>
          <a:bodyPr lIns="0" tIns="0" rIns="0" bIns="0">
            <a:normAutofit/>
          </a:bodyPr>
          <a:lstStyle/>
          <a:p>
            <a:endParaRPr lang="en-GB" sz="3200" b="0" strike="noStrike" spc="-1">
              <a:latin typeface="Arial"/>
            </a:endParaRPr>
          </a:p>
        </p:txBody>
      </p:sp>
      <p:sp>
        <p:nvSpPr>
          <p:cNvPr id="71" name="PlaceHolder 3"/>
          <p:cNvSpPr>
            <a:spLocks noGrp="1"/>
          </p:cNvSpPr>
          <p:nvPr>
            <p:ph type="body"/>
          </p:nvPr>
        </p:nvSpPr>
        <p:spPr>
          <a:xfrm>
            <a:off x="609600" y="3682080"/>
            <a:ext cx="1097232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598950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609600" y="541301"/>
            <a:ext cx="10972320" cy="609398"/>
          </a:xfrm>
          <a:prstGeom prst="rect">
            <a:avLst/>
          </a:prstGeom>
        </p:spPr>
        <p:txBody>
          <a:bodyPr lIns="0" tIns="0" rIns="0" bIns="0" anchor="ctr">
            <a:spAutoFit/>
          </a:bodyPr>
          <a:lstStyle/>
          <a:p>
            <a:pPr algn="ctr"/>
            <a:endParaRPr lang="en-GB" sz="4400" b="0" strike="noStrike" spc="-1">
              <a:latin typeface="Arial"/>
            </a:endParaRPr>
          </a:p>
        </p:txBody>
      </p:sp>
      <p:sp>
        <p:nvSpPr>
          <p:cNvPr id="73" name="PlaceHolder 2"/>
          <p:cNvSpPr>
            <a:spLocks noGrp="1"/>
          </p:cNvSpPr>
          <p:nvPr>
            <p:ph type="body"/>
          </p:nvPr>
        </p:nvSpPr>
        <p:spPr>
          <a:xfrm>
            <a:off x="609600" y="1604520"/>
            <a:ext cx="5354400" cy="1896840"/>
          </a:xfrm>
          <a:prstGeom prst="rect">
            <a:avLst/>
          </a:prstGeom>
        </p:spPr>
        <p:txBody>
          <a:bodyPr lIns="0" tIns="0" rIns="0" bIns="0">
            <a:normAutofit/>
          </a:bodyPr>
          <a:lstStyle/>
          <a:p>
            <a:endParaRPr lang="en-GB" sz="3200" b="0" strike="noStrike" spc="-1">
              <a:latin typeface="Arial"/>
            </a:endParaRPr>
          </a:p>
        </p:txBody>
      </p:sp>
      <p:sp>
        <p:nvSpPr>
          <p:cNvPr id="74" name="PlaceHolder 3"/>
          <p:cNvSpPr>
            <a:spLocks noGrp="1"/>
          </p:cNvSpPr>
          <p:nvPr>
            <p:ph type="body"/>
          </p:nvPr>
        </p:nvSpPr>
        <p:spPr>
          <a:xfrm>
            <a:off x="6232320" y="1604520"/>
            <a:ext cx="5354400" cy="1896840"/>
          </a:xfrm>
          <a:prstGeom prst="rect">
            <a:avLst/>
          </a:prstGeom>
        </p:spPr>
        <p:txBody>
          <a:bodyPr lIns="0" tIns="0" rIns="0" bIns="0">
            <a:normAutofit/>
          </a:bodyPr>
          <a:lstStyle/>
          <a:p>
            <a:endParaRPr lang="en-GB" sz="3200" b="0" strike="noStrike" spc="-1">
              <a:latin typeface="Arial"/>
            </a:endParaRPr>
          </a:p>
        </p:txBody>
      </p:sp>
      <p:sp>
        <p:nvSpPr>
          <p:cNvPr id="75" name="PlaceHolder 4"/>
          <p:cNvSpPr>
            <a:spLocks noGrp="1"/>
          </p:cNvSpPr>
          <p:nvPr>
            <p:ph type="body"/>
          </p:nvPr>
        </p:nvSpPr>
        <p:spPr>
          <a:xfrm>
            <a:off x="609600" y="3682080"/>
            <a:ext cx="5354400" cy="1896840"/>
          </a:xfrm>
          <a:prstGeom prst="rect">
            <a:avLst/>
          </a:prstGeom>
        </p:spPr>
        <p:txBody>
          <a:bodyPr lIns="0" tIns="0" rIns="0" bIns="0">
            <a:normAutofit/>
          </a:bodyPr>
          <a:lstStyle/>
          <a:p>
            <a:endParaRPr lang="en-GB" sz="3200" b="0" strike="noStrike" spc="-1">
              <a:latin typeface="Arial"/>
            </a:endParaRPr>
          </a:p>
        </p:txBody>
      </p:sp>
      <p:sp>
        <p:nvSpPr>
          <p:cNvPr id="76" name="PlaceHolder 5"/>
          <p:cNvSpPr>
            <a:spLocks noGrp="1"/>
          </p:cNvSpPr>
          <p:nvPr>
            <p:ph type="body"/>
          </p:nvPr>
        </p:nvSpPr>
        <p:spPr>
          <a:xfrm>
            <a:off x="6232320" y="3682080"/>
            <a:ext cx="535440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9170172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609600" y="541301"/>
            <a:ext cx="10972320" cy="609398"/>
          </a:xfrm>
          <a:prstGeom prst="rect">
            <a:avLst/>
          </a:prstGeom>
        </p:spPr>
        <p:txBody>
          <a:bodyPr lIns="0" tIns="0" rIns="0" bIns="0" anchor="ctr">
            <a:spAutoFit/>
          </a:bodyPr>
          <a:lstStyle/>
          <a:p>
            <a:pPr algn="ctr"/>
            <a:endParaRPr lang="en-GB" sz="4400" b="0" strike="noStrike" spc="-1">
              <a:latin typeface="Arial"/>
            </a:endParaRPr>
          </a:p>
        </p:txBody>
      </p:sp>
      <p:sp>
        <p:nvSpPr>
          <p:cNvPr id="78" name="PlaceHolder 2"/>
          <p:cNvSpPr>
            <a:spLocks noGrp="1"/>
          </p:cNvSpPr>
          <p:nvPr>
            <p:ph type="body"/>
          </p:nvPr>
        </p:nvSpPr>
        <p:spPr>
          <a:xfrm>
            <a:off x="609600" y="1604520"/>
            <a:ext cx="3532800" cy="1896840"/>
          </a:xfrm>
          <a:prstGeom prst="rect">
            <a:avLst/>
          </a:prstGeom>
        </p:spPr>
        <p:txBody>
          <a:bodyPr lIns="0" tIns="0" rIns="0" bIns="0">
            <a:normAutofit/>
          </a:bodyPr>
          <a:lstStyle/>
          <a:p>
            <a:endParaRPr lang="en-GB" sz="3200" b="0" strike="noStrike" spc="-1">
              <a:latin typeface="Arial"/>
            </a:endParaRPr>
          </a:p>
        </p:txBody>
      </p:sp>
      <p:sp>
        <p:nvSpPr>
          <p:cNvPr id="79" name="PlaceHolder 3"/>
          <p:cNvSpPr>
            <a:spLocks noGrp="1"/>
          </p:cNvSpPr>
          <p:nvPr>
            <p:ph type="body"/>
          </p:nvPr>
        </p:nvSpPr>
        <p:spPr>
          <a:xfrm>
            <a:off x="4319520" y="1604520"/>
            <a:ext cx="3532800" cy="1896840"/>
          </a:xfrm>
          <a:prstGeom prst="rect">
            <a:avLst/>
          </a:prstGeom>
        </p:spPr>
        <p:txBody>
          <a:bodyPr lIns="0" tIns="0" rIns="0" bIns="0">
            <a:normAutofit/>
          </a:bodyPr>
          <a:lstStyle/>
          <a:p>
            <a:endParaRPr lang="en-GB" sz="3200" b="0" strike="noStrike" spc="-1">
              <a:latin typeface="Arial"/>
            </a:endParaRPr>
          </a:p>
        </p:txBody>
      </p:sp>
      <p:sp>
        <p:nvSpPr>
          <p:cNvPr id="80" name="PlaceHolder 4"/>
          <p:cNvSpPr>
            <a:spLocks noGrp="1"/>
          </p:cNvSpPr>
          <p:nvPr>
            <p:ph type="body"/>
          </p:nvPr>
        </p:nvSpPr>
        <p:spPr>
          <a:xfrm>
            <a:off x="8029440" y="1604520"/>
            <a:ext cx="3532800" cy="1896840"/>
          </a:xfrm>
          <a:prstGeom prst="rect">
            <a:avLst/>
          </a:prstGeom>
        </p:spPr>
        <p:txBody>
          <a:bodyPr lIns="0" tIns="0" rIns="0" bIns="0">
            <a:normAutofit/>
          </a:bodyPr>
          <a:lstStyle/>
          <a:p>
            <a:endParaRPr lang="en-GB" sz="3200" b="0" strike="noStrike" spc="-1">
              <a:latin typeface="Arial"/>
            </a:endParaRPr>
          </a:p>
        </p:txBody>
      </p:sp>
      <p:sp>
        <p:nvSpPr>
          <p:cNvPr id="81" name="PlaceHolder 5"/>
          <p:cNvSpPr>
            <a:spLocks noGrp="1"/>
          </p:cNvSpPr>
          <p:nvPr>
            <p:ph type="body"/>
          </p:nvPr>
        </p:nvSpPr>
        <p:spPr>
          <a:xfrm>
            <a:off x="609600" y="3682080"/>
            <a:ext cx="3532800" cy="1896840"/>
          </a:xfrm>
          <a:prstGeom prst="rect">
            <a:avLst/>
          </a:prstGeom>
        </p:spPr>
        <p:txBody>
          <a:bodyPr lIns="0" tIns="0" rIns="0" bIns="0">
            <a:normAutofit/>
          </a:bodyPr>
          <a:lstStyle/>
          <a:p>
            <a:endParaRPr lang="en-GB" sz="3200" b="0" strike="noStrike" spc="-1">
              <a:latin typeface="Arial"/>
            </a:endParaRPr>
          </a:p>
        </p:txBody>
      </p:sp>
      <p:sp>
        <p:nvSpPr>
          <p:cNvPr id="82" name="PlaceHolder 6"/>
          <p:cNvSpPr>
            <a:spLocks noGrp="1"/>
          </p:cNvSpPr>
          <p:nvPr>
            <p:ph type="body"/>
          </p:nvPr>
        </p:nvSpPr>
        <p:spPr>
          <a:xfrm>
            <a:off x="4319520" y="3682080"/>
            <a:ext cx="3532800" cy="1896840"/>
          </a:xfrm>
          <a:prstGeom prst="rect">
            <a:avLst/>
          </a:prstGeom>
        </p:spPr>
        <p:txBody>
          <a:bodyPr lIns="0" tIns="0" rIns="0" bIns="0">
            <a:normAutofit/>
          </a:bodyPr>
          <a:lstStyle/>
          <a:p>
            <a:endParaRPr lang="en-GB" sz="3200" b="0" strike="noStrike" spc="-1">
              <a:latin typeface="Arial"/>
            </a:endParaRPr>
          </a:p>
        </p:txBody>
      </p:sp>
      <p:sp>
        <p:nvSpPr>
          <p:cNvPr id="83" name="PlaceHolder 7"/>
          <p:cNvSpPr>
            <a:spLocks noGrp="1"/>
          </p:cNvSpPr>
          <p:nvPr>
            <p:ph type="body"/>
          </p:nvPr>
        </p:nvSpPr>
        <p:spPr>
          <a:xfrm>
            <a:off x="8029440" y="3682080"/>
            <a:ext cx="353280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46765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11/15/2021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40069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11/15/2021</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49476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83405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smtClean="0"/>
              <a:pPr/>
              <a:t>11/15/2021</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617195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0EF52CC-F3D9-41D4-BCE4-C208E61A3F31}" type="datetimeFigureOut">
              <a:rPr lang="en-US" dirty="0"/>
              <a:t>11/15/2021</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796930719"/>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B05B6A4-BE64-4CD6-9A1C-02691074CA5B}" type="datetime5">
              <a:rPr lang="en-US" smtClean="0"/>
              <a:t>15-Nov-21</a:t>
            </a:fld>
            <a:endParaRPr lang="en-US"/>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DE50DEB3-00C6-4B15-95D3-20297EEC9831}" type="slidenum">
              <a:rPr lang="en-US" smtClean="0"/>
              <a:pPr/>
              <a:t>‹#›</a:t>
            </a:fld>
            <a:endParaRPr lang="en-US"/>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grpSp>
    </p:spTree>
    <p:extLst>
      <p:ext uri="{BB962C8B-B14F-4D97-AF65-F5344CB8AC3E}">
        <p14:creationId xmlns:p14="http://schemas.microsoft.com/office/powerpoint/2010/main" val="321474812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hdr="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44CF3F-8576-4E90-B108-2DDEAAA1B389}" type="datetimeFigureOut">
              <a:rPr lang="en-US" smtClean="0"/>
              <a:t>11/15/2021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02833D-5E10-48F3-A3FC-7C299D45F3BC}" type="slidenum">
              <a:rPr lang="en-US" smtClean="0"/>
              <a:t>‹#›</a:t>
            </a:fld>
            <a:endParaRPr lang="en-US"/>
          </a:p>
        </p:txBody>
      </p:sp>
    </p:spTree>
    <p:extLst>
      <p:ext uri="{BB962C8B-B14F-4D97-AF65-F5344CB8AC3E}">
        <p14:creationId xmlns:p14="http://schemas.microsoft.com/office/powerpoint/2010/main" val="358027738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14"/>
          <a:tile/>
        </a:blipFill>
        <a:effectLst/>
      </p:bgPr>
    </p:bg>
    <p:spTree>
      <p:nvGrpSpPr>
        <p:cNvPr id="1" name=""/>
        <p:cNvGrpSpPr/>
        <p:nvPr/>
      </p:nvGrpSpPr>
      <p:grpSpPr>
        <a:xfrm>
          <a:off x="0" y="0"/>
          <a:ext cx="0" cy="0"/>
          <a:chOff x="0" y="0"/>
          <a:chExt cx="0" cy="0"/>
        </a:xfrm>
      </p:grpSpPr>
      <p:sp>
        <p:nvSpPr>
          <p:cNvPr id="42" name="CustomShape 1" hidden="1"/>
          <p:cNvSpPr/>
          <p:nvPr/>
        </p:nvSpPr>
        <p:spPr>
          <a:xfrm>
            <a:off x="-12480" y="-7200"/>
            <a:ext cx="12210720" cy="1036440"/>
          </a:xfrm>
          <a:custGeom>
            <a:avLst/>
            <a:gdLst/>
            <a:ahLst/>
            <a:cxnLst/>
            <a:rect l="l" t="t" r="r" b="b"/>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rotWithShape="0">
            <a:gsLst>
              <a:gs pos="0">
                <a:srgbClr val="0074A0"/>
              </a:gs>
              <a:gs pos="100000">
                <a:srgbClr val="00C4CD">
                  <a:alpha val="0"/>
                </a:srgbClr>
              </a:gs>
            </a:gsLst>
            <a:lin ang="5400000"/>
          </a:gradFill>
          <a:ln w="9360">
            <a:noFill/>
          </a:ln>
        </p:spPr>
        <p:style>
          <a:lnRef idx="0">
            <a:scrgbClr r="0" g="0" b="0"/>
          </a:lnRef>
          <a:fillRef idx="0">
            <a:scrgbClr r="0" g="0" b="0"/>
          </a:fillRef>
          <a:effectRef idx="0">
            <a:scrgbClr r="0" g="0" b="0"/>
          </a:effectRef>
          <a:fontRef idx="minor"/>
        </p:style>
      </p:sp>
      <p:sp>
        <p:nvSpPr>
          <p:cNvPr id="43" name="CustomShape 2" hidden="1"/>
          <p:cNvSpPr/>
          <p:nvPr/>
        </p:nvSpPr>
        <p:spPr>
          <a:xfrm>
            <a:off x="5842080" y="-7200"/>
            <a:ext cx="6343200" cy="633240"/>
          </a:xfrm>
          <a:custGeom>
            <a:avLst/>
            <a:gdLst/>
            <a:ahLst/>
            <a:cxnLst/>
            <a:rect l="l" t="t" r="r" b="b"/>
            <a:pathLst>
              <a:path w="3000" h="595">
                <a:moveTo>
                  <a:pt x="0" y="0"/>
                </a:moveTo>
                <a:cubicBezTo>
                  <a:pt x="174" y="102"/>
                  <a:pt x="1168" y="533"/>
                  <a:pt x="1668" y="564"/>
                </a:cubicBezTo>
                <a:cubicBezTo>
                  <a:pt x="2168" y="595"/>
                  <a:pt x="2778" y="279"/>
                  <a:pt x="3000" y="186"/>
                </a:cubicBezTo>
                <a:lnTo>
                  <a:pt x="3000" y="6"/>
                </a:lnTo>
                <a:lnTo>
                  <a:pt x="0" y="0"/>
                </a:lnTo>
                <a:close/>
              </a:path>
            </a:pathLst>
          </a:custGeom>
          <a:gradFill rotWithShape="0">
            <a:gsLst>
              <a:gs pos="0">
                <a:srgbClr val="008ABF"/>
              </a:gs>
              <a:gs pos="100000">
                <a:srgbClr val="00A0A8">
                  <a:alpha val="0"/>
                </a:srgbClr>
              </a:gs>
            </a:gsLst>
            <a:lin ang="16200000"/>
          </a:gradFill>
          <a:ln w="9360">
            <a:noFill/>
          </a:ln>
        </p:spPr>
        <p:style>
          <a:lnRef idx="0">
            <a:scrgbClr r="0" g="0" b="0"/>
          </a:lnRef>
          <a:fillRef idx="0">
            <a:scrgbClr r="0" g="0" b="0"/>
          </a:fillRef>
          <a:effectRef idx="0">
            <a:scrgbClr r="0" g="0" b="0"/>
          </a:effectRef>
          <a:fontRef idx="minor"/>
        </p:style>
      </p:sp>
      <p:sp>
        <p:nvSpPr>
          <p:cNvPr id="44" name="CustomShape 3"/>
          <p:cNvSpPr/>
          <p:nvPr/>
        </p:nvSpPr>
        <p:spPr>
          <a:xfrm rot="21435600">
            <a:off x="-19200" y="197280"/>
            <a:ext cx="12210720" cy="644040"/>
          </a:xfrm>
          <a:custGeom>
            <a:avLst/>
            <a:gdLst/>
            <a:ahLst/>
            <a:cxnLst/>
            <a:rect l="l" t="t" r="r" b="b"/>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800">
            <a:solidFill>
              <a:srgbClr val="09B7BF"/>
            </a:solidFill>
            <a:round/>
          </a:ln>
        </p:spPr>
        <p:style>
          <a:lnRef idx="0">
            <a:scrgbClr r="0" g="0" b="0"/>
          </a:lnRef>
          <a:fillRef idx="0">
            <a:scrgbClr r="0" g="0" b="0"/>
          </a:fillRef>
          <a:effectRef idx="0">
            <a:scrgbClr r="0" g="0" b="0"/>
          </a:effectRef>
          <a:fontRef idx="minor"/>
        </p:style>
      </p:sp>
      <p:sp>
        <p:nvSpPr>
          <p:cNvPr id="45" name="CustomShape 4"/>
          <p:cNvSpPr/>
          <p:nvPr/>
        </p:nvSpPr>
        <p:spPr>
          <a:xfrm rot="21435600">
            <a:off x="-14880" y="275040"/>
            <a:ext cx="12227520" cy="525240"/>
          </a:xfrm>
          <a:custGeom>
            <a:avLst/>
            <a:gdLst/>
            <a:ahLst/>
            <a:cxnLst/>
            <a:rect l="l" t="t" r="r" b="b"/>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360">
            <a:solidFill>
              <a:srgbClr val="0F6FC6"/>
            </a:solidFill>
            <a:round/>
          </a:ln>
        </p:spPr>
        <p:style>
          <a:lnRef idx="0">
            <a:scrgbClr r="0" g="0" b="0"/>
          </a:lnRef>
          <a:fillRef idx="0">
            <a:scrgbClr r="0" g="0" b="0"/>
          </a:fillRef>
          <a:effectRef idx="0">
            <a:scrgbClr r="0" g="0" b="0"/>
          </a:effectRef>
          <a:fontRef idx="minor"/>
        </p:style>
      </p:sp>
      <p:sp>
        <p:nvSpPr>
          <p:cNvPr id="46" name="PlaceHolder 5"/>
          <p:cNvSpPr>
            <a:spLocks noGrp="1"/>
          </p:cNvSpPr>
          <p:nvPr>
            <p:ph type="title"/>
          </p:nvPr>
        </p:nvSpPr>
        <p:spPr>
          <a:xfrm>
            <a:off x="609600" y="273600"/>
            <a:ext cx="10972320" cy="1144800"/>
          </a:xfrm>
          <a:prstGeom prst="rect">
            <a:avLst/>
          </a:prstGeom>
        </p:spPr>
        <p:txBody>
          <a:bodyPr lIns="0" tIns="0" rIns="0" bIns="0" anchor="ctr">
            <a:noAutofit/>
          </a:bodyPr>
          <a:lstStyle/>
          <a:p>
            <a:pPr algn="ctr"/>
            <a:r>
              <a:rPr lang="en-GB" sz="4400" b="0" strike="noStrike" spc="-1">
                <a:latin typeface="Arial"/>
              </a:rPr>
              <a:t>Click to edit the title text format</a:t>
            </a:r>
          </a:p>
        </p:txBody>
      </p:sp>
      <p:sp>
        <p:nvSpPr>
          <p:cNvPr id="47" name="PlaceHolder 6"/>
          <p:cNvSpPr>
            <a:spLocks noGrp="1"/>
          </p:cNvSpPr>
          <p:nvPr>
            <p:ph type="body"/>
          </p:nvPr>
        </p:nvSpPr>
        <p:spPr>
          <a:xfrm>
            <a:off x="609600" y="1604520"/>
            <a:ext cx="1097232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38322810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32000" indent="-324000" algn="l" defTabSz="914400" rtl="0" eaLnBrk="1" latinLnBrk="0" hangingPunct="1">
        <a:lnSpc>
          <a:spcPct val="90000"/>
        </a:lnSpc>
        <a:spcBef>
          <a:spcPts val="1417"/>
        </a:spcBef>
        <a:buClr>
          <a:srgbClr val="000000"/>
        </a:buClr>
        <a:buSzPct val="45000"/>
        <a:buFont typeface="Wingdings"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51.xml"/><Relationship Id="rId5" Type="http://schemas.openxmlformats.org/officeDocument/2006/relationships/image" Target="../media/image18.emf"/><Relationship Id="rId4" Type="http://schemas.openxmlformats.org/officeDocument/2006/relationships/image" Target="../media/image17.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jpeg"/><Relationship Id="rId1" Type="http://schemas.openxmlformats.org/officeDocument/2006/relationships/slideLayout" Target="../slideLayouts/slideLayout17.xml"/><Relationship Id="rId4" Type="http://schemas.openxmlformats.org/officeDocument/2006/relationships/image" Target="../media/image20.emf"/></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jpeg"/><Relationship Id="rId1" Type="http://schemas.openxmlformats.org/officeDocument/2006/relationships/slideLayout" Target="../slideLayouts/slideLayout17.xml"/><Relationship Id="rId4" Type="http://schemas.openxmlformats.org/officeDocument/2006/relationships/image" Target="../media/image21.emf"/></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2.png"/><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png"/><Relationship Id="rId1" Type="http://schemas.openxmlformats.org/officeDocument/2006/relationships/slideLayout" Target="../slideLayouts/slideLayout18.xml"/><Relationship Id="rId4" Type="http://schemas.openxmlformats.org/officeDocument/2006/relationships/image" Target="../media/image25.jpeg"/></Relationships>
</file>

<file path=ppt/slides/_rels/slide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30.xml"/><Relationship Id="rId5" Type="http://schemas.openxmlformats.org/officeDocument/2006/relationships/image" Target="../media/image29.svg"/><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30.xml"/><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0A7B-4F0A-43FE-A14C-312CCDC8381C}"/>
              </a:ext>
            </a:extLst>
          </p:cNvPr>
          <p:cNvSpPr>
            <a:spLocks noGrp="1"/>
          </p:cNvSpPr>
          <p:nvPr>
            <p:ph type="ctrTitle"/>
          </p:nvPr>
        </p:nvSpPr>
        <p:spPr>
          <a:xfrm>
            <a:off x="3142593" y="2028496"/>
            <a:ext cx="5318236" cy="1757691"/>
          </a:xfrm>
          <a:solidFill>
            <a:schemeClr val="bg1"/>
          </a:solidFill>
        </p:spPr>
        <p:txBody>
          <a:bodyPr>
            <a:normAutofit fontScale="90000"/>
          </a:bodyPr>
          <a:lstStyle/>
          <a:p>
            <a:pPr algn="ctr"/>
            <a:r>
              <a:rPr lang="en-CA" sz="3600" dirty="0"/>
              <a:t>Report of the 2021 Standing Committee of Research and Statistics (SCRS) to the ICCAT Plenary</a:t>
            </a:r>
            <a:endParaRPr lang="en-US" dirty="0"/>
          </a:p>
        </p:txBody>
      </p:sp>
      <p:sp>
        <p:nvSpPr>
          <p:cNvPr id="3" name="Subtitle 2">
            <a:extLst>
              <a:ext uri="{FF2B5EF4-FFF2-40B4-BE49-F238E27FC236}">
                <a16:creationId xmlns:a16="http://schemas.microsoft.com/office/drawing/2014/main" id="{6968720C-D1BF-47E6-9E1D-1135F4334BB9}"/>
              </a:ext>
            </a:extLst>
          </p:cNvPr>
          <p:cNvSpPr>
            <a:spLocks noGrp="1"/>
          </p:cNvSpPr>
          <p:nvPr>
            <p:ph type="subTitle" idx="1"/>
          </p:nvPr>
        </p:nvSpPr>
        <p:spPr>
          <a:xfrm>
            <a:off x="3689131" y="6432396"/>
            <a:ext cx="3804745" cy="590321"/>
          </a:xfrm>
        </p:spPr>
        <p:txBody>
          <a:bodyPr/>
          <a:lstStyle/>
          <a:p>
            <a:r>
              <a:rPr lang="en-CA" dirty="0">
                <a:solidFill>
                  <a:schemeClr val="tx1"/>
                </a:solidFill>
              </a:rPr>
              <a:t>Complete Report available online</a:t>
            </a:r>
            <a:endParaRPr lang="en-US" dirty="0">
              <a:solidFill>
                <a:schemeClr val="tx1"/>
              </a:solidFill>
            </a:endParaRPr>
          </a:p>
        </p:txBody>
      </p:sp>
      <p:sp>
        <p:nvSpPr>
          <p:cNvPr id="4" name="TextBox 3">
            <a:extLst>
              <a:ext uri="{FF2B5EF4-FFF2-40B4-BE49-F238E27FC236}">
                <a16:creationId xmlns:a16="http://schemas.microsoft.com/office/drawing/2014/main" id="{897DDAAC-CE11-4D4C-A482-EE31B86973E3}"/>
              </a:ext>
            </a:extLst>
          </p:cNvPr>
          <p:cNvSpPr txBox="1"/>
          <p:nvPr/>
        </p:nvSpPr>
        <p:spPr>
          <a:xfrm>
            <a:off x="3949920" y="4129580"/>
            <a:ext cx="3504050" cy="1815882"/>
          </a:xfrm>
          <a:prstGeom prst="rect">
            <a:avLst/>
          </a:prstGeom>
          <a:noFill/>
        </p:spPr>
        <p:txBody>
          <a:bodyPr wrap="square" rtlCol="0">
            <a:spAutoFit/>
          </a:bodyPr>
          <a:lstStyle/>
          <a:p>
            <a:pPr algn="ctr"/>
            <a:r>
              <a:rPr lang="en-CA" sz="2800" dirty="0">
                <a:solidFill>
                  <a:schemeClr val="bg1"/>
                </a:solidFill>
              </a:rPr>
              <a:t>Virtual Meeting</a:t>
            </a:r>
          </a:p>
          <a:p>
            <a:pPr algn="ctr"/>
            <a:r>
              <a:rPr lang="en-CA" sz="2800" dirty="0">
                <a:solidFill>
                  <a:schemeClr val="bg1"/>
                </a:solidFill>
              </a:rPr>
              <a:t> November 15, 2021</a:t>
            </a:r>
          </a:p>
          <a:p>
            <a:pPr algn="ctr"/>
            <a:r>
              <a:rPr lang="en-CA" sz="2800" dirty="0">
                <a:solidFill>
                  <a:schemeClr val="bg1"/>
                </a:solidFill>
              </a:rPr>
              <a:t>Dr. Gary D. Melvin</a:t>
            </a:r>
          </a:p>
          <a:p>
            <a:pPr algn="ctr"/>
            <a:r>
              <a:rPr lang="en-CA" sz="2800" dirty="0">
                <a:solidFill>
                  <a:schemeClr val="bg1"/>
                </a:solidFill>
              </a:rPr>
              <a:t>SCRS Chair</a:t>
            </a:r>
            <a:endParaRPr lang="en-US" sz="2800" dirty="0">
              <a:solidFill>
                <a:schemeClr val="bg1"/>
              </a:solidFill>
            </a:endParaRPr>
          </a:p>
        </p:txBody>
      </p:sp>
      <p:pic>
        <p:nvPicPr>
          <p:cNvPr id="5" name="Picture 4">
            <a:extLst>
              <a:ext uri="{FF2B5EF4-FFF2-40B4-BE49-F238E27FC236}">
                <a16:creationId xmlns:a16="http://schemas.microsoft.com/office/drawing/2014/main" id="{2D19FC52-8138-405F-B3A9-3461679CDB2F}"/>
              </a:ext>
            </a:extLst>
          </p:cNvPr>
          <p:cNvPicPr>
            <a:picLocks noChangeAspect="1"/>
          </p:cNvPicPr>
          <p:nvPr/>
        </p:nvPicPr>
        <p:blipFill>
          <a:blip r:embed="rId2"/>
          <a:stretch>
            <a:fillRect/>
          </a:stretch>
        </p:blipFill>
        <p:spPr>
          <a:xfrm>
            <a:off x="8450318" y="1433395"/>
            <a:ext cx="3668110" cy="1796150"/>
          </a:xfrm>
          <a:prstGeom prst="rect">
            <a:avLst/>
          </a:prstGeom>
        </p:spPr>
      </p:pic>
      <p:pic>
        <p:nvPicPr>
          <p:cNvPr id="6" name="Picture 5" descr="img03">
            <a:extLst>
              <a:ext uri="{FF2B5EF4-FFF2-40B4-BE49-F238E27FC236}">
                <a16:creationId xmlns:a16="http://schemas.microsoft.com/office/drawing/2014/main" id="{E63081C6-3433-453E-B3B8-C2B583B1D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0207"/>
            <a:ext cx="1219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D1C16CD-D491-4493-B81E-819C4C7EAF7D}"/>
              </a:ext>
            </a:extLst>
          </p:cNvPr>
          <p:cNvSpPr txBox="1"/>
          <p:nvPr/>
        </p:nvSpPr>
        <p:spPr>
          <a:xfrm>
            <a:off x="7498056" y="199188"/>
            <a:ext cx="2486025" cy="461665"/>
          </a:xfrm>
          <a:prstGeom prst="rect">
            <a:avLst/>
          </a:prstGeom>
          <a:noFill/>
        </p:spPr>
        <p:txBody>
          <a:bodyPr wrap="square" rtlCol="0">
            <a:spAutoFit/>
          </a:bodyPr>
          <a:lstStyle/>
          <a:p>
            <a:r>
              <a:rPr lang="en-CA" sz="2400" b="1" dirty="0"/>
              <a:t>Plenary   2021</a:t>
            </a:r>
          </a:p>
        </p:txBody>
      </p:sp>
      <p:pic>
        <p:nvPicPr>
          <p:cNvPr id="8" name="Picture 7">
            <a:extLst>
              <a:ext uri="{FF2B5EF4-FFF2-40B4-BE49-F238E27FC236}">
                <a16:creationId xmlns:a16="http://schemas.microsoft.com/office/drawing/2014/main" id="{39ED259D-5CE5-435F-B634-52756690CCA1}"/>
              </a:ext>
            </a:extLst>
          </p:cNvPr>
          <p:cNvPicPr>
            <a:picLocks noChangeAspect="1"/>
          </p:cNvPicPr>
          <p:nvPr/>
        </p:nvPicPr>
        <p:blipFill>
          <a:blip r:embed="rId4"/>
          <a:stretch>
            <a:fillRect/>
          </a:stretch>
        </p:blipFill>
        <p:spPr>
          <a:xfrm>
            <a:off x="8702565" y="4132918"/>
            <a:ext cx="3363312" cy="2000357"/>
          </a:xfrm>
          <a:prstGeom prst="rect">
            <a:avLst/>
          </a:prstGeom>
        </p:spPr>
      </p:pic>
      <p:pic>
        <p:nvPicPr>
          <p:cNvPr id="9" name="Picture 8">
            <a:extLst>
              <a:ext uri="{FF2B5EF4-FFF2-40B4-BE49-F238E27FC236}">
                <a16:creationId xmlns:a16="http://schemas.microsoft.com/office/drawing/2014/main" id="{833032E5-D71D-4EB9-9ADB-233308305433}"/>
              </a:ext>
            </a:extLst>
          </p:cNvPr>
          <p:cNvPicPr>
            <a:picLocks noChangeAspect="1"/>
          </p:cNvPicPr>
          <p:nvPr/>
        </p:nvPicPr>
        <p:blipFill>
          <a:blip r:embed="rId5"/>
          <a:stretch>
            <a:fillRect/>
          </a:stretch>
        </p:blipFill>
        <p:spPr>
          <a:xfrm>
            <a:off x="0" y="1461169"/>
            <a:ext cx="3142593" cy="2090679"/>
          </a:xfrm>
          <a:prstGeom prst="rect">
            <a:avLst/>
          </a:prstGeom>
        </p:spPr>
      </p:pic>
      <p:pic>
        <p:nvPicPr>
          <p:cNvPr id="10" name="Picture 9">
            <a:extLst>
              <a:ext uri="{FF2B5EF4-FFF2-40B4-BE49-F238E27FC236}">
                <a16:creationId xmlns:a16="http://schemas.microsoft.com/office/drawing/2014/main" id="{4C6A4E14-FE45-4C09-A41C-814D887B17F6}"/>
              </a:ext>
            </a:extLst>
          </p:cNvPr>
          <p:cNvPicPr>
            <a:picLocks noChangeAspect="1"/>
          </p:cNvPicPr>
          <p:nvPr/>
        </p:nvPicPr>
        <p:blipFill>
          <a:blip r:embed="rId6"/>
          <a:stretch>
            <a:fillRect/>
          </a:stretch>
        </p:blipFill>
        <p:spPr>
          <a:xfrm>
            <a:off x="0" y="4033247"/>
            <a:ext cx="3079531" cy="2135378"/>
          </a:xfrm>
          <a:prstGeom prst="rect">
            <a:avLst/>
          </a:prstGeom>
        </p:spPr>
      </p:pic>
    </p:spTree>
    <p:extLst>
      <p:ext uri="{BB962C8B-B14F-4D97-AF65-F5344CB8AC3E}">
        <p14:creationId xmlns:p14="http://schemas.microsoft.com/office/powerpoint/2010/main" val="3500594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8D8936-69BD-40D0-89B2-7D9BFDD39500}"/>
              </a:ext>
            </a:extLst>
          </p:cNvPr>
          <p:cNvPicPr>
            <a:picLocks noChangeAspect="1"/>
          </p:cNvPicPr>
          <p:nvPr/>
        </p:nvPicPr>
        <p:blipFill>
          <a:blip r:embed="rId3"/>
          <a:stretch>
            <a:fillRect/>
          </a:stretch>
        </p:blipFill>
        <p:spPr>
          <a:xfrm>
            <a:off x="0" y="0"/>
            <a:ext cx="12192000" cy="1469136"/>
          </a:xfrm>
          <a:prstGeom prst="rect">
            <a:avLst/>
          </a:prstGeom>
        </p:spPr>
      </p:pic>
      <p:sp>
        <p:nvSpPr>
          <p:cNvPr id="6" name="TextBox 5">
            <a:extLst>
              <a:ext uri="{FF2B5EF4-FFF2-40B4-BE49-F238E27FC236}">
                <a16:creationId xmlns:a16="http://schemas.microsoft.com/office/drawing/2014/main" id="{39759AD3-1B9C-4D0D-B3CF-8CF900BC216E}"/>
              </a:ext>
            </a:extLst>
          </p:cNvPr>
          <p:cNvSpPr txBox="1"/>
          <p:nvPr/>
        </p:nvSpPr>
        <p:spPr>
          <a:xfrm>
            <a:off x="3004523" y="873992"/>
            <a:ext cx="6868139" cy="461665"/>
          </a:xfrm>
          <a:prstGeom prst="rect">
            <a:avLst/>
          </a:prstGeom>
          <a:noFill/>
        </p:spPr>
        <p:txBody>
          <a:bodyPr wrap="square">
            <a:spAutoFit/>
          </a:bodyPr>
          <a:lstStyle/>
          <a:p>
            <a:r>
              <a:rPr kumimoji="0" lang="en-US" sz="2400" b="0" i="0" u="none" strike="noStrike" kern="1200" cap="none" spc="0" normalizeH="0" baseline="0" noProof="0" dirty="0">
                <a:ln>
                  <a:noFill/>
                </a:ln>
                <a:solidFill>
                  <a:schemeClr val="bg1"/>
                </a:solidFill>
                <a:effectLst/>
                <a:uLnTx/>
                <a:uFillTx/>
                <a:latin typeface="Trebuchet MS" panose="020B0603020202020204"/>
                <a:ea typeface="+mn-ea"/>
                <a:cs typeface="+mn-cs"/>
              </a:rPr>
              <a:t>Report of intersessional SCRS meetings – Slide 4 </a:t>
            </a:r>
            <a:endParaRPr lang="en-US" sz="2400" dirty="0">
              <a:solidFill>
                <a:schemeClr val="bg1"/>
              </a:solidFill>
            </a:endParaRPr>
          </a:p>
        </p:txBody>
      </p:sp>
      <p:sp>
        <p:nvSpPr>
          <p:cNvPr id="7" name="TextBox 6">
            <a:extLst>
              <a:ext uri="{FF2B5EF4-FFF2-40B4-BE49-F238E27FC236}">
                <a16:creationId xmlns:a16="http://schemas.microsoft.com/office/drawing/2014/main" id="{5EAEF352-2CED-40CC-8D80-57B8D0C3819E}"/>
              </a:ext>
            </a:extLst>
          </p:cNvPr>
          <p:cNvSpPr txBox="1"/>
          <p:nvPr/>
        </p:nvSpPr>
        <p:spPr>
          <a:xfrm>
            <a:off x="157164" y="1585912"/>
            <a:ext cx="11801474" cy="5386090"/>
          </a:xfrm>
          <a:prstGeom prst="rect">
            <a:avLst/>
          </a:prstGeom>
          <a:noFill/>
        </p:spPr>
        <p:txBody>
          <a:bodyPr wrap="square" rtlCol="0">
            <a:spAutoFit/>
          </a:bodyPr>
          <a:lstStyle/>
          <a:p>
            <a:r>
              <a:rPr lang="en-US" sz="2800" b="1" u="sng" dirty="0"/>
              <a:t>Bigeye Tuna Data Preparatory Meeting </a:t>
            </a:r>
            <a:r>
              <a:rPr lang="en-US" sz="2800" dirty="0"/>
              <a:t>– April 22-30.  </a:t>
            </a:r>
            <a:r>
              <a:rPr lang="en-US" sz="2400" dirty="0"/>
              <a:t>The Group agreed to use 2019 as the last year for the assessment models. Growth, sex ratios, tagging parameters, and indices of abundance were updated.  A new maximum age of 17 years was adopted (previously15) resulting in new estimates of natural mortality by age. The Group also recommended using the Joint longline and the Buoy echo-sounder indices for the assessment with a main uncertainty grid of natural mortality, steepness, and Sigma R. The group supported the recovery of long-term recaptures (multi-year) from the AOTTP.</a:t>
            </a:r>
          </a:p>
          <a:p>
            <a:endParaRPr lang="en-US" sz="2400" dirty="0"/>
          </a:p>
          <a:p>
            <a:r>
              <a:rPr lang="en-US" sz="2800" b="1" u="sng" dirty="0"/>
              <a:t>Bigeye Tuna Stock Assessment Meeting </a:t>
            </a:r>
            <a:r>
              <a:rPr lang="en-US" sz="2400" dirty="0"/>
              <a:t>– July 19 – 29. The stock status was assessed using two production models (JABBA, MPB) and a Stock Synthesis model using data for 1950-2019.  All models results showed similar trends of relative biomass and fishing mortality, with some differences in recent status, However,  management advice was derived only from Stock Synthesis. Details are presented in the Assessment meeting report and the Bigeye tuna Executive Summary (section 9.1).</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2556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8D8936-69BD-40D0-89B2-7D9BFDD39500}"/>
              </a:ext>
            </a:extLst>
          </p:cNvPr>
          <p:cNvPicPr>
            <a:picLocks noChangeAspect="1"/>
          </p:cNvPicPr>
          <p:nvPr/>
        </p:nvPicPr>
        <p:blipFill>
          <a:blip r:embed="rId3"/>
          <a:stretch>
            <a:fillRect/>
          </a:stretch>
        </p:blipFill>
        <p:spPr>
          <a:xfrm>
            <a:off x="0" y="0"/>
            <a:ext cx="12192000" cy="1469136"/>
          </a:xfrm>
          <a:prstGeom prst="rect">
            <a:avLst/>
          </a:prstGeom>
        </p:spPr>
      </p:pic>
      <p:sp>
        <p:nvSpPr>
          <p:cNvPr id="6" name="TextBox 5">
            <a:extLst>
              <a:ext uri="{FF2B5EF4-FFF2-40B4-BE49-F238E27FC236}">
                <a16:creationId xmlns:a16="http://schemas.microsoft.com/office/drawing/2014/main" id="{39759AD3-1B9C-4D0D-B3CF-8CF900BC216E}"/>
              </a:ext>
            </a:extLst>
          </p:cNvPr>
          <p:cNvSpPr txBox="1"/>
          <p:nvPr/>
        </p:nvSpPr>
        <p:spPr>
          <a:xfrm>
            <a:off x="3004523" y="873992"/>
            <a:ext cx="6868139" cy="461665"/>
          </a:xfrm>
          <a:prstGeom prst="rect">
            <a:avLst/>
          </a:prstGeom>
          <a:noFill/>
        </p:spPr>
        <p:txBody>
          <a:bodyPr wrap="square">
            <a:spAutoFit/>
          </a:bodyPr>
          <a:lstStyle/>
          <a:p>
            <a:r>
              <a:rPr kumimoji="0" lang="en-US" sz="2400" b="0" i="0" u="none" strike="noStrike" kern="1200" cap="none" spc="0" normalizeH="0" baseline="0" noProof="0" dirty="0">
                <a:ln>
                  <a:noFill/>
                </a:ln>
                <a:solidFill>
                  <a:schemeClr val="bg1"/>
                </a:solidFill>
                <a:effectLst/>
                <a:uLnTx/>
                <a:uFillTx/>
                <a:latin typeface="Trebuchet MS" panose="020B0603020202020204"/>
                <a:ea typeface="+mn-ea"/>
                <a:cs typeface="+mn-cs"/>
              </a:rPr>
              <a:t>Report of intersessional SCRS meetings – Slide </a:t>
            </a:r>
            <a:r>
              <a:rPr lang="en-US" sz="2400" dirty="0">
                <a:solidFill>
                  <a:schemeClr val="bg1"/>
                </a:solidFill>
                <a:latin typeface="Trebuchet MS" panose="020B0603020202020204"/>
              </a:rPr>
              <a:t>5</a:t>
            </a:r>
            <a:r>
              <a:rPr kumimoji="0" lang="en-US" sz="2400" b="0" i="0" u="none" strike="noStrike" kern="1200" cap="none" spc="0" normalizeH="0" baseline="0" noProof="0" dirty="0">
                <a:ln>
                  <a:noFill/>
                </a:ln>
                <a:solidFill>
                  <a:schemeClr val="bg1"/>
                </a:solidFill>
                <a:effectLst/>
                <a:uLnTx/>
                <a:uFillTx/>
                <a:latin typeface="Trebuchet MS" panose="020B0603020202020204"/>
                <a:ea typeface="+mn-ea"/>
                <a:cs typeface="+mn-cs"/>
              </a:rPr>
              <a:t> </a:t>
            </a:r>
            <a:endParaRPr lang="en-US" sz="2400" dirty="0">
              <a:solidFill>
                <a:schemeClr val="bg1"/>
              </a:solidFill>
            </a:endParaRPr>
          </a:p>
        </p:txBody>
      </p:sp>
      <p:sp>
        <p:nvSpPr>
          <p:cNvPr id="7" name="TextBox 6">
            <a:extLst>
              <a:ext uri="{FF2B5EF4-FFF2-40B4-BE49-F238E27FC236}">
                <a16:creationId xmlns:a16="http://schemas.microsoft.com/office/drawing/2014/main" id="{5EAEF352-2CED-40CC-8D80-57B8D0C3819E}"/>
              </a:ext>
            </a:extLst>
          </p:cNvPr>
          <p:cNvSpPr txBox="1"/>
          <p:nvPr/>
        </p:nvSpPr>
        <p:spPr>
          <a:xfrm>
            <a:off x="157164" y="1500187"/>
            <a:ext cx="11801474" cy="5386090"/>
          </a:xfrm>
          <a:prstGeom prst="rect">
            <a:avLst/>
          </a:prstGeom>
          <a:noFill/>
        </p:spPr>
        <p:txBody>
          <a:bodyPr wrap="square" rtlCol="0">
            <a:spAutoFit/>
          </a:bodyPr>
          <a:lstStyle/>
          <a:p>
            <a:r>
              <a:rPr lang="en-US" sz="2800" b="1" u="sng" dirty="0"/>
              <a:t>Working Group on Stock Assessment Methods Meeting (8.10) </a:t>
            </a:r>
            <a:r>
              <a:rPr lang="en-US" sz="2800" dirty="0"/>
              <a:t>– </a:t>
            </a:r>
            <a:r>
              <a:rPr lang="en-US" sz="2400" dirty="0"/>
              <a:t>May 7-10. The Group discussed broad themes and recommendations related to: ICCAT MSEs, standard diagnostics for stock assessment models, CPUE standardization, and an upgrade to the longline simulator (LLSIM). The Group noted the importance of and recommended ways for two-way communication between scientists, managers, and other stakeholders throughout the MSE process. They also discussed the desirability of including environmental variables in CPUE standardization.</a:t>
            </a:r>
            <a:endParaRPr lang="en-US" sz="2400" dirty="0">
              <a:latin typeface="Times New Roman" panose="02020603050405020304" pitchFamily="18" charset="0"/>
              <a:cs typeface="Times New Roman" panose="02020603050405020304" pitchFamily="18" charset="0"/>
            </a:endParaRPr>
          </a:p>
          <a:p>
            <a:r>
              <a:rPr lang="en-US" sz="2800" b="1" u="sng" dirty="0"/>
              <a:t>Intersessional Meeting of the Small Tunas Species Group (8.11) </a:t>
            </a:r>
            <a:r>
              <a:rPr lang="en-US" sz="2400" dirty="0"/>
              <a:t>– May 17-21. The Group revised the most up-to-date information available in the ICCAT database for the 13 major small tuna species and reviewed the available information on biology, life-history parameters of small tunas and stock structure.  An update on Data Poor Methods and related developments on appropriate assessment approaches was presented. The status of the Small Tuna Year </a:t>
            </a:r>
            <a:r>
              <a:rPr lang="en-US" sz="2400" dirty="0" err="1"/>
              <a:t>Programme</a:t>
            </a:r>
            <a:r>
              <a:rPr lang="en-US" sz="2400" dirty="0"/>
              <a:t> (SMTYP) was also reviewed (biological samples aimed at growth, maturity and stock structure studies).</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5629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8D8936-69BD-40D0-89B2-7D9BFDD39500}"/>
              </a:ext>
            </a:extLst>
          </p:cNvPr>
          <p:cNvPicPr>
            <a:picLocks noChangeAspect="1"/>
          </p:cNvPicPr>
          <p:nvPr/>
        </p:nvPicPr>
        <p:blipFill>
          <a:blip r:embed="rId3"/>
          <a:stretch>
            <a:fillRect/>
          </a:stretch>
        </p:blipFill>
        <p:spPr>
          <a:xfrm>
            <a:off x="0" y="0"/>
            <a:ext cx="12192000" cy="1469136"/>
          </a:xfrm>
          <a:prstGeom prst="rect">
            <a:avLst/>
          </a:prstGeom>
        </p:spPr>
      </p:pic>
      <p:sp>
        <p:nvSpPr>
          <p:cNvPr id="6" name="TextBox 5">
            <a:extLst>
              <a:ext uri="{FF2B5EF4-FFF2-40B4-BE49-F238E27FC236}">
                <a16:creationId xmlns:a16="http://schemas.microsoft.com/office/drawing/2014/main" id="{39759AD3-1B9C-4D0D-B3CF-8CF900BC216E}"/>
              </a:ext>
            </a:extLst>
          </p:cNvPr>
          <p:cNvSpPr txBox="1"/>
          <p:nvPr/>
        </p:nvSpPr>
        <p:spPr>
          <a:xfrm>
            <a:off x="3004523" y="873992"/>
            <a:ext cx="6868139" cy="461665"/>
          </a:xfrm>
          <a:prstGeom prst="rect">
            <a:avLst/>
          </a:prstGeom>
          <a:noFill/>
        </p:spPr>
        <p:txBody>
          <a:bodyPr wrap="square">
            <a:spAutoFit/>
          </a:bodyPr>
          <a:lstStyle/>
          <a:p>
            <a:r>
              <a:rPr kumimoji="0" lang="en-US" sz="2400" b="0" i="0" u="none" strike="noStrike" kern="1200" cap="none" spc="0" normalizeH="0" baseline="0" noProof="0" dirty="0">
                <a:ln>
                  <a:noFill/>
                </a:ln>
                <a:solidFill>
                  <a:schemeClr val="bg1"/>
                </a:solidFill>
                <a:effectLst/>
                <a:uLnTx/>
                <a:uFillTx/>
                <a:latin typeface="Trebuchet MS" panose="020B0603020202020204"/>
                <a:ea typeface="+mn-ea"/>
                <a:cs typeface="+mn-cs"/>
              </a:rPr>
              <a:t>Report of intersessional SCRS meetings – Slide </a:t>
            </a:r>
            <a:r>
              <a:rPr lang="en-US" sz="2400" dirty="0">
                <a:solidFill>
                  <a:schemeClr val="bg1"/>
                </a:solidFill>
                <a:latin typeface="Trebuchet MS" panose="020B0603020202020204"/>
              </a:rPr>
              <a:t>6</a:t>
            </a:r>
            <a:r>
              <a:rPr kumimoji="0" lang="en-US" sz="2400" b="0" i="0" u="none" strike="noStrike" kern="1200" cap="none" spc="0" normalizeH="0" baseline="0" noProof="0" dirty="0">
                <a:ln>
                  <a:noFill/>
                </a:ln>
                <a:solidFill>
                  <a:schemeClr val="bg1"/>
                </a:solidFill>
                <a:effectLst/>
                <a:uLnTx/>
                <a:uFillTx/>
                <a:latin typeface="Trebuchet MS" panose="020B0603020202020204"/>
                <a:ea typeface="+mn-ea"/>
                <a:cs typeface="+mn-cs"/>
              </a:rPr>
              <a:t> </a:t>
            </a:r>
            <a:endParaRPr lang="en-US" sz="2400" dirty="0">
              <a:solidFill>
                <a:schemeClr val="bg1"/>
              </a:solidFill>
            </a:endParaRPr>
          </a:p>
        </p:txBody>
      </p:sp>
      <p:sp>
        <p:nvSpPr>
          <p:cNvPr id="7" name="TextBox 6">
            <a:extLst>
              <a:ext uri="{FF2B5EF4-FFF2-40B4-BE49-F238E27FC236}">
                <a16:creationId xmlns:a16="http://schemas.microsoft.com/office/drawing/2014/main" id="{5EAEF352-2CED-40CC-8D80-57B8D0C3819E}"/>
              </a:ext>
            </a:extLst>
          </p:cNvPr>
          <p:cNvSpPr txBox="1"/>
          <p:nvPr/>
        </p:nvSpPr>
        <p:spPr>
          <a:xfrm>
            <a:off x="157164" y="1500187"/>
            <a:ext cx="11801474" cy="5078313"/>
          </a:xfrm>
          <a:prstGeom prst="rect">
            <a:avLst/>
          </a:prstGeom>
          <a:noFill/>
        </p:spPr>
        <p:txBody>
          <a:bodyPr wrap="square" rtlCol="0">
            <a:spAutoFit/>
          </a:bodyPr>
          <a:lstStyle/>
          <a:p>
            <a:r>
              <a:rPr lang="en-US" sz="2800" b="1" u="sng" dirty="0"/>
              <a:t>Intersessional Meeting of the Swordfish Species Group (8.12) </a:t>
            </a:r>
            <a:r>
              <a:rPr lang="en-US" sz="2800" dirty="0"/>
              <a:t> </a:t>
            </a:r>
            <a:r>
              <a:rPr lang="en-US" sz="2400" dirty="0"/>
              <a:t>May 31-June 7. Major focus on the swordfish biological and stock structure project, and the development of the NA SWO MSE. Swordfish assessments  were rescheduled for 2022. Updates were provided on the SWO program,  life history components, including age and growth (all stocks), and stock structure based on genetics. The North Atlantic swordfish MSE workplan was discussed, including: finalizing the OM uncertainty grid, OM validation, performance metrics, advice intervals, and exceptional circumstances. Finally, the ICCAT MSE roadmap was revised.</a:t>
            </a:r>
          </a:p>
          <a:p>
            <a:r>
              <a:rPr lang="en-US" sz="2800" b="1" u="sng" dirty="0"/>
              <a:t>Intersessional Meeting of the Albacore Species Group (and Med ALB Stock Assessment)</a:t>
            </a:r>
            <a:r>
              <a:rPr lang="en-US" sz="2400" dirty="0"/>
              <a:t> (8.13) June 22-30.  Focus on the Med Alb stock assessment. The assessment used a Bayesian Surplus production model, with eight indices of abundance for data up to 2019. Results show the current catch level (~2,700 t) would recover the biomass to the BMSY (&gt;50% probability) in about ten years.  Detail to be presented to Panel 2.</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4412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EEA0A-F044-430E-B65E-EC98EEB5A6D9}"/>
              </a:ext>
            </a:extLst>
          </p:cNvPr>
          <p:cNvSpPr>
            <a:spLocks noGrp="1"/>
          </p:cNvSpPr>
          <p:nvPr>
            <p:ph type="title"/>
          </p:nvPr>
        </p:nvSpPr>
        <p:spPr>
          <a:xfrm>
            <a:off x="238125" y="1571625"/>
            <a:ext cx="10972800" cy="561975"/>
          </a:xfrm>
        </p:spPr>
        <p:txBody>
          <a:bodyPr>
            <a:normAutofit/>
          </a:bodyPr>
          <a:lstStyle/>
          <a:p>
            <a:r>
              <a:rPr lang="en-US" sz="3200" dirty="0"/>
              <a:t> Report of the Subcommittee on Statistics</a:t>
            </a:r>
          </a:p>
        </p:txBody>
      </p:sp>
      <p:sp>
        <p:nvSpPr>
          <p:cNvPr id="4" name="Date Placeholder 3">
            <a:extLst>
              <a:ext uri="{FF2B5EF4-FFF2-40B4-BE49-F238E27FC236}">
                <a16:creationId xmlns:a16="http://schemas.microsoft.com/office/drawing/2014/main" id="{E9510288-BA71-41E3-A6C8-5C332A6E8EFD}"/>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45F6806-AE6D-4930-922B-FC00F3E86430}" type="datetime5">
              <a:rPr kumimoji="0" lang="en-US" sz="1000" b="0" i="0" u="none" strike="noStrike" kern="1200" cap="none" spc="0" normalizeH="0" baseline="0" noProof="0" smtClean="0">
                <a:ln>
                  <a:noFill/>
                </a:ln>
                <a:solidFill>
                  <a:srgbClr val="04617B">
                    <a:shade val="90000"/>
                  </a:srgbClr>
                </a:solidFill>
                <a:effectLst/>
                <a:uLnTx/>
                <a:uFillTx/>
                <a:latin typeface="Cambria" panose="02040503050406030204" pitchFamily="18"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15-Nov-21</a:t>
            </a:fld>
            <a:endParaRPr kumimoji="0" lang="en-US" sz="1000" b="0" i="0" u="none" strike="noStrike" kern="1200" cap="none" spc="0" normalizeH="0" baseline="0" noProof="0" dirty="0">
              <a:ln>
                <a:noFill/>
              </a:ln>
              <a:solidFill>
                <a:srgbClr val="04617B">
                  <a:shade val="90000"/>
                </a:srgbClr>
              </a:solidFill>
              <a:effectLst/>
              <a:uLnTx/>
              <a:uFillTx/>
              <a:latin typeface="Cambria" panose="02040503050406030204" pitchFamily="18" charset="0"/>
              <a:ea typeface="+mn-ea"/>
              <a:cs typeface="+mn-cs"/>
            </a:endParaRPr>
          </a:p>
        </p:txBody>
      </p:sp>
      <p:sp>
        <p:nvSpPr>
          <p:cNvPr id="5" name="Footer Placeholder 4">
            <a:extLst>
              <a:ext uri="{FF2B5EF4-FFF2-40B4-BE49-F238E27FC236}">
                <a16:creationId xmlns:a16="http://schemas.microsoft.com/office/drawing/2014/main" id="{F703FE0E-DA38-4475-A955-0E7E63980166}"/>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4617B">
                  <a:shade val="90000"/>
                </a:srgbClr>
              </a:solidFill>
              <a:effectLst/>
              <a:uLnTx/>
              <a:uFillTx/>
              <a:latin typeface="Cambria" panose="02040503050406030204" pitchFamily="18" charset="0"/>
              <a:ea typeface="+mn-ea"/>
              <a:cs typeface="+mn-cs"/>
            </a:endParaRPr>
          </a:p>
        </p:txBody>
      </p:sp>
      <p:sp>
        <p:nvSpPr>
          <p:cNvPr id="6" name="Slide Number Placeholder 5">
            <a:extLst>
              <a:ext uri="{FF2B5EF4-FFF2-40B4-BE49-F238E27FC236}">
                <a16:creationId xmlns:a16="http://schemas.microsoft.com/office/drawing/2014/main" id="{09D57061-3990-4DC3-BA2D-92C865480B0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50DEB3-00C6-4B15-95D3-20297EEC9831}" type="slidenum">
              <a:rPr kumimoji="0" lang="en-US" sz="1000" b="0" i="0" u="none" strike="noStrike" kern="1200" cap="none" spc="0" normalizeH="0" baseline="0" noProof="0" smtClean="0">
                <a:ln>
                  <a:noFill/>
                </a:ln>
                <a:solidFill>
                  <a:srgbClr val="04617B">
                    <a:shade val="90000"/>
                  </a:srgbClr>
                </a:solidFill>
                <a:effectLst/>
                <a:uLnTx/>
                <a:uFillTx/>
                <a:latin typeface="Cambria" panose="020405030504060302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dirty="0">
              <a:ln>
                <a:noFill/>
              </a:ln>
              <a:solidFill>
                <a:srgbClr val="04617B">
                  <a:shade val="90000"/>
                </a:srgbClr>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id="{0FF498FA-55D3-4BCA-9CE8-D4F4E7CAD5F7}"/>
              </a:ext>
            </a:extLst>
          </p:cNvPr>
          <p:cNvSpPr txBox="1"/>
          <p:nvPr/>
        </p:nvSpPr>
        <p:spPr>
          <a:xfrm>
            <a:off x="104775" y="2527300"/>
            <a:ext cx="11868150" cy="2862322"/>
          </a:xfrm>
          <a:prstGeom prst="rect">
            <a:avLst/>
          </a:prstGeom>
          <a:solidFill>
            <a:schemeClr val="bg1"/>
          </a:solid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Subcommittee was informed about the current CPCs reporting status (SCRS Report Cards), improvements made in statistics (historical revisions and recoveries), associated data management tools (databases, infrastructure, applications), and progress made on</a:t>
            </a:r>
            <a:r>
              <a:rPr lang="en-US" sz="2000" dirty="0">
                <a:solidFill>
                  <a:prstClr val="black"/>
                </a:solidFill>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ongoing projects (historical data recoveries, IOMS).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Times New Roman" panose="02020603050405020304" pitchFamily="18" charset="0"/>
                <a:cs typeface="Times New Roman" panose="02020603050405020304" pitchFamily="18" charset="0"/>
              </a:rPr>
              <a:t>E</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mphasized</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again the failure of most CPCs to comply with the mandatory reporting of both dead and live discards in Task 1</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Subcommittee acknowledged the importance of the IOMS project and reiterates its full support for the IOMS project, and its development.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Details of the Secretariat activities are contained in Appendix 11 of this report</a:t>
            </a:r>
            <a:endParaRPr kumimoji="0" lang="en-CA"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37576795-4E28-41DA-9CAA-B49892A0A5ED}"/>
              </a:ext>
            </a:extLst>
          </p:cNvPr>
          <p:cNvPicPr>
            <a:picLocks noChangeAspect="1"/>
          </p:cNvPicPr>
          <p:nvPr/>
        </p:nvPicPr>
        <p:blipFill>
          <a:blip r:embed="rId3"/>
          <a:stretch>
            <a:fillRect/>
          </a:stretch>
        </p:blipFill>
        <p:spPr>
          <a:xfrm>
            <a:off x="0" y="0"/>
            <a:ext cx="12192000" cy="1469136"/>
          </a:xfrm>
          <a:prstGeom prst="rect">
            <a:avLst/>
          </a:prstGeom>
        </p:spPr>
      </p:pic>
    </p:spTree>
    <p:extLst>
      <p:ext uri="{BB962C8B-B14F-4D97-AF65-F5344CB8AC3E}">
        <p14:creationId xmlns:p14="http://schemas.microsoft.com/office/powerpoint/2010/main" val="3375959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 name="CustomShape 1"/>
          <p:cNvSpPr/>
          <p:nvPr/>
        </p:nvSpPr>
        <p:spPr>
          <a:xfrm>
            <a:off x="1524000" y="6705720"/>
            <a:ext cx="9138960" cy="138960"/>
          </a:xfrm>
          <a:prstGeom prst="rect">
            <a:avLst/>
          </a:prstGeom>
          <a:gradFill rotWithShape="0">
            <a:gsLst>
              <a:gs pos="0">
                <a:srgbClr val="008890"/>
              </a:gs>
              <a:gs pos="100000">
                <a:srgbClr val="B0F3F8">
                  <a:alpha val="0"/>
                </a:srgbClr>
              </a:gs>
            </a:gsLst>
            <a:lin ang="0"/>
          </a:gradFill>
          <a:ln>
            <a:noFill/>
          </a:ln>
          <a:effectLst>
            <a:outerShdw dist="38160" dir="5400000">
              <a:srgbClr val="FFFFFF">
                <a:alpha val="48000"/>
              </a:srgbClr>
            </a:outerShdw>
          </a:effectLst>
        </p:spPr>
        <p:style>
          <a:lnRef idx="0">
            <a:scrgbClr r="0" g="0" b="0"/>
          </a:lnRef>
          <a:fillRef idx="0">
            <a:scrgbClr r="0" g="0" b="0"/>
          </a:fillRef>
          <a:effectRef idx="0">
            <a:scrgbClr r="0" g="0" b="0"/>
          </a:effectRef>
          <a:fontRef idx="minor"/>
        </p:style>
        <p:txBody>
          <a:bodyPr lIns="0" tIns="0" rIns="0" bIns="0" anchor="ctr">
            <a:noAutofit/>
          </a:bodyPr>
          <a:lstStyle/>
          <a:p>
            <a:pPr algn="ctr" defTabSz="914400"/>
            <a:r>
              <a:rPr lang="en-GB" sz="1000" spc="-1">
                <a:solidFill>
                  <a:srgbClr val="DBF5F9"/>
                </a:solidFill>
                <a:latin typeface="Constantia"/>
                <a:ea typeface="DejaVu Sans"/>
              </a:rPr>
              <a:t>ICCAT Secretariat</a:t>
            </a:r>
            <a:endParaRPr lang="en-GB" sz="1000" spc="-1">
              <a:solidFill>
                <a:prstClr val="black"/>
              </a:solidFill>
              <a:latin typeface="Arial"/>
            </a:endParaRPr>
          </a:p>
        </p:txBody>
      </p:sp>
      <p:pic>
        <p:nvPicPr>
          <p:cNvPr id="159" name="Content Placeholder 3"/>
          <p:cNvPicPr/>
          <p:nvPr/>
        </p:nvPicPr>
        <p:blipFill>
          <a:blip r:embed="rId3"/>
          <a:srcRect b="24002"/>
          <a:stretch/>
        </p:blipFill>
        <p:spPr>
          <a:xfrm>
            <a:off x="0" y="0"/>
            <a:ext cx="12192000" cy="615600"/>
          </a:xfrm>
          <a:prstGeom prst="rect">
            <a:avLst/>
          </a:prstGeom>
          <a:ln>
            <a:noFill/>
          </a:ln>
        </p:spPr>
      </p:pic>
      <p:sp>
        <p:nvSpPr>
          <p:cNvPr id="160" name="CustomShape 3"/>
          <p:cNvSpPr/>
          <p:nvPr/>
        </p:nvSpPr>
        <p:spPr>
          <a:xfrm>
            <a:off x="1621560" y="1358278"/>
            <a:ext cx="4270758" cy="2570402"/>
          </a:xfrm>
          <a:prstGeom prst="rect">
            <a:avLst/>
          </a:prstGeom>
          <a:noFill/>
          <a:ln>
            <a:solidFill>
              <a:srgbClr val="D9D9D9"/>
            </a:solidFill>
          </a:ln>
        </p:spPr>
        <p:style>
          <a:lnRef idx="0">
            <a:scrgbClr r="0" g="0" b="0"/>
          </a:lnRef>
          <a:fillRef idx="0">
            <a:scrgbClr r="0" g="0" b="0"/>
          </a:fillRef>
          <a:effectRef idx="0">
            <a:scrgbClr r="0" g="0" b="0"/>
          </a:effectRef>
          <a:fontRef idx="minor"/>
        </p:style>
        <p:txBody>
          <a:bodyPr lIns="90000" tIns="45000" rIns="90000" bIns="45000">
            <a:noAutofit/>
          </a:bodyPr>
          <a:lstStyle/>
          <a:p>
            <a:pPr marL="87313" lvl="1" defTabSz="914400">
              <a:buClr>
                <a:srgbClr val="000000"/>
              </a:buClr>
              <a:buSzPct val="45000"/>
            </a:pPr>
            <a:r>
              <a:rPr lang="en-GB" sz="1600" b="1" spc="-1" dirty="0">
                <a:solidFill>
                  <a:srgbClr val="3465A4"/>
                </a:solidFill>
                <a:latin typeface="Times New Roman"/>
                <a:ea typeface="DejaVu Sans"/>
              </a:rPr>
              <a:t>SCRS scorecard (1991-20)</a:t>
            </a:r>
            <a:r>
              <a:rPr lang="en-GB" sz="1600" spc="-1" dirty="0">
                <a:solidFill>
                  <a:srgbClr val="3465A4"/>
                </a:solidFill>
                <a:latin typeface="Times New Roman"/>
                <a:ea typeface="DejaVu Sans"/>
              </a:rPr>
              <a:t> </a:t>
            </a:r>
            <a:r>
              <a:rPr lang="en-GB" sz="1600" b="1" spc="-1" dirty="0">
                <a:solidFill>
                  <a:srgbClr val="3465A4"/>
                </a:solidFill>
                <a:latin typeface="Times New Roman"/>
                <a:ea typeface="DejaVu Sans"/>
              </a:rPr>
              <a:t>on Task 1/2 data availability </a:t>
            </a:r>
            <a:r>
              <a:rPr lang="en-GB" sz="1600" spc="-1" dirty="0">
                <a:solidFill>
                  <a:srgbClr val="3465A4"/>
                </a:solidFill>
                <a:latin typeface="Times New Roman"/>
                <a:ea typeface="DejaVu Sans"/>
              </a:rPr>
              <a:t>(</a:t>
            </a:r>
            <a:r>
              <a:rPr lang="en-GB" sz="1600" spc="-1" dirty="0">
                <a:solidFill>
                  <a:srgbClr val="00E472"/>
                </a:solidFill>
                <a:latin typeface="Times New Roman"/>
                <a:ea typeface="DejaVu Sans"/>
              </a:rPr>
              <a:t>right</a:t>
            </a:r>
            <a:r>
              <a:rPr lang="en-GB" sz="1600" spc="-1" dirty="0">
                <a:solidFill>
                  <a:srgbClr val="3465A4"/>
                </a:solidFill>
                <a:latin typeface="Times New Roman"/>
                <a:ea typeface="DejaVu Sans"/>
              </a:rPr>
              <a:t>)</a:t>
            </a:r>
          </a:p>
          <a:p>
            <a:pPr marL="357188" lvl="2" indent="-285750" defTabSz="914400">
              <a:buClr>
                <a:srgbClr val="000000"/>
              </a:buClr>
              <a:buSzPct val="45000"/>
              <a:buFontTx/>
              <a:buChar char="-"/>
            </a:pPr>
            <a:r>
              <a:rPr lang="en-GB" sz="1500" spc="-1" dirty="0">
                <a:solidFill>
                  <a:srgbClr val="3465A4"/>
                </a:solidFill>
                <a:latin typeface="Times New Roman"/>
                <a:ea typeface="DejaVu Sans"/>
              </a:rPr>
              <a:t>Unique table with scores (0-10) for all major species (including SMT species)</a:t>
            </a:r>
          </a:p>
          <a:p>
            <a:pPr marL="357188" lvl="2" indent="-285750" defTabSz="914400">
              <a:buClr>
                <a:srgbClr val="000000"/>
              </a:buClr>
              <a:buSzPct val="45000"/>
              <a:buFontTx/>
              <a:buChar char="-"/>
            </a:pPr>
            <a:r>
              <a:rPr lang="en-GB" sz="1500" spc="-1" dirty="0">
                <a:solidFill>
                  <a:srgbClr val="3465A4"/>
                </a:solidFill>
                <a:latin typeface="Times New Roman"/>
                <a:ea typeface="DejaVu Sans"/>
              </a:rPr>
              <a:t>Each value scores 1 SCRS catalogue</a:t>
            </a:r>
          </a:p>
          <a:p>
            <a:pPr marL="357188" lvl="2" indent="-285750" defTabSz="914400">
              <a:buClr>
                <a:srgbClr val="000000"/>
              </a:buClr>
              <a:buSzPct val="45000"/>
              <a:buFontTx/>
              <a:buChar char="-"/>
            </a:pPr>
            <a:r>
              <a:rPr lang="en-GB" sz="1500" spc="-1" dirty="0">
                <a:solidFill>
                  <a:srgbClr val="3465A4"/>
                </a:solidFill>
                <a:latin typeface="Times New Roman"/>
                <a:ea typeface="DejaVu Sans"/>
              </a:rPr>
              <a:t>Right column: % comparison with previous 30 years series (90-19)</a:t>
            </a:r>
          </a:p>
          <a:p>
            <a:pPr marL="720270" lvl="2" indent="-285750" defTabSz="914400">
              <a:buClr>
                <a:srgbClr val="000000"/>
              </a:buClr>
              <a:buSzPct val="45000"/>
              <a:buFontTx/>
              <a:buChar char="-"/>
            </a:pPr>
            <a:endParaRPr lang="en-GB" sz="1500" spc="-1" dirty="0">
              <a:solidFill>
                <a:srgbClr val="3465A4"/>
              </a:solidFill>
              <a:latin typeface="Times New Roman"/>
              <a:ea typeface="DejaVu Sans"/>
            </a:endParaRPr>
          </a:p>
          <a:p>
            <a:pPr marL="87313" lvl="2" defTabSz="914400">
              <a:buClr>
                <a:srgbClr val="000000"/>
              </a:buClr>
              <a:buSzPct val="45000"/>
            </a:pPr>
            <a:endParaRPr lang="en-GB" sz="1500" spc="-1" dirty="0">
              <a:solidFill>
                <a:srgbClr val="3465A4"/>
              </a:solidFill>
              <a:latin typeface="Times New Roman"/>
              <a:ea typeface="DejaVu Sans"/>
            </a:endParaRPr>
          </a:p>
          <a:p>
            <a:pPr marL="87313" lvl="2" defTabSz="914400">
              <a:buClr>
                <a:srgbClr val="000000"/>
              </a:buClr>
              <a:buSzPct val="45000"/>
            </a:pPr>
            <a:r>
              <a:rPr lang="en-GB" sz="1500" spc="-1" dirty="0">
                <a:solidFill>
                  <a:srgbClr val="3465A4"/>
                </a:solidFill>
                <a:latin typeface="Times New Roman"/>
                <a:ea typeface="DejaVu Sans"/>
              </a:rPr>
              <a:t>Retrospective “scores” available (SMA-N </a:t>
            </a:r>
            <a:r>
              <a:rPr lang="en-GB" sz="1500" spc="-1" dirty="0">
                <a:solidFill>
                  <a:srgbClr val="00B050"/>
                </a:solidFill>
                <a:latin typeface="Times New Roman"/>
                <a:ea typeface="DejaVu Sans"/>
              </a:rPr>
              <a:t>below</a:t>
            </a:r>
            <a:r>
              <a:rPr lang="en-GB" sz="1500" spc="-1" dirty="0">
                <a:solidFill>
                  <a:srgbClr val="3465A4"/>
                </a:solidFill>
                <a:latin typeface="Times New Roman"/>
                <a:ea typeface="DejaVu Sans"/>
              </a:rPr>
              <a:t>)</a:t>
            </a:r>
            <a:endParaRPr lang="en-GB" sz="1500" spc="-1" dirty="0">
              <a:solidFill>
                <a:prstClr val="black"/>
              </a:solidFill>
              <a:latin typeface="Arial"/>
            </a:endParaRPr>
          </a:p>
          <a:p>
            <a:pPr defTabSz="914400"/>
            <a:endParaRPr lang="en-GB" sz="1500" spc="-1" dirty="0">
              <a:solidFill>
                <a:prstClr val="black"/>
              </a:solidFill>
              <a:latin typeface="Arial"/>
            </a:endParaRPr>
          </a:p>
        </p:txBody>
      </p:sp>
      <p:sp>
        <p:nvSpPr>
          <p:cNvPr id="161" name="CustomShape 4"/>
          <p:cNvSpPr/>
          <p:nvPr/>
        </p:nvSpPr>
        <p:spPr>
          <a:xfrm>
            <a:off x="1703640" y="6669360"/>
            <a:ext cx="1074960" cy="183600"/>
          </a:xfrm>
          <a:prstGeom prst="rect">
            <a:avLst/>
          </a:prstGeom>
          <a:noFill/>
          <a:ln>
            <a:noFill/>
          </a:ln>
        </p:spPr>
        <p:style>
          <a:lnRef idx="0">
            <a:scrgbClr r="0" g="0" b="0"/>
          </a:lnRef>
          <a:fillRef idx="0">
            <a:scrgbClr r="0" g="0" b="0"/>
          </a:fillRef>
          <a:effectRef idx="0">
            <a:scrgbClr r="0" g="0" b="0"/>
          </a:effectRef>
          <a:fontRef idx="minor"/>
        </p:style>
      </p:sp>
      <p:sp>
        <p:nvSpPr>
          <p:cNvPr id="162" name="CustomShape 5"/>
          <p:cNvSpPr/>
          <p:nvPr/>
        </p:nvSpPr>
        <p:spPr>
          <a:xfrm>
            <a:off x="10056360" y="6669360"/>
            <a:ext cx="378000" cy="184680"/>
          </a:xfrm>
          <a:prstGeom prst="rect">
            <a:avLst/>
          </a:prstGeom>
          <a:noFill/>
          <a:ln>
            <a:noFill/>
          </a:ln>
        </p:spPr>
        <p:style>
          <a:lnRef idx="0">
            <a:scrgbClr r="0" g="0" b="0"/>
          </a:lnRef>
          <a:fillRef idx="0">
            <a:scrgbClr r="0" g="0" b="0"/>
          </a:fillRef>
          <a:effectRef idx="0">
            <a:scrgbClr r="0" g="0" b="0"/>
          </a:effectRef>
          <a:fontRef idx="minor"/>
        </p:style>
      </p:sp>
      <p:sp>
        <p:nvSpPr>
          <p:cNvPr id="164" name="CustomShape 6"/>
          <p:cNvSpPr/>
          <p:nvPr/>
        </p:nvSpPr>
        <p:spPr>
          <a:xfrm>
            <a:off x="4527219" y="6272932"/>
            <a:ext cx="6043927" cy="27554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defTabSz="914400"/>
            <a:r>
              <a:rPr lang="en-GB" sz="1200" spc="-1" dirty="0">
                <a:solidFill>
                  <a:prstClr val="black"/>
                </a:solidFill>
                <a:latin typeface="Times New Roman"/>
                <a:ea typeface="DejaVu Sans"/>
              </a:rPr>
              <a:t>OWNCLOUD: “.../</a:t>
            </a:r>
            <a:r>
              <a:rPr lang="en-US" sz="1200" spc="-1" dirty="0" err="1">
                <a:solidFill>
                  <a:prstClr val="black"/>
                </a:solidFill>
                <a:latin typeface="Times New Roman"/>
                <a:ea typeface="DejaVu Sans"/>
              </a:rPr>
              <a:t>Species_Groups</a:t>
            </a:r>
            <a:r>
              <a:rPr lang="en-US" sz="1200" spc="-1" dirty="0">
                <a:solidFill>
                  <a:prstClr val="black"/>
                </a:solidFill>
                <a:latin typeface="Times New Roman"/>
                <a:ea typeface="DejaVu Sans"/>
              </a:rPr>
              <a:t>\Statistics\_others\SCI07data</a:t>
            </a:r>
            <a:r>
              <a:rPr lang="en-GB" sz="1200" spc="-1" dirty="0">
                <a:solidFill>
                  <a:prstClr val="black"/>
                </a:solidFill>
                <a:latin typeface="Times New Roman"/>
                <a:ea typeface="DejaVu Sans"/>
              </a:rPr>
              <a:t>/</a:t>
            </a:r>
            <a:r>
              <a:rPr lang="en-GB" sz="1200" b="1" spc="-1" dirty="0">
                <a:solidFill>
                  <a:prstClr val="black"/>
                </a:solidFill>
                <a:latin typeface="Times New Roman"/>
                <a:ea typeface="DejaVu Sans"/>
              </a:rPr>
              <a:t>ScoresT1T2_v1.xlsx</a:t>
            </a:r>
            <a:endParaRPr lang="en-GB" sz="1200" spc="-1" dirty="0">
              <a:solidFill>
                <a:prstClr val="black"/>
              </a:solidFill>
              <a:latin typeface="Arial"/>
            </a:endParaRPr>
          </a:p>
        </p:txBody>
      </p:sp>
      <p:sp>
        <p:nvSpPr>
          <p:cNvPr id="4" name="CustomShape 2">
            <a:extLst>
              <a:ext uri="{FF2B5EF4-FFF2-40B4-BE49-F238E27FC236}">
                <a16:creationId xmlns:a16="http://schemas.microsoft.com/office/drawing/2014/main" id="{86863F6C-A813-4E72-9E3D-5D8233452C92}"/>
              </a:ext>
            </a:extLst>
          </p:cNvPr>
          <p:cNvSpPr/>
          <p:nvPr/>
        </p:nvSpPr>
        <p:spPr>
          <a:xfrm>
            <a:off x="1621560" y="706320"/>
            <a:ext cx="4314095" cy="615599"/>
          </a:xfrm>
          <a:prstGeom prst="rect">
            <a:avLst/>
          </a:prstGeom>
          <a:noFill/>
          <a:ln w="3240">
            <a:solidFill>
              <a:srgbClr val="D9D9D9"/>
            </a:solidFill>
            <a:round/>
          </a:ln>
        </p:spPr>
        <p:style>
          <a:lnRef idx="0">
            <a:scrgbClr r="0" g="0" b="0"/>
          </a:lnRef>
          <a:fillRef idx="0">
            <a:scrgbClr r="0" g="0" b="0"/>
          </a:fillRef>
          <a:effectRef idx="0">
            <a:scrgbClr r="0" g="0" b="0"/>
          </a:effectRef>
          <a:fontRef idx="minor"/>
        </p:style>
        <p:txBody>
          <a:bodyPr lIns="0" tIns="45000" rIns="0" bIns="0" anchor="t">
            <a:noAutofit/>
          </a:bodyPr>
          <a:lstStyle/>
          <a:p>
            <a:pPr defTabSz="914400">
              <a:spcBef>
                <a:spcPts val="567"/>
              </a:spcBef>
              <a:spcAft>
                <a:spcPts val="567"/>
              </a:spcAft>
              <a:buClr>
                <a:srgbClr val="0B5394"/>
              </a:buClr>
              <a:buSzPct val="75000"/>
            </a:pPr>
            <a:r>
              <a:rPr lang="en-GB" b="1" spc="-1" dirty="0">
                <a:solidFill>
                  <a:srgbClr val="0070C0"/>
                </a:solidFill>
                <a:latin typeface="Calibri" panose="020F0502020204030204" pitchFamily="34" charset="0"/>
                <a:ea typeface="Cambria" panose="02040503050406030204" pitchFamily="18" charset="0"/>
                <a:cs typeface="Calibri" panose="020F0502020204030204" pitchFamily="34" charset="0"/>
              </a:rPr>
              <a:t>4. Brief overview of data deficiencies pursuant to Rec. 05-09</a:t>
            </a:r>
          </a:p>
        </p:txBody>
      </p:sp>
      <p:pic>
        <p:nvPicPr>
          <p:cNvPr id="2" name="Picture 1">
            <a:extLst>
              <a:ext uri="{FF2B5EF4-FFF2-40B4-BE49-F238E27FC236}">
                <a16:creationId xmlns:a16="http://schemas.microsoft.com/office/drawing/2014/main" id="{979EAB7E-86C8-4BB8-BD9B-4BD82930BB02}"/>
              </a:ext>
            </a:extLst>
          </p:cNvPr>
          <p:cNvPicPr>
            <a:picLocks noChangeAspect="1"/>
          </p:cNvPicPr>
          <p:nvPr/>
        </p:nvPicPr>
        <p:blipFill>
          <a:blip r:embed="rId4"/>
          <a:stretch>
            <a:fillRect/>
          </a:stretch>
        </p:blipFill>
        <p:spPr>
          <a:xfrm>
            <a:off x="6048590" y="651960"/>
            <a:ext cx="4439771" cy="5305238"/>
          </a:xfrm>
          <a:prstGeom prst="rect">
            <a:avLst/>
          </a:prstGeom>
        </p:spPr>
      </p:pic>
      <p:pic>
        <p:nvPicPr>
          <p:cNvPr id="5" name="Picture 4">
            <a:extLst>
              <a:ext uri="{FF2B5EF4-FFF2-40B4-BE49-F238E27FC236}">
                <a16:creationId xmlns:a16="http://schemas.microsoft.com/office/drawing/2014/main" id="{25D5BEC3-9A36-41AE-B058-66B7C9A4CFD4}"/>
              </a:ext>
            </a:extLst>
          </p:cNvPr>
          <p:cNvPicPr>
            <a:picLocks noChangeAspect="1"/>
          </p:cNvPicPr>
          <p:nvPr/>
        </p:nvPicPr>
        <p:blipFill>
          <a:blip r:embed="rId5"/>
          <a:stretch>
            <a:fillRect/>
          </a:stretch>
        </p:blipFill>
        <p:spPr>
          <a:xfrm>
            <a:off x="1703640" y="4000201"/>
            <a:ext cx="3734186" cy="223637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EEA0A-F044-430E-B65E-EC98EEB5A6D9}"/>
              </a:ext>
            </a:extLst>
          </p:cNvPr>
          <p:cNvSpPr>
            <a:spLocks noGrp="1"/>
          </p:cNvSpPr>
          <p:nvPr>
            <p:ph type="title"/>
          </p:nvPr>
        </p:nvSpPr>
        <p:spPr>
          <a:xfrm>
            <a:off x="171450" y="123825"/>
            <a:ext cx="10972800" cy="561975"/>
          </a:xfrm>
        </p:spPr>
        <p:txBody>
          <a:bodyPr>
            <a:normAutofit/>
          </a:bodyPr>
          <a:lstStyle/>
          <a:p>
            <a:r>
              <a:rPr lang="en-US" sz="3200" dirty="0"/>
              <a:t> Report of the Subcommittee on Statistics</a:t>
            </a:r>
          </a:p>
        </p:txBody>
      </p:sp>
      <p:sp>
        <p:nvSpPr>
          <p:cNvPr id="4" name="Date Placeholder 3">
            <a:extLst>
              <a:ext uri="{FF2B5EF4-FFF2-40B4-BE49-F238E27FC236}">
                <a16:creationId xmlns:a16="http://schemas.microsoft.com/office/drawing/2014/main" id="{E9510288-BA71-41E3-A6C8-5C332A6E8EFD}"/>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45F6806-AE6D-4930-922B-FC00F3E86430}" type="datetime5">
              <a:rPr kumimoji="0" lang="en-US" sz="1000" b="0" i="0" u="none" strike="noStrike" kern="1200" cap="none" spc="0" normalizeH="0" baseline="0" noProof="0" smtClean="0">
                <a:ln>
                  <a:noFill/>
                </a:ln>
                <a:solidFill>
                  <a:srgbClr val="04617B">
                    <a:shade val="90000"/>
                  </a:srgbClr>
                </a:solidFill>
                <a:effectLst/>
                <a:uLnTx/>
                <a:uFillTx/>
                <a:latin typeface="Cambria" panose="02040503050406030204" pitchFamily="18"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15-Nov-21</a:t>
            </a:fld>
            <a:endParaRPr kumimoji="0" lang="en-US" sz="1000" b="0" i="0" u="none" strike="noStrike" kern="1200" cap="none" spc="0" normalizeH="0" baseline="0" noProof="0" dirty="0">
              <a:ln>
                <a:noFill/>
              </a:ln>
              <a:solidFill>
                <a:srgbClr val="04617B">
                  <a:shade val="90000"/>
                </a:srgbClr>
              </a:solidFill>
              <a:effectLst/>
              <a:uLnTx/>
              <a:uFillTx/>
              <a:latin typeface="Cambria" panose="02040503050406030204" pitchFamily="18" charset="0"/>
              <a:ea typeface="+mn-ea"/>
              <a:cs typeface="+mn-cs"/>
            </a:endParaRPr>
          </a:p>
        </p:txBody>
      </p:sp>
      <p:sp>
        <p:nvSpPr>
          <p:cNvPr id="5" name="Footer Placeholder 4">
            <a:extLst>
              <a:ext uri="{FF2B5EF4-FFF2-40B4-BE49-F238E27FC236}">
                <a16:creationId xmlns:a16="http://schemas.microsoft.com/office/drawing/2014/main" id="{F703FE0E-DA38-4475-A955-0E7E63980166}"/>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4617B">
                  <a:shade val="90000"/>
                </a:srgbClr>
              </a:solidFill>
              <a:effectLst/>
              <a:uLnTx/>
              <a:uFillTx/>
              <a:latin typeface="Cambria" panose="02040503050406030204" pitchFamily="18" charset="0"/>
              <a:ea typeface="+mn-ea"/>
              <a:cs typeface="+mn-cs"/>
            </a:endParaRPr>
          </a:p>
        </p:txBody>
      </p:sp>
      <p:sp>
        <p:nvSpPr>
          <p:cNvPr id="6" name="Slide Number Placeholder 5">
            <a:extLst>
              <a:ext uri="{FF2B5EF4-FFF2-40B4-BE49-F238E27FC236}">
                <a16:creationId xmlns:a16="http://schemas.microsoft.com/office/drawing/2014/main" id="{09D57061-3990-4DC3-BA2D-92C865480B0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50DEB3-00C6-4B15-95D3-20297EEC9831}" type="slidenum">
              <a:rPr kumimoji="0" lang="en-US" sz="1000" b="0" i="0" u="none" strike="noStrike" kern="1200" cap="none" spc="0" normalizeH="0" baseline="0" noProof="0" smtClean="0">
                <a:ln>
                  <a:noFill/>
                </a:ln>
                <a:solidFill>
                  <a:srgbClr val="04617B">
                    <a:shade val="90000"/>
                  </a:srgbClr>
                </a:solidFill>
                <a:effectLst/>
                <a:uLnTx/>
                <a:uFillTx/>
                <a:latin typeface="Cambria" panose="020405030504060302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dirty="0">
              <a:ln>
                <a:noFill/>
              </a:ln>
              <a:solidFill>
                <a:srgbClr val="04617B">
                  <a:shade val="90000"/>
                </a:srgbClr>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id="{0FF498FA-55D3-4BCA-9CE8-D4F4E7CAD5F7}"/>
              </a:ext>
            </a:extLst>
          </p:cNvPr>
          <p:cNvSpPr txBox="1"/>
          <p:nvPr/>
        </p:nvSpPr>
        <p:spPr>
          <a:xfrm>
            <a:off x="200025" y="841375"/>
            <a:ext cx="11868150" cy="3231654"/>
          </a:xfrm>
          <a:prstGeom prst="rect">
            <a:avLst/>
          </a:prstGeom>
          <a:solidFill>
            <a:schemeClr val="bg1"/>
          </a:solid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Workplan for 2022: Priority tasks for 2021/2022</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Replace the stand-alone MS-ACCESS Task 2 databases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on the web by SQLite equivalent ones;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Improve the “client applications</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that manage the databases of the ICCAT-DB system;</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Continue the tagging database redesign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including the addition of the model structure for electronic tagging;</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Continue the standardization of the electronic forms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(TG: tagging forms, CP: compliance forms);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Extend the automatic data integration tools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for the standardized electronic forms;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Continue the development of the GIS project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(create a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PostGIS</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server and geo-reference for all the ICCAT data available in ICCAT-DB);</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a:t>
            </a:r>
            <a:r>
              <a:rPr kumimoji="0" lang="en-US" sz="20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adaptation/migration of all the databases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 the ICCAT-DB system to the new ICCAT IOMS system (currently only the Vessel registry database is under this migration process).</a:t>
            </a:r>
          </a:p>
        </p:txBody>
      </p:sp>
      <p:sp>
        <p:nvSpPr>
          <p:cNvPr id="7" name="TextBox 6">
            <a:extLst>
              <a:ext uri="{FF2B5EF4-FFF2-40B4-BE49-F238E27FC236}">
                <a16:creationId xmlns:a16="http://schemas.microsoft.com/office/drawing/2014/main" id="{703A8A26-EEF9-47B4-9C40-F02E5BF68ED9}"/>
              </a:ext>
            </a:extLst>
          </p:cNvPr>
          <p:cNvSpPr txBox="1"/>
          <p:nvPr/>
        </p:nvSpPr>
        <p:spPr>
          <a:xfrm>
            <a:off x="409575" y="4371975"/>
            <a:ext cx="11153775" cy="2123658"/>
          </a:xfrm>
          <a:prstGeom prst="rect">
            <a:avLst/>
          </a:prstGeom>
          <a:solidFill>
            <a:schemeClr val="accent5">
              <a:lumMod val="40000"/>
              <a:lumOff val="60000"/>
            </a:schemeClr>
          </a:solidFill>
        </p:spPr>
        <p:txBody>
          <a:bodyPr wrap="square" rtlCol="0">
            <a:spAutoFit/>
          </a:bodyPr>
          <a:lstStyle/>
          <a:p>
            <a:r>
              <a:rPr lang="en-CA" sz="2400" b="1" dirty="0"/>
              <a:t>Recommendations with Financial implications:</a:t>
            </a:r>
          </a:p>
          <a:p>
            <a:r>
              <a:rPr lang="en-US" dirty="0"/>
              <a:t>The Subcommittee recommended continued development of front-end applications for making and publishing graphically dashboards of ICCAT statistical datasets and provide the necessary financial resources for its initial implementation (€6,000). The full development of these important tools will require additional funding.</a:t>
            </a:r>
          </a:p>
          <a:p>
            <a:endParaRPr lang="en-US" dirty="0"/>
          </a:p>
          <a:p>
            <a:r>
              <a:rPr lang="en-US" dirty="0"/>
              <a:t>The Subcommittee Group supports the Billfish recommendation for a Regional workshops in West Africa and Caribbean to improve statistical data collection and reporting. </a:t>
            </a:r>
          </a:p>
        </p:txBody>
      </p:sp>
    </p:spTree>
    <p:extLst>
      <p:ext uri="{BB962C8B-B14F-4D97-AF65-F5344CB8AC3E}">
        <p14:creationId xmlns:p14="http://schemas.microsoft.com/office/powerpoint/2010/main" val="2725756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47650" y="146050"/>
            <a:ext cx="10515600" cy="492125"/>
          </a:xfrm>
        </p:spPr>
        <p:txBody>
          <a:bodyPr>
            <a:normAutofit fontScale="90000"/>
          </a:bodyPr>
          <a:lstStyle/>
          <a:p>
            <a:r>
              <a:rPr lang="en-US" sz="3600" b="1" dirty="0"/>
              <a:t>Report of Subcommittee on Ecosystems and Bycatch</a:t>
            </a:r>
          </a:p>
        </p:txBody>
      </p:sp>
      <p:sp>
        <p:nvSpPr>
          <p:cNvPr id="5" name="Content Placeholder 4"/>
          <p:cNvSpPr>
            <a:spLocks noGrp="1"/>
          </p:cNvSpPr>
          <p:nvPr>
            <p:ph idx="1"/>
          </p:nvPr>
        </p:nvSpPr>
        <p:spPr>
          <a:xfrm>
            <a:off x="752475" y="2506662"/>
            <a:ext cx="10515600" cy="3827463"/>
          </a:xfrm>
          <a:solidFill>
            <a:schemeClr val="accent6">
              <a:lumMod val="40000"/>
              <a:lumOff val="60000"/>
            </a:schemeClr>
          </a:solidFill>
        </p:spPr>
        <p:txBody>
          <a:bodyPr>
            <a:normAutofit/>
          </a:bodyPr>
          <a:lstStyle/>
          <a:p>
            <a:pPr marL="0" indent="0">
              <a:buNone/>
            </a:pPr>
            <a:r>
              <a:rPr lang="en-US" b="1" dirty="0"/>
              <a:t>Activities for 2022 include:</a:t>
            </a:r>
          </a:p>
          <a:p>
            <a:pPr lvl="1"/>
            <a:r>
              <a:rPr lang="en-US" sz="2200" dirty="0"/>
              <a:t>Conduct </a:t>
            </a:r>
            <a:r>
              <a:rPr lang="en-US" sz="2200" dirty="0">
                <a:solidFill>
                  <a:srgbClr val="00B050"/>
                </a:solidFill>
              </a:rPr>
              <a:t>4</a:t>
            </a:r>
            <a:r>
              <a:rPr lang="en-US" sz="2200" baseline="30000" dirty="0">
                <a:solidFill>
                  <a:srgbClr val="00B050"/>
                </a:solidFill>
              </a:rPr>
              <a:t>th</a:t>
            </a:r>
            <a:r>
              <a:rPr lang="en-US" sz="2200" dirty="0">
                <a:solidFill>
                  <a:srgbClr val="00B050"/>
                </a:solidFill>
              </a:rPr>
              <a:t> ecosystem assessment </a:t>
            </a:r>
            <a:r>
              <a:rPr lang="en-US" sz="2200" dirty="0"/>
              <a:t>to improve/update indicators for the Ecosystem Report Card (</a:t>
            </a:r>
            <a:r>
              <a:rPr lang="en-US" sz="2200" dirty="0" err="1"/>
              <a:t>EcoCard</a:t>
            </a:r>
            <a:r>
              <a:rPr lang="en-US" sz="2200" dirty="0"/>
              <a:t>)</a:t>
            </a:r>
          </a:p>
          <a:p>
            <a:pPr lvl="1"/>
            <a:r>
              <a:rPr lang="en-US" sz="2200" dirty="0"/>
              <a:t>A subgroup will review how to improve </a:t>
            </a:r>
            <a:r>
              <a:rPr lang="en-US" sz="2200" dirty="0">
                <a:solidFill>
                  <a:srgbClr val="00B050"/>
                </a:solidFill>
              </a:rPr>
              <a:t>reporting</a:t>
            </a:r>
            <a:r>
              <a:rPr lang="en-US" sz="2200" dirty="0"/>
              <a:t> of impacts of ICCAT fisheries on the ecosystem (</a:t>
            </a:r>
            <a:r>
              <a:rPr lang="en-US" sz="2200" dirty="0" err="1"/>
              <a:t>EcoCard</a:t>
            </a:r>
            <a:r>
              <a:rPr lang="en-US" sz="2200" dirty="0"/>
              <a:t>) so that it is </a:t>
            </a:r>
            <a:r>
              <a:rPr lang="en-US" sz="2200" dirty="0">
                <a:solidFill>
                  <a:srgbClr val="00B050"/>
                </a:solidFill>
              </a:rPr>
              <a:t>relevant to the Commission</a:t>
            </a:r>
            <a:r>
              <a:rPr lang="en-US" sz="2200" dirty="0"/>
              <a:t> (</a:t>
            </a:r>
            <a:r>
              <a:rPr lang="en-US" sz="2200" dirty="0">
                <a:solidFill>
                  <a:srgbClr val="7030A0"/>
                </a:solidFill>
              </a:rPr>
              <a:t>SCRS/2021/069</a:t>
            </a:r>
            <a:r>
              <a:rPr lang="en-US" sz="2200" dirty="0"/>
              <a:t>)</a:t>
            </a:r>
          </a:p>
          <a:p>
            <a:pPr lvl="1"/>
            <a:r>
              <a:rPr lang="en-US" sz="2200" dirty="0"/>
              <a:t>Host collaborative workshop in 2022 on developing candidate </a:t>
            </a:r>
            <a:r>
              <a:rPr lang="en-US" sz="2200" dirty="0">
                <a:solidFill>
                  <a:srgbClr val="00B050"/>
                </a:solidFill>
              </a:rPr>
              <a:t>ecoregions for </a:t>
            </a:r>
            <a:r>
              <a:rPr lang="en-US" sz="2200" dirty="0" err="1">
                <a:solidFill>
                  <a:srgbClr val="00B050"/>
                </a:solidFill>
              </a:rPr>
              <a:t>EcoCard</a:t>
            </a:r>
            <a:r>
              <a:rPr lang="en-US" sz="2200" dirty="0">
                <a:solidFill>
                  <a:srgbClr val="00B050"/>
                </a:solidFill>
              </a:rPr>
              <a:t> reporting </a:t>
            </a:r>
            <a:r>
              <a:rPr lang="en-US" sz="2200" dirty="0"/>
              <a:t>(</a:t>
            </a:r>
            <a:r>
              <a:rPr lang="en-US" sz="2200" dirty="0">
                <a:solidFill>
                  <a:srgbClr val="7030A0"/>
                </a:solidFill>
              </a:rPr>
              <a:t>SCRS/2021/070</a:t>
            </a:r>
            <a:r>
              <a:rPr lang="en-US" sz="2200" dirty="0"/>
              <a:t>)</a:t>
            </a:r>
          </a:p>
          <a:p>
            <a:pPr lvl="1"/>
            <a:r>
              <a:rPr lang="en-US" sz="2200" dirty="0"/>
              <a:t>Develop a survey to </a:t>
            </a:r>
            <a:r>
              <a:rPr lang="en-US" sz="2200" dirty="0">
                <a:solidFill>
                  <a:srgbClr val="00B050"/>
                </a:solidFill>
              </a:rPr>
              <a:t>elicit feedback from CPC’s </a:t>
            </a:r>
            <a:r>
              <a:rPr lang="en-US" sz="2200" dirty="0"/>
              <a:t>in order to establish ecosystem-based management goals and objectives.</a:t>
            </a:r>
          </a:p>
          <a:p>
            <a:pPr lvl="1"/>
            <a:r>
              <a:rPr lang="en-US" sz="2200" dirty="0"/>
              <a:t>Host a collaborative workshop to continue the evaluation of ICCAT fisheries impact on marine turtles, with the use of detailed fishery observer data.</a:t>
            </a:r>
            <a:endParaRPr lang="en-US" dirty="0"/>
          </a:p>
          <a:p>
            <a:endParaRPr lang="en-US" dirty="0"/>
          </a:p>
        </p:txBody>
      </p:sp>
      <p:sp>
        <p:nvSpPr>
          <p:cNvPr id="2" name="TextBox 1">
            <a:extLst>
              <a:ext uri="{FF2B5EF4-FFF2-40B4-BE49-F238E27FC236}">
                <a16:creationId xmlns:a16="http://schemas.microsoft.com/office/drawing/2014/main" id="{0B58D855-A8AC-4ADC-AD43-F601F8DFB2E2}"/>
              </a:ext>
            </a:extLst>
          </p:cNvPr>
          <p:cNvSpPr txBox="1"/>
          <p:nvPr/>
        </p:nvSpPr>
        <p:spPr>
          <a:xfrm>
            <a:off x="400050" y="762000"/>
            <a:ext cx="11372850" cy="1477328"/>
          </a:xfrm>
          <a:prstGeom prst="rect">
            <a:avLst/>
          </a:prstGeom>
          <a:solidFill>
            <a:schemeClr val="bg1"/>
          </a:solidFill>
        </p:spPr>
        <p:txBody>
          <a:bodyPr wrap="square" rtlCol="0">
            <a:spAutoFit/>
          </a:bodyPr>
          <a:lstStyle/>
          <a:p>
            <a:r>
              <a:rPr lang="en-US" dirty="0"/>
              <a:t>The Subcommittee reviewed: progress on developing an ecosystem report card.  how to improve the reporting of the impact of ICCAT fisheries on the ecosystem; plans for a collaborative workshop on the relevance and the methodology to delineate candidate ecoregions to foster discussion on operationalizing the EBFM; developing an informal meeting format for the SCRS to work with managers; and the availability of information on interactions between marine mammals and ICCAT fisheries.</a:t>
            </a:r>
          </a:p>
        </p:txBody>
      </p:sp>
    </p:spTree>
    <p:extLst>
      <p:ext uri="{BB962C8B-B14F-4D97-AF65-F5344CB8AC3E}">
        <p14:creationId xmlns:p14="http://schemas.microsoft.com/office/powerpoint/2010/main" val="2337766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71525" y="222250"/>
            <a:ext cx="10515600" cy="1325563"/>
          </a:xfrm>
        </p:spPr>
        <p:txBody>
          <a:bodyPr>
            <a:normAutofit/>
          </a:bodyPr>
          <a:lstStyle/>
          <a:p>
            <a:r>
              <a:rPr lang="en-US" sz="3600" b="1" dirty="0"/>
              <a:t>Subcommittee on Ecosystems and Bycatch –Recommendations with financial implications</a:t>
            </a:r>
          </a:p>
        </p:txBody>
      </p:sp>
      <p:sp>
        <p:nvSpPr>
          <p:cNvPr id="5" name="Content Placeholder 4"/>
          <p:cNvSpPr>
            <a:spLocks noGrp="1"/>
          </p:cNvSpPr>
          <p:nvPr>
            <p:ph idx="1"/>
          </p:nvPr>
        </p:nvSpPr>
        <p:spPr>
          <a:xfrm>
            <a:off x="790575" y="1635124"/>
            <a:ext cx="10515600" cy="4594225"/>
          </a:xfrm>
        </p:spPr>
        <p:txBody>
          <a:bodyPr>
            <a:normAutofit fontScale="85000" lnSpcReduction="20000"/>
          </a:bodyPr>
          <a:lstStyle/>
          <a:p>
            <a:pPr marL="0" indent="0">
              <a:buNone/>
            </a:pPr>
            <a:r>
              <a:rPr lang="en-US" b="1" dirty="0"/>
              <a:t>Ecosystem Component:</a:t>
            </a:r>
          </a:p>
          <a:p>
            <a:r>
              <a:rPr lang="en-US" dirty="0"/>
              <a:t>Financial assistance to complete the development of a quasi-quantitative tool for evaluating species of priority for management, by 1) incorporating species with potential interaction with tunas and tuna fisheries, including crustaceans, cephalopods, ctenophores, seabirds, marine turtles, and marine mammals. (6,000 Euro)</a:t>
            </a:r>
          </a:p>
          <a:p>
            <a:r>
              <a:rPr lang="en-US" dirty="0"/>
              <a:t>Financial assistance to support the attendance of five to seven CPC scientists at a collaborative workshop to discuss the relevance and the methodology used to delineate candidate ecoregions and to foster discussion on operationalizing the EBFM. (15,000 euro).</a:t>
            </a:r>
          </a:p>
          <a:p>
            <a:pPr marL="0" indent="0">
              <a:buNone/>
            </a:pPr>
            <a:endParaRPr lang="en-US" dirty="0"/>
          </a:p>
          <a:p>
            <a:pPr marL="0" indent="0">
              <a:buNone/>
            </a:pPr>
            <a:r>
              <a:rPr lang="en-US" b="1" dirty="0"/>
              <a:t>Bycatch Component:</a:t>
            </a:r>
          </a:p>
          <a:p>
            <a:r>
              <a:rPr lang="en-US" dirty="0"/>
              <a:t>Financial assistance to support the attendance of five to eight CPC scientists at a collaborative workshop to continue the evaluation of ICCAT fisheries impact on marine turtles, with the use of detailed fishery observer data. (15,000 euro)</a:t>
            </a:r>
          </a:p>
          <a:p>
            <a:endParaRPr lang="en-US" dirty="0"/>
          </a:p>
          <a:p>
            <a:endParaRPr lang="en-US" dirty="0"/>
          </a:p>
        </p:txBody>
      </p:sp>
    </p:spTree>
    <p:extLst>
      <p:ext uri="{BB962C8B-B14F-4D97-AF65-F5344CB8AC3E}">
        <p14:creationId xmlns:p14="http://schemas.microsoft.com/office/powerpoint/2010/main" val="4251679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pic>
        <p:nvPicPr>
          <p:cNvPr id="5" name="Picture 2" descr="img03">
            <a:extLst>
              <a:ext uri="{FF2B5EF4-FFF2-40B4-BE49-F238E27FC236}">
                <a16:creationId xmlns:a16="http://schemas.microsoft.com/office/drawing/2014/main" id="{2040DCF3-D67D-4D05-BF48-4B3583DA47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025"/>
            <a:ext cx="104394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D37585F-3662-4F47-A880-01EBB51C40B7}"/>
              </a:ext>
            </a:extLst>
          </p:cNvPr>
          <p:cNvPicPr>
            <a:picLocks noChangeAspect="1"/>
          </p:cNvPicPr>
          <p:nvPr/>
        </p:nvPicPr>
        <p:blipFill rotWithShape="1">
          <a:blip r:embed="rId3"/>
          <a:srcRect l="32660" t="50833" r="12027"/>
          <a:stretch/>
        </p:blipFill>
        <p:spPr>
          <a:xfrm>
            <a:off x="10591801" y="561974"/>
            <a:ext cx="1600199" cy="1438275"/>
          </a:xfrm>
          <a:prstGeom prst="rect">
            <a:avLst/>
          </a:prstGeom>
        </p:spPr>
      </p:pic>
      <p:sp>
        <p:nvSpPr>
          <p:cNvPr id="7" name="TextBox 6">
            <a:extLst>
              <a:ext uri="{FF2B5EF4-FFF2-40B4-BE49-F238E27FC236}">
                <a16:creationId xmlns:a16="http://schemas.microsoft.com/office/drawing/2014/main" id="{B9AAC1AE-B0F0-4AF9-BCC9-9BBCB250D368}"/>
              </a:ext>
            </a:extLst>
          </p:cNvPr>
          <p:cNvSpPr txBox="1"/>
          <p:nvPr/>
        </p:nvSpPr>
        <p:spPr>
          <a:xfrm>
            <a:off x="805544" y="1172936"/>
            <a:ext cx="9884228"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rebuchet MS" panose="020B0603020202020204"/>
                <a:ea typeface="+mn-ea"/>
                <a:cs typeface="+mn-cs"/>
              </a:rPr>
              <a:t> Overview Executive Summaries</a:t>
            </a:r>
            <a:endParaRPr kumimoji="0" lang="en-CA" sz="4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 name="Rectangle 1">
            <a:extLst>
              <a:ext uri="{FF2B5EF4-FFF2-40B4-BE49-F238E27FC236}">
                <a16:creationId xmlns:a16="http://schemas.microsoft.com/office/drawing/2014/main" id="{F4420709-16EF-4385-9852-D394D2795F3C}"/>
              </a:ext>
            </a:extLst>
          </p:cNvPr>
          <p:cNvSpPr/>
          <p:nvPr/>
        </p:nvSpPr>
        <p:spPr>
          <a:xfrm>
            <a:off x="3026229" y="3592009"/>
            <a:ext cx="6096000"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 </a:t>
            </a:r>
          </a:p>
        </p:txBody>
      </p:sp>
      <p:sp>
        <p:nvSpPr>
          <p:cNvPr id="9" name="TextBox 8">
            <a:extLst>
              <a:ext uri="{FF2B5EF4-FFF2-40B4-BE49-F238E27FC236}">
                <a16:creationId xmlns:a16="http://schemas.microsoft.com/office/drawing/2014/main" id="{14A72792-E897-4BB0-8587-A30A60BDE8D3}"/>
              </a:ext>
            </a:extLst>
          </p:cNvPr>
          <p:cNvSpPr txBox="1"/>
          <p:nvPr/>
        </p:nvSpPr>
        <p:spPr>
          <a:xfrm>
            <a:off x="55023" y="2090736"/>
            <a:ext cx="937788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Details of assessments to be presented during the panel meetings</a:t>
            </a: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a:t>
            </a:r>
            <a:endParaRPr kumimoji="0" lang="en-CA"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aphicFrame>
        <p:nvGraphicFramePr>
          <p:cNvPr id="10" name="Table 9">
            <a:extLst>
              <a:ext uri="{FF2B5EF4-FFF2-40B4-BE49-F238E27FC236}">
                <a16:creationId xmlns:a16="http://schemas.microsoft.com/office/drawing/2014/main" id="{AAD13F85-0E86-4E39-8202-CAC2696B133E}"/>
              </a:ext>
            </a:extLst>
          </p:cNvPr>
          <p:cNvGraphicFramePr>
            <a:graphicFrameLocks noGrp="1"/>
          </p:cNvGraphicFramePr>
          <p:nvPr>
            <p:extLst>
              <p:ext uri="{D42A27DB-BD31-4B8C-83A1-F6EECF244321}">
                <p14:modId xmlns:p14="http://schemas.microsoft.com/office/powerpoint/2010/main" val="3005550003"/>
              </p:ext>
            </p:extLst>
          </p:nvPr>
        </p:nvGraphicFramePr>
        <p:xfrm>
          <a:off x="2305051" y="2619374"/>
          <a:ext cx="8501062" cy="3872508"/>
        </p:xfrm>
        <a:graphic>
          <a:graphicData uri="http://schemas.openxmlformats.org/drawingml/2006/table">
            <a:tbl>
              <a:tblPr/>
              <a:tblGrid>
                <a:gridCol w="1083800">
                  <a:extLst>
                    <a:ext uri="{9D8B030D-6E8A-4147-A177-3AD203B41FA5}">
                      <a16:colId xmlns:a16="http://schemas.microsoft.com/office/drawing/2014/main" val="2785318551"/>
                    </a:ext>
                  </a:extLst>
                </a:gridCol>
                <a:gridCol w="1083800">
                  <a:extLst>
                    <a:ext uri="{9D8B030D-6E8A-4147-A177-3AD203B41FA5}">
                      <a16:colId xmlns:a16="http://schemas.microsoft.com/office/drawing/2014/main" val="3260571971"/>
                    </a:ext>
                  </a:extLst>
                </a:gridCol>
                <a:gridCol w="2365124">
                  <a:extLst>
                    <a:ext uri="{9D8B030D-6E8A-4147-A177-3AD203B41FA5}">
                      <a16:colId xmlns:a16="http://schemas.microsoft.com/office/drawing/2014/main" val="2338914540"/>
                    </a:ext>
                  </a:extLst>
                </a:gridCol>
                <a:gridCol w="581457">
                  <a:extLst>
                    <a:ext uri="{9D8B030D-6E8A-4147-A177-3AD203B41FA5}">
                      <a16:colId xmlns:a16="http://schemas.microsoft.com/office/drawing/2014/main" val="1865933565"/>
                    </a:ext>
                  </a:extLst>
                </a:gridCol>
                <a:gridCol w="1354753">
                  <a:extLst>
                    <a:ext uri="{9D8B030D-6E8A-4147-A177-3AD203B41FA5}">
                      <a16:colId xmlns:a16="http://schemas.microsoft.com/office/drawing/2014/main" val="3544033389"/>
                    </a:ext>
                  </a:extLst>
                </a:gridCol>
                <a:gridCol w="2032128">
                  <a:extLst>
                    <a:ext uri="{9D8B030D-6E8A-4147-A177-3AD203B41FA5}">
                      <a16:colId xmlns:a16="http://schemas.microsoft.com/office/drawing/2014/main" val="2852888010"/>
                    </a:ext>
                  </a:extLst>
                </a:gridCol>
              </a:tblGrid>
              <a:tr h="1099635">
                <a:tc gridSpan="3">
                  <a:txBody>
                    <a:bodyPr/>
                    <a:lstStyle/>
                    <a:p>
                      <a:pPr algn="l" fontAlgn="b"/>
                      <a:r>
                        <a:rPr lang="en-CA" sz="3200" b="1" i="0" u="none" strike="noStrike" dirty="0">
                          <a:solidFill>
                            <a:srgbClr val="000000"/>
                          </a:solidFill>
                          <a:effectLst/>
                          <a:latin typeface="Calibri" panose="020F0502020204030204" pitchFamily="34" charset="0"/>
                        </a:rPr>
                        <a:t> Summary 2021 ICCAT   Stock Status – 25</a:t>
                      </a:r>
                    </a:p>
                  </a:txBody>
                  <a:tcPr marL="7620" marR="7620" marT="7620"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hMerge="1">
                  <a:txBody>
                    <a:bodyPr/>
                    <a:lstStyle/>
                    <a:p>
                      <a:endParaRPr lang="en-CA"/>
                    </a:p>
                  </a:txBody>
                  <a:tcPr/>
                </a:tc>
                <a:tc hMerge="1">
                  <a:txBody>
                    <a:bodyPr/>
                    <a:lstStyle/>
                    <a:p>
                      <a:endParaRPr lang="en-CA"/>
                    </a:p>
                  </a:txBody>
                  <a:tcPr/>
                </a:tc>
                <a:tc>
                  <a:txBody>
                    <a:bodyPr/>
                    <a:lstStyle/>
                    <a:p>
                      <a:pPr algn="l" fontAlgn="b"/>
                      <a:r>
                        <a:rPr lang="en-CA" sz="1600" b="0" i="0" u="none" strike="noStrike" dirty="0">
                          <a:solidFill>
                            <a:srgbClr val="000000"/>
                          </a:solidFill>
                          <a:effectLst/>
                          <a:latin typeface="Calibri" panose="020F0502020204030204" pitchFamily="34" charset="0"/>
                        </a:rPr>
                        <a:t> </a:t>
                      </a:r>
                    </a:p>
                  </a:txBody>
                  <a:tcPr marL="7620" marR="7620" marT="762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l" fontAlgn="b"/>
                      <a:r>
                        <a:rPr lang="en-CA" sz="1600" b="0" i="0" u="none" strike="noStrike" dirty="0">
                          <a:solidFill>
                            <a:srgbClr val="000000"/>
                          </a:solidFill>
                          <a:effectLst/>
                          <a:latin typeface="Calibri" panose="020F0502020204030204" pitchFamily="34" charset="0"/>
                        </a:rPr>
                        <a:t> </a:t>
                      </a:r>
                    </a:p>
                  </a:txBody>
                  <a:tcPr marL="7620" marR="7620" marT="762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l" fontAlgn="b"/>
                      <a:r>
                        <a:rPr lang="en-CA" sz="1600" b="0" i="0" u="none" strike="noStrike" dirty="0">
                          <a:solidFill>
                            <a:srgbClr val="000000"/>
                          </a:solidFill>
                          <a:effectLst/>
                          <a:latin typeface="Calibri" panose="020F0502020204030204" pitchFamily="34" charset="0"/>
                        </a:rPr>
                        <a:t> </a:t>
                      </a:r>
                    </a:p>
                  </a:txBody>
                  <a:tcPr marL="7620" marR="7620" marT="7620"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756649204"/>
                  </a:ext>
                </a:extLst>
              </a:tr>
              <a:tr h="987150">
                <a:tc gridSpan="2">
                  <a:txBody>
                    <a:bodyPr/>
                    <a:lstStyle/>
                    <a:p>
                      <a:pPr algn="ctr" fontAlgn="b"/>
                      <a:r>
                        <a:rPr lang="en-CA" sz="2800" b="0" i="0" u="none" strike="noStrike" dirty="0">
                          <a:solidFill>
                            <a:srgbClr val="000000"/>
                          </a:solidFill>
                          <a:effectLst/>
                          <a:latin typeface="Calibri" panose="020F0502020204030204" pitchFamily="34" charset="0"/>
                        </a:rPr>
                        <a:t>        Overfishing (F&gt;</a:t>
                      </a:r>
                      <a:r>
                        <a:rPr lang="en-CA" sz="2800" b="0" i="0" u="none" strike="noStrike" dirty="0" err="1">
                          <a:solidFill>
                            <a:srgbClr val="000000"/>
                          </a:solidFill>
                          <a:effectLst/>
                          <a:latin typeface="Calibri" panose="020F0502020204030204" pitchFamily="34" charset="0"/>
                        </a:rPr>
                        <a:t>Fmsy</a:t>
                      </a:r>
                      <a:r>
                        <a:rPr lang="en-CA" sz="2800" b="0" i="0" u="none" strike="noStrike" dirty="0">
                          <a:solidFill>
                            <a:srgbClr val="000000"/>
                          </a:solidFill>
                          <a:effectLst/>
                          <a:latin typeface="Calibri" panose="020F0502020204030204" pitchFamily="34" charset="0"/>
                        </a:rPr>
                        <a:t>)</a:t>
                      </a:r>
                    </a:p>
                  </a:txBody>
                  <a:tcPr marL="7620" marR="7620" marT="7620"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hMerge="1">
                  <a:txBody>
                    <a:bodyPr/>
                    <a:lstStyle/>
                    <a:p>
                      <a:endParaRPr lang="en-CA"/>
                    </a:p>
                  </a:txBody>
                  <a:tcPr/>
                </a:tc>
                <a:tc>
                  <a:txBody>
                    <a:bodyPr/>
                    <a:lstStyle/>
                    <a:p>
                      <a:pPr algn="l" fontAlgn="b"/>
                      <a:r>
                        <a:rPr lang="en-CA" sz="2800" b="0" i="0" u="none" strike="noStrike" dirty="0">
                          <a:solidFill>
                            <a:srgbClr val="000000"/>
                          </a:solidFill>
                          <a:effectLst/>
                          <a:latin typeface="Calibri" panose="020F0502020204030204" pitchFamily="34" charset="0"/>
                        </a:rPr>
                        <a:t> </a:t>
                      </a:r>
                    </a:p>
                  </a:txBody>
                  <a:tcPr marL="7620" marR="7620" marT="7620"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gridSpan="2">
                  <a:txBody>
                    <a:bodyPr/>
                    <a:lstStyle/>
                    <a:p>
                      <a:pPr algn="l" fontAlgn="b"/>
                      <a:r>
                        <a:rPr lang="en-CA" sz="2800" b="0" i="0" u="none" strike="noStrike" dirty="0">
                          <a:solidFill>
                            <a:srgbClr val="000000"/>
                          </a:solidFill>
                          <a:effectLst/>
                          <a:latin typeface="Calibri" panose="020F0502020204030204" pitchFamily="34" charset="0"/>
                        </a:rPr>
                        <a:t>                         Overfished (B&lt;</a:t>
                      </a:r>
                      <a:r>
                        <a:rPr lang="en-CA" sz="2800" b="0" i="0" u="none" strike="noStrike" dirty="0" err="1">
                          <a:solidFill>
                            <a:srgbClr val="000000"/>
                          </a:solidFill>
                          <a:effectLst/>
                          <a:latin typeface="Calibri" panose="020F0502020204030204" pitchFamily="34" charset="0"/>
                        </a:rPr>
                        <a:t>Bmsy</a:t>
                      </a:r>
                      <a:r>
                        <a:rPr lang="en-CA" sz="2800" b="0" i="0" u="none" strike="noStrike" dirty="0">
                          <a:solidFill>
                            <a:srgbClr val="000000"/>
                          </a:solidFill>
                          <a:effectLst/>
                          <a:latin typeface="Calibri" panose="020F0502020204030204" pitchFamily="34" charset="0"/>
                        </a:rPr>
                        <a:t>)</a:t>
                      </a:r>
                    </a:p>
                  </a:txBody>
                  <a:tcPr marL="7620" marR="7620" marT="7620"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hMerge="1">
                  <a:txBody>
                    <a:bodyPr/>
                    <a:lstStyle/>
                    <a:p>
                      <a:endParaRPr lang="en-CA"/>
                    </a:p>
                  </a:txBody>
                  <a:tcPr/>
                </a:tc>
                <a:tc>
                  <a:txBody>
                    <a:bodyPr/>
                    <a:lstStyle/>
                    <a:p>
                      <a:pPr algn="l" fontAlgn="b"/>
                      <a:r>
                        <a:rPr lang="en-CA" sz="2800" b="0" i="0" u="none" strike="noStrike" dirty="0">
                          <a:solidFill>
                            <a:srgbClr val="000000"/>
                          </a:solidFill>
                          <a:effectLst/>
                          <a:latin typeface="Calibri" panose="020F0502020204030204" pitchFamily="34" charset="0"/>
                        </a:rPr>
                        <a:t> </a:t>
                      </a:r>
                    </a:p>
                  </a:txBody>
                  <a:tcPr marL="7620" marR="7620" marT="7620"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2738313360"/>
                  </a:ext>
                </a:extLst>
              </a:tr>
              <a:tr h="987150">
                <a:tc>
                  <a:txBody>
                    <a:bodyPr/>
                    <a:lstStyle/>
                    <a:p>
                      <a:pPr algn="ctr" fontAlgn="b"/>
                      <a:r>
                        <a:rPr lang="en-CA" sz="2800" b="0" i="0" u="none" strike="noStrike">
                          <a:solidFill>
                            <a:srgbClr val="000000"/>
                          </a:solidFill>
                          <a:effectLst/>
                          <a:latin typeface="Calibri" panose="020F0502020204030204" pitchFamily="34" charset="0"/>
                        </a:rPr>
                        <a:t>Yes</a:t>
                      </a:r>
                    </a:p>
                  </a:txBody>
                  <a:tcPr marL="7620" marR="7620" marT="762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tx1"/>
                    </a:solidFill>
                  </a:tcPr>
                </a:tc>
                <a:tc>
                  <a:txBody>
                    <a:bodyPr/>
                    <a:lstStyle/>
                    <a:p>
                      <a:pPr algn="ctr" fontAlgn="b"/>
                      <a:r>
                        <a:rPr lang="en-CA" sz="2800" b="0" i="0" u="none" strike="noStrike">
                          <a:solidFill>
                            <a:srgbClr val="000000"/>
                          </a:solidFill>
                          <a:effectLst/>
                          <a:latin typeface="Calibri" panose="020F0502020204030204" pitchFamily="34" charset="0"/>
                        </a:rPr>
                        <a:t>No</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tx1"/>
                    </a:solidFill>
                  </a:tcPr>
                </a:tc>
                <a:tc>
                  <a:txBody>
                    <a:bodyPr/>
                    <a:lstStyle/>
                    <a:p>
                      <a:pPr algn="ctr" fontAlgn="b"/>
                      <a:r>
                        <a:rPr lang="en-CA" sz="2800" b="0" i="0" u="none" strike="noStrike">
                          <a:solidFill>
                            <a:srgbClr val="000000"/>
                          </a:solidFill>
                          <a:effectLst/>
                          <a:latin typeface="Calibri" panose="020F0502020204030204" pitchFamily="34" charset="0"/>
                        </a:rPr>
                        <a:t>Unknown</a:t>
                      </a:r>
                    </a:p>
                  </a:txBody>
                  <a:tcPr marL="7620" marR="7620" marT="762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tx1"/>
                    </a:solidFill>
                  </a:tcPr>
                </a:tc>
                <a:tc>
                  <a:txBody>
                    <a:bodyPr/>
                    <a:lstStyle/>
                    <a:p>
                      <a:pPr algn="ctr" fontAlgn="b"/>
                      <a:r>
                        <a:rPr lang="en-CA" sz="2800" b="0" i="0" u="none" strike="noStrike">
                          <a:solidFill>
                            <a:srgbClr val="000000"/>
                          </a:solidFill>
                          <a:effectLst/>
                          <a:latin typeface="Calibri" panose="020F0502020204030204" pitchFamily="34" charset="0"/>
                        </a:rPr>
                        <a:t>Yes</a:t>
                      </a:r>
                    </a:p>
                  </a:txBody>
                  <a:tcPr marL="7620" marR="7620" marT="762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tx1"/>
                    </a:solidFill>
                  </a:tcPr>
                </a:tc>
                <a:tc>
                  <a:txBody>
                    <a:bodyPr/>
                    <a:lstStyle/>
                    <a:p>
                      <a:pPr algn="ctr" fontAlgn="b"/>
                      <a:r>
                        <a:rPr lang="en-CA" sz="2800" b="0" i="0" u="none" strike="noStrike">
                          <a:solidFill>
                            <a:srgbClr val="000000"/>
                          </a:solidFill>
                          <a:effectLst/>
                          <a:latin typeface="Calibri" panose="020F0502020204030204" pitchFamily="34" charset="0"/>
                        </a:rPr>
                        <a:t>No</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tx1"/>
                    </a:solidFill>
                  </a:tcPr>
                </a:tc>
                <a:tc>
                  <a:txBody>
                    <a:bodyPr/>
                    <a:lstStyle/>
                    <a:p>
                      <a:pPr algn="ctr" fontAlgn="b"/>
                      <a:r>
                        <a:rPr lang="en-CA" sz="2800" b="0" i="0" u="none" strike="noStrike" dirty="0">
                          <a:solidFill>
                            <a:srgbClr val="000000"/>
                          </a:solidFill>
                          <a:effectLst/>
                          <a:latin typeface="Calibri" panose="020F0502020204030204" pitchFamily="34" charset="0"/>
                        </a:rPr>
                        <a:t>Unknown</a:t>
                      </a:r>
                    </a:p>
                  </a:txBody>
                  <a:tcPr marL="7620" marR="7620" marT="762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648086710"/>
                  </a:ext>
                </a:extLst>
              </a:tr>
              <a:tr h="497943">
                <a:tc>
                  <a:txBody>
                    <a:bodyPr/>
                    <a:lstStyle/>
                    <a:p>
                      <a:pPr algn="ctr" fontAlgn="b"/>
                      <a:r>
                        <a:rPr lang="en-CA" sz="2800" b="0" i="0" u="none" strike="noStrike" dirty="0">
                          <a:solidFill>
                            <a:srgbClr val="000000"/>
                          </a:solidFill>
                          <a:effectLst/>
                          <a:latin typeface="Calibri" panose="020F0502020204030204" pitchFamily="34" charset="0"/>
                        </a:rPr>
                        <a:t>3</a:t>
                      </a:r>
                    </a:p>
                  </a:txBody>
                  <a:tcPr marL="7620" marR="7620" marT="762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b"/>
                      <a:r>
                        <a:rPr lang="en-CA" sz="2800" b="0" i="0" u="none" strike="noStrike" dirty="0">
                          <a:solidFill>
                            <a:srgbClr val="000000"/>
                          </a:solidFill>
                          <a:effectLst/>
                          <a:latin typeface="Calibri" panose="020F0502020204030204" pitchFamily="34" charset="0"/>
                        </a:rPr>
                        <a:t>16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b"/>
                      <a:r>
                        <a:rPr lang="en-CA" sz="2800" b="0" i="0" u="none" strike="noStrike" dirty="0">
                          <a:solidFill>
                            <a:srgbClr val="000000"/>
                          </a:solidFill>
                          <a:effectLst/>
                          <a:latin typeface="Calibri" panose="020F0502020204030204" pitchFamily="34" charset="0"/>
                        </a:rPr>
                        <a:t>6</a:t>
                      </a:r>
                    </a:p>
                  </a:txBody>
                  <a:tcPr marL="7620" marR="7620" marT="762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b"/>
                      <a:r>
                        <a:rPr lang="en-CA" sz="2800" b="0" i="0" u="none" strike="noStrike" dirty="0">
                          <a:solidFill>
                            <a:srgbClr val="000000"/>
                          </a:solidFill>
                          <a:effectLst/>
                          <a:latin typeface="Calibri" panose="020F0502020204030204" pitchFamily="34" charset="0"/>
                        </a:rPr>
                        <a:t>10</a:t>
                      </a:r>
                    </a:p>
                  </a:txBody>
                  <a:tcPr marL="7620" marR="7620" marT="762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b"/>
                      <a:r>
                        <a:rPr lang="en-CA" sz="2800" b="0" i="0" u="none" strike="noStrike" dirty="0">
                          <a:solidFill>
                            <a:srgbClr val="000000"/>
                          </a:solidFill>
                          <a:effectLst/>
                          <a:latin typeface="Calibri" panose="020F0502020204030204" pitchFamily="34" charset="0"/>
                        </a:rPr>
                        <a:t>10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b"/>
                      <a:r>
                        <a:rPr lang="en-CA" sz="2800" b="0" i="0" u="none" strike="noStrike" dirty="0">
                          <a:solidFill>
                            <a:srgbClr val="000000"/>
                          </a:solidFill>
                          <a:effectLst/>
                          <a:latin typeface="Calibri" panose="020F0502020204030204" pitchFamily="34" charset="0"/>
                        </a:rPr>
                        <a:t>5</a:t>
                      </a:r>
                    </a:p>
                  </a:txBody>
                  <a:tcPr marL="7620" marR="7620" marT="762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3614245397"/>
                  </a:ext>
                </a:extLst>
              </a:tr>
            </a:tbl>
          </a:graphicData>
        </a:graphic>
      </p:graphicFrame>
    </p:spTree>
    <p:extLst>
      <p:ext uri="{BB962C8B-B14F-4D97-AF65-F5344CB8AC3E}">
        <p14:creationId xmlns:p14="http://schemas.microsoft.com/office/powerpoint/2010/main" val="1684321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pic>
        <p:nvPicPr>
          <p:cNvPr id="5" name="Picture 2" descr="img03">
            <a:extLst>
              <a:ext uri="{FF2B5EF4-FFF2-40B4-BE49-F238E27FC236}">
                <a16:creationId xmlns:a16="http://schemas.microsoft.com/office/drawing/2014/main" id="{2040DCF3-D67D-4D05-BF48-4B3583DA47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025"/>
            <a:ext cx="104394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D37585F-3662-4F47-A880-01EBB51C40B7}"/>
              </a:ext>
            </a:extLst>
          </p:cNvPr>
          <p:cNvPicPr>
            <a:picLocks noChangeAspect="1"/>
          </p:cNvPicPr>
          <p:nvPr/>
        </p:nvPicPr>
        <p:blipFill rotWithShape="1">
          <a:blip r:embed="rId3"/>
          <a:srcRect l="32660" t="50833" r="12027"/>
          <a:stretch/>
        </p:blipFill>
        <p:spPr>
          <a:xfrm>
            <a:off x="10591801" y="561974"/>
            <a:ext cx="1600199" cy="1438275"/>
          </a:xfrm>
          <a:prstGeom prst="rect">
            <a:avLst/>
          </a:prstGeom>
        </p:spPr>
      </p:pic>
      <p:sp>
        <p:nvSpPr>
          <p:cNvPr id="7" name="TextBox 6">
            <a:extLst>
              <a:ext uri="{FF2B5EF4-FFF2-40B4-BE49-F238E27FC236}">
                <a16:creationId xmlns:a16="http://schemas.microsoft.com/office/drawing/2014/main" id="{B9AAC1AE-B0F0-4AF9-BCC9-9BBCB250D368}"/>
              </a:ext>
            </a:extLst>
          </p:cNvPr>
          <p:cNvSpPr txBox="1"/>
          <p:nvPr/>
        </p:nvSpPr>
        <p:spPr>
          <a:xfrm>
            <a:off x="805544" y="1172936"/>
            <a:ext cx="9884228"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rebuchet MS" panose="020B0603020202020204"/>
                <a:ea typeface="+mn-ea"/>
                <a:cs typeface="+mn-cs"/>
              </a:rPr>
              <a:t> Overview Executive Summaries</a:t>
            </a:r>
            <a:endParaRPr kumimoji="0" lang="en-CA" sz="4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 name="Rectangle 1">
            <a:extLst>
              <a:ext uri="{FF2B5EF4-FFF2-40B4-BE49-F238E27FC236}">
                <a16:creationId xmlns:a16="http://schemas.microsoft.com/office/drawing/2014/main" id="{F4420709-16EF-4385-9852-D394D2795F3C}"/>
              </a:ext>
            </a:extLst>
          </p:cNvPr>
          <p:cNvSpPr/>
          <p:nvPr/>
        </p:nvSpPr>
        <p:spPr>
          <a:xfrm>
            <a:off x="3026229" y="3592009"/>
            <a:ext cx="6096000"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 </a:t>
            </a:r>
          </a:p>
        </p:txBody>
      </p:sp>
      <p:sp>
        <p:nvSpPr>
          <p:cNvPr id="9" name="TextBox 8">
            <a:extLst>
              <a:ext uri="{FF2B5EF4-FFF2-40B4-BE49-F238E27FC236}">
                <a16:creationId xmlns:a16="http://schemas.microsoft.com/office/drawing/2014/main" id="{14A72792-E897-4BB0-8587-A30A60BDE8D3}"/>
              </a:ext>
            </a:extLst>
          </p:cNvPr>
          <p:cNvSpPr txBox="1"/>
          <p:nvPr/>
        </p:nvSpPr>
        <p:spPr>
          <a:xfrm>
            <a:off x="925285" y="2133599"/>
            <a:ext cx="1021657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Section 9 of Report. Details be be presented during the panel meetings</a:t>
            </a: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a:t>
            </a:r>
            <a:endParaRPr kumimoji="0" lang="en-CA"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 name="TextBox 3">
            <a:extLst>
              <a:ext uri="{FF2B5EF4-FFF2-40B4-BE49-F238E27FC236}">
                <a16:creationId xmlns:a16="http://schemas.microsoft.com/office/drawing/2014/main" id="{368927F1-0AD7-4E91-B386-2ABF9F444493}"/>
              </a:ext>
            </a:extLst>
          </p:cNvPr>
          <p:cNvSpPr txBox="1"/>
          <p:nvPr/>
        </p:nvSpPr>
        <p:spPr>
          <a:xfrm>
            <a:off x="751114" y="3461657"/>
            <a:ext cx="2155372"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prstClr val="black"/>
                </a:solidFill>
                <a:effectLst/>
                <a:uLnTx/>
                <a:uFillTx/>
                <a:latin typeface="Trebuchet MS" panose="020B0603020202020204"/>
                <a:ea typeface="+mn-ea"/>
                <a:cs typeface="+mn-cs"/>
              </a:rPr>
              <a:t>No Overfishing and not Overfished</a:t>
            </a:r>
          </a:p>
        </p:txBody>
      </p:sp>
      <p:pic>
        <p:nvPicPr>
          <p:cNvPr id="10" name="Picture 9">
            <a:extLst>
              <a:ext uri="{FF2B5EF4-FFF2-40B4-BE49-F238E27FC236}">
                <a16:creationId xmlns:a16="http://schemas.microsoft.com/office/drawing/2014/main" id="{E6956428-3C7A-4FA6-A48F-102F17C8E695}"/>
              </a:ext>
            </a:extLst>
          </p:cNvPr>
          <p:cNvPicPr>
            <a:picLocks noChangeAspect="1"/>
          </p:cNvPicPr>
          <p:nvPr/>
        </p:nvPicPr>
        <p:blipFill>
          <a:blip r:embed="rId4"/>
          <a:stretch>
            <a:fillRect/>
          </a:stretch>
        </p:blipFill>
        <p:spPr>
          <a:xfrm>
            <a:off x="3026229" y="2728613"/>
            <a:ext cx="6987540" cy="3848100"/>
          </a:xfrm>
          <a:prstGeom prst="rect">
            <a:avLst/>
          </a:prstGeom>
        </p:spPr>
      </p:pic>
    </p:spTree>
    <p:extLst>
      <p:ext uri="{BB962C8B-B14F-4D97-AF65-F5344CB8AC3E}">
        <p14:creationId xmlns:p14="http://schemas.microsoft.com/office/powerpoint/2010/main" val="3439037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17847-5358-4B79-9E9B-B98752D4D528}"/>
              </a:ext>
            </a:extLst>
          </p:cNvPr>
          <p:cNvSpPr>
            <a:spLocks noGrp="1"/>
          </p:cNvSpPr>
          <p:nvPr>
            <p:ph type="title"/>
          </p:nvPr>
        </p:nvSpPr>
        <p:spPr/>
        <p:txBody>
          <a:bodyPr anchor="ctr">
            <a:normAutofit/>
          </a:bodyPr>
          <a:lstStyle/>
          <a:p>
            <a:r>
              <a:rPr lang="en-US" sz="2800" dirty="0"/>
              <a:t>Presentation Overview</a:t>
            </a:r>
            <a:endParaRPr lang="en-US" dirty="0">
              <a:solidFill>
                <a:schemeClr val="accent1"/>
              </a:solidFill>
            </a:endParaRPr>
          </a:p>
        </p:txBody>
      </p:sp>
      <p:graphicFrame>
        <p:nvGraphicFramePr>
          <p:cNvPr id="5" name="Content Placeholder 2">
            <a:extLst>
              <a:ext uri="{FF2B5EF4-FFF2-40B4-BE49-F238E27FC236}">
                <a16:creationId xmlns:a16="http://schemas.microsoft.com/office/drawing/2014/main" id="{26297E47-E230-45E8-90DC-CCDFA121DEB4}"/>
              </a:ext>
            </a:extLst>
          </p:cNvPr>
          <p:cNvGraphicFramePr>
            <a:graphicFrameLocks noGrp="1"/>
          </p:cNvGraphicFramePr>
          <p:nvPr>
            <p:ph idx="1"/>
            <p:extLst>
              <p:ext uri="{D42A27DB-BD31-4B8C-83A1-F6EECF244321}">
                <p14:modId xmlns:p14="http://schemas.microsoft.com/office/powerpoint/2010/main" val="4168400818"/>
              </p:ext>
            </p:extLst>
          </p:nvPr>
        </p:nvGraphicFramePr>
        <p:xfrm>
          <a:off x="609600" y="1935163"/>
          <a:ext cx="10972800" cy="4389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8326556"/>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pic>
        <p:nvPicPr>
          <p:cNvPr id="5" name="Picture 2" descr="img03">
            <a:extLst>
              <a:ext uri="{FF2B5EF4-FFF2-40B4-BE49-F238E27FC236}">
                <a16:creationId xmlns:a16="http://schemas.microsoft.com/office/drawing/2014/main" id="{2040DCF3-D67D-4D05-BF48-4B3583DA47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025"/>
            <a:ext cx="104394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D37585F-3662-4F47-A880-01EBB51C40B7}"/>
              </a:ext>
            </a:extLst>
          </p:cNvPr>
          <p:cNvPicPr>
            <a:picLocks noChangeAspect="1"/>
          </p:cNvPicPr>
          <p:nvPr/>
        </p:nvPicPr>
        <p:blipFill rotWithShape="1">
          <a:blip r:embed="rId3"/>
          <a:srcRect l="32660" t="50833" r="12027"/>
          <a:stretch/>
        </p:blipFill>
        <p:spPr>
          <a:xfrm>
            <a:off x="10591801" y="561974"/>
            <a:ext cx="1600199" cy="1438275"/>
          </a:xfrm>
          <a:prstGeom prst="rect">
            <a:avLst/>
          </a:prstGeom>
        </p:spPr>
      </p:pic>
      <p:sp>
        <p:nvSpPr>
          <p:cNvPr id="7" name="TextBox 6">
            <a:extLst>
              <a:ext uri="{FF2B5EF4-FFF2-40B4-BE49-F238E27FC236}">
                <a16:creationId xmlns:a16="http://schemas.microsoft.com/office/drawing/2014/main" id="{B9AAC1AE-B0F0-4AF9-BCC9-9BBCB250D368}"/>
              </a:ext>
            </a:extLst>
          </p:cNvPr>
          <p:cNvSpPr txBox="1"/>
          <p:nvPr/>
        </p:nvSpPr>
        <p:spPr>
          <a:xfrm>
            <a:off x="805544" y="1172936"/>
            <a:ext cx="9884228"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rebuchet MS" panose="020B0603020202020204"/>
                <a:ea typeface="+mn-ea"/>
                <a:cs typeface="+mn-cs"/>
              </a:rPr>
              <a:t> Overview Executive Summaries</a:t>
            </a:r>
            <a:endParaRPr kumimoji="0" lang="en-CA" sz="4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 name="Rectangle 1">
            <a:extLst>
              <a:ext uri="{FF2B5EF4-FFF2-40B4-BE49-F238E27FC236}">
                <a16:creationId xmlns:a16="http://schemas.microsoft.com/office/drawing/2014/main" id="{F4420709-16EF-4385-9852-D394D2795F3C}"/>
              </a:ext>
            </a:extLst>
          </p:cNvPr>
          <p:cNvSpPr/>
          <p:nvPr/>
        </p:nvSpPr>
        <p:spPr>
          <a:xfrm>
            <a:off x="3026229" y="3592009"/>
            <a:ext cx="6096000"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 </a:t>
            </a:r>
          </a:p>
        </p:txBody>
      </p:sp>
      <p:sp>
        <p:nvSpPr>
          <p:cNvPr id="9" name="TextBox 8">
            <a:extLst>
              <a:ext uri="{FF2B5EF4-FFF2-40B4-BE49-F238E27FC236}">
                <a16:creationId xmlns:a16="http://schemas.microsoft.com/office/drawing/2014/main" id="{14A72792-E897-4BB0-8587-A30A60BDE8D3}"/>
              </a:ext>
            </a:extLst>
          </p:cNvPr>
          <p:cNvSpPr txBox="1"/>
          <p:nvPr/>
        </p:nvSpPr>
        <p:spPr>
          <a:xfrm>
            <a:off x="925285" y="2133599"/>
            <a:ext cx="1021657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Section 9 of Report. Details will be presented during the panel meetings</a:t>
            </a: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a:t>
            </a:r>
            <a:endParaRPr kumimoji="0" lang="en-CA"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 name="TextBox 3">
            <a:extLst>
              <a:ext uri="{FF2B5EF4-FFF2-40B4-BE49-F238E27FC236}">
                <a16:creationId xmlns:a16="http://schemas.microsoft.com/office/drawing/2014/main" id="{368927F1-0AD7-4E91-B386-2ABF9F444493}"/>
              </a:ext>
            </a:extLst>
          </p:cNvPr>
          <p:cNvSpPr txBox="1"/>
          <p:nvPr/>
        </p:nvSpPr>
        <p:spPr>
          <a:xfrm>
            <a:off x="751114" y="3461657"/>
            <a:ext cx="2155372"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err="1">
                <a:ln>
                  <a:noFill/>
                </a:ln>
                <a:solidFill>
                  <a:prstClr val="black"/>
                </a:solidFill>
                <a:effectLst/>
                <a:uLnTx/>
                <a:uFillTx/>
                <a:latin typeface="Trebuchet MS" panose="020B0603020202020204"/>
                <a:ea typeface="+mn-ea"/>
                <a:cs typeface="+mn-cs"/>
              </a:rPr>
              <a:t>Overfishing,Overfished</a:t>
            </a:r>
            <a:r>
              <a:rPr kumimoji="0" lang="en-CA" sz="2800" b="0" i="0" u="none" strike="noStrike" kern="1200" cap="none" spc="0" normalizeH="0" baseline="0" noProof="0" dirty="0">
                <a:ln>
                  <a:noFill/>
                </a:ln>
                <a:solidFill>
                  <a:prstClr val="black"/>
                </a:solidFill>
                <a:effectLst/>
                <a:uLnTx/>
                <a:uFillTx/>
                <a:latin typeface="Trebuchet MS" panose="020B0603020202020204"/>
                <a:ea typeface="+mn-ea"/>
                <a:cs typeface="+mn-cs"/>
              </a:rPr>
              <a:t>, or Both</a:t>
            </a:r>
          </a:p>
        </p:txBody>
      </p:sp>
      <p:sp>
        <p:nvSpPr>
          <p:cNvPr id="10" name="Rectangle 9">
            <a:extLst>
              <a:ext uri="{FF2B5EF4-FFF2-40B4-BE49-F238E27FC236}">
                <a16:creationId xmlns:a16="http://schemas.microsoft.com/office/drawing/2014/main" id="{B974B417-DA31-45F1-B0EA-A7E245C09016}"/>
              </a:ext>
            </a:extLst>
          </p:cNvPr>
          <p:cNvSpPr/>
          <p:nvPr/>
        </p:nvSpPr>
        <p:spPr>
          <a:xfrm>
            <a:off x="1219200" y="5736771"/>
            <a:ext cx="598714" cy="37011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TextBox 10">
            <a:extLst>
              <a:ext uri="{FF2B5EF4-FFF2-40B4-BE49-F238E27FC236}">
                <a16:creationId xmlns:a16="http://schemas.microsoft.com/office/drawing/2014/main" id="{FD0236E2-391B-4351-B90A-EC666D0378DA}"/>
              </a:ext>
            </a:extLst>
          </p:cNvPr>
          <p:cNvSpPr txBox="1"/>
          <p:nvPr/>
        </p:nvSpPr>
        <p:spPr>
          <a:xfrm>
            <a:off x="195943" y="5268686"/>
            <a:ext cx="267788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Trebuchet MS" panose="020B0603020202020204"/>
                <a:ea typeface="+mn-ea"/>
                <a:cs typeface="+mn-cs"/>
              </a:rPr>
              <a:t>Stock Assessment 2021</a:t>
            </a:r>
          </a:p>
        </p:txBody>
      </p:sp>
      <p:graphicFrame>
        <p:nvGraphicFramePr>
          <p:cNvPr id="8" name="Table 7">
            <a:extLst>
              <a:ext uri="{FF2B5EF4-FFF2-40B4-BE49-F238E27FC236}">
                <a16:creationId xmlns:a16="http://schemas.microsoft.com/office/drawing/2014/main" id="{3876C129-0733-443F-AE1D-47A266FD95DC}"/>
              </a:ext>
            </a:extLst>
          </p:cNvPr>
          <p:cNvGraphicFramePr>
            <a:graphicFrameLocks noGrp="1"/>
          </p:cNvGraphicFramePr>
          <p:nvPr>
            <p:extLst>
              <p:ext uri="{D42A27DB-BD31-4B8C-83A1-F6EECF244321}">
                <p14:modId xmlns:p14="http://schemas.microsoft.com/office/powerpoint/2010/main" val="19353633"/>
              </p:ext>
            </p:extLst>
          </p:nvPr>
        </p:nvGraphicFramePr>
        <p:xfrm>
          <a:off x="3219451" y="2857024"/>
          <a:ext cx="7708900" cy="3558540"/>
        </p:xfrm>
        <a:graphic>
          <a:graphicData uri="http://schemas.openxmlformats.org/drawingml/2006/table">
            <a:tbl>
              <a:tblPr/>
              <a:tblGrid>
                <a:gridCol w="1028700">
                  <a:extLst>
                    <a:ext uri="{9D8B030D-6E8A-4147-A177-3AD203B41FA5}">
                      <a16:colId xmlns:a16="http://schemas.microsoft.com/office/drawing/2014/main" val="3714619331"/>
                    </a:ext>
                  </a:extLst>
                </a:gridCol>
                <a:gridCol w="1270000">
                  <a:extLst>
                    <a:ext uri="{9D8B030D-6E8A-4147-A177-3AD203B41FA5}">
                      <a16:colId xmlns:a16="http://schemas.microsoft.com/office/drawing/2014/main" val="1474890128"/>
                    </a:ext>
                  </a:extLst>
                </a:gridCol>
                <a:gridCol w="1333500">
                  <a:extLst>
                    <a:ext uri="{9D8B030D-6E8A-4147-A177-3AD203B41FA5}">
                      <a16:colId xmlns:a16="http://schemas.microsoft.com/office/drawing/2014/main" val="2420736984"/>
                    </a:ext>
                  </a:extLst>
                </a:gridCol>
                <a:gridCol w="812800">
                  <a:extLst>
                    <a:ext uri="{9D8B030D-6E8A-4147-A177-3AD203B41FA5}">
                      <a16:colId xmlns:a16="http://schemas.microsoft.com/office/drawing/2014/main" val="4281423646"/>
                    </a:ext>
                  </a:extLst>
                </a:gridCol>
                <a:gridCol w="1117600">
                  <a:extLst>
                    <a:ext uri="{9D8B030D-6E8A-4147-A177-3AD203B41FA5}">
                      <a16:colId xmlns:a16="http://schemas.microsoft.com/office/drawing/2014/main" val="4030923498"/>
                    </a:ext>
                  </a:extLst>
                </a:gridCol>
                <a:gridCol w="1041400">
                  <a:extLst>
                    <a:ext uri="{9D8B030D-6E8A-4147-A177-3AD203B41FA5}">
                      <a16:colId xmlns:a16="http://schemas.microsoft.com/office/drawing/2014/main" val="1803006643"/>
                    </a:ext>
                  </a:extLst>
                </a:gridCol>
                <a:gridCol w="1104900">
                  <a:extLst>
                    <a:ext uri="{9D8B030D-6E8A-4147-A177-3AD203B41FA5}">
                      <a16:colId xmlns:a16="http://schemas.microsoft.com/office/drawing/2014/main" val="852867127"/>
                    </a:ext>
                  </a:extLst>
                </a:gridCol>
              </a:tblGrid>
              <a:tr h="541020">
                <a:tc>
                  <a:txBody>
                    <a:bodyPr/>
                    <a:lstStyle/>
                    <a:p>
                      <a:pPr algn="l" rtl="0" fontAlgn="b"/>
                      <a:r>
                        <a:rPr lang="en-US" sz="1600" b="1" i="0" u="none" strike="noStrike" dirty="0">
                          <a:solidFill>
                            <a:srgbClr val="FFFFFF"/>
                          </a:solidFill>
                          <a:effectLst/>
                          <a:latin typeface="Calibri" panose="020F0502020204030204" pitchFamily="34" charset="0"/>
                        </a:rPr>
                        <a:t>Stock</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algn="l" rtl="0" fontAlgn="b"/>
                      <a:r>
                        <a:rPr lang="en-US" sz="1600" b="1" i="0" u="none" strike="noStrike" dirty="0">
                          <a:solidFill>
                            <a:srgbClr val="FFFFFF"/>
                          </a:solidFill>
                          <a:effectLst/>
                          <a:latin typeface="Calibri" panose="020F0502020204030204" pitchFamily="34" charset="0"/>
                        </a:rPr>
                        <a:t>Overfishing</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algn="l" rtl="0" fontAlgn="b"/>
                      <a:r>
                        <a:rPr lang="en-US" sz="1600" b="1" i="0" u="none" strike="noStrike">
                          <a:solidFill>
                            <a:srgbClr val="FFFFFF"/>
                          </a:solidFill>
                          <a:effectLst/>
                          <a:latin typeface="Calibri" panose="020F0502020204030204" pitchFamily="34" charset="0"/>
                        </a:rPr>
                        <a:t>Overfished</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US" sz="1600" b="1" i="0" u="none" strike="noStrike">
                          <a:solidFill>
                            <a:srgbClr val="FFFFFF"/>
                          </a:solidFill>
                          <a:effectLst/>
                          <a:latin typeface="Calibri" panose="020F0502020204030204" pitchFamily="34" charset="0"/>
                        </a:rPr>
                        <a:t>Data Year</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algn="ctr" rtl="0" fontAlgn="b"/>
                      <a:r>
                        <a:rPr lang="en-US" sz="1600" b="1" i="0" u="none" strike="noStrike">
                          <a:solidFill>
                            <a:srgbClr val="FFFFFF"/>
                          </a:solidFill>
                          <a:effectLst/>
                          <a:latin typeface="Calibri" panose="020F0502020204030204" pitchFamily="34" charset="0"/>
                        </a:rPr>
                        <a:t>Assessment Year</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algn="l" rtl="0" fontAlgn="b"/>
                      <a:r>
                        <a:rPr lang="en-US" sz="1600" b="1" i="0" u="none" strike="noStrike">
                          <a:solidFill>
                            <a:srgbClr val="FFFFFF"/>
                          </a:solidFill>
                          <a:effectLst/>
                          <a:latin typeface="Calibri" panose="020F0502020204030204" pitchFamily="34" charset="0"/>
                        </a:rPr>
                        <a:t>Projections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algn="l" rtl="0" fontAlgn="b"/>
                      <a:r>
                        <a:rPr lang="en-US" sz="1600" b="1" i="0" u="none" strike="noStrike">
                          <a:solidFill>
                            <a:srgbClr val="FFFFFF"/>
                          </a:solidFill>
                          <a:effectLst/>
                          <a:latin typeface="Calibri" panose="020F0502020204030204" pitchFamily="34" charset="0"/>
                        </a:rPr>
                        <a:t>TAC</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1336394913"/>
                  </a:ext>
                </a:extLst>
              </a:tr>
              <a:tr h="274320">
                <a:tc>
                  <a:txBody>
                    <a:bodyPr/>
                    <a:lstStyle/>
                    <a:p>
                      <a:pPr algn="l" rtl="0" fontAlgn="b"/>
                      <a:r>
                        <a:rPr lang="en-US" sz="1600" b="0" i="0" u="none" strike="noStrike" dirty="0">
                          <a:solidFill>
                            <a:srgbClr val="000000"/>
                          </a:solidFill>
                          <a:effectLst/>
                          <a:latin typeface="Calibri" panose="020F0502020204030204" pitchFamily="34" charset="0"/>
                        </a:rPr>
                        <a:t>BET</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rtl="0" fontAlgn="b"/>
                      <a:r>
                        <a:rPr lang="en-US" sz="1600" b="0" i="0" u="none" strike="noStrike" dirty="0">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rtl="0" fontAlgn="b"/>
                      <a:r>
                        <a:rPr lang="en-US" sz="1600" b="0" i="0" u="none" strike="noStrike" dirty="0">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rtl="0" fontAlgn="b"/>
                      <a:r>
                        <a:rPr lang="en-US" sz="1600" b="0" i="0" u="none" strike="noStrike" dirty="0">
                          <a:solidFill>
                            <a:srgbClr val="000000"/>
                          </a:solidFill>
                          <a:effectLst/>
                          <a:latin typeface="Calibri" panose="020F0502020204030204" pitchFamily="34" charset="0"/>
                        </a:rPr>
                        <a:t>2019</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rtl="0" fontAlgn="b"/>
                      <a:r>
                        <a:rPr lang="en-US" sz="1600" b="0" i="0" u="none" strike="noStrike" dirty="0">
                          <a:solidFill>
                            <a:srgbClr val="000000"/>
                          </a:solidFill>
                          <a:effectLst/>
                          <a:latin typeface="Calibri" panose="020F0502020204030204" pitchFamily="34" charset="0"/>
                        </a:rPr>
                        <a:t>2021</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rtl="0" fontAlgn="b"/>
                      <a:r>
                        <a:rPr lang="en-US" sz="1600" b="0" i="0" u="none" strike="noStrike" dirty="0">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rtl="0" fontAlgn="b"/>
                      <a:r>
                        <a:rPr lang="en-US" sz="1600" b="0" i="0" u="none" strike="noStrike" dirty="0">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891734160"/>
                  </a:ext>
                </a:extLst>
              </a:tr>
              <a:tr h="274320">
                <a:tc>
                  <a:txBody>
                    <a:bodyPr/>
                    <a:lstStyle/>
                    <a:p>
                      <a:pPr algn="l" rtl="0" fontAlgn="b"/>
                      <a:r>
                        <a:rPr lang="en-US" sz="1600" b="0" i="0" u="none" strike="noStrike">
                          <a:solidFill>
                            <a:srgbClr val="000000"/>
                          </a:solidFill>
                          <a:effectLst/>
                          <a:latin typeface="Calibri" panose="020F0502020204030204" pitchFamily="34" charset="0"/>
                        </a:rPr>
                        <a:t>BUM</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b"/>
                      <a:r>
                        <a:rPr lang="en-US" sz="1600" b="0" i="0" u="none" strike="noStrike" dirty="0">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b"/>
                      <a:r>
                        <a:rPr lang="en-US" sz="1600" b="0" i="0" u="none" strike="noStrike">
                          <a:solidFill>
                            <a:srgbClr val="000000"/>
                          </a:solidFill>
                          <a:effectLst/>
                          <a:latin typeface="Calibri" panose="020F0502020204030204" pitchFamily="34" charset="0"/>
                        </a:rPr>
                        <a:t>2016</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b"/>
                      <a:r>
                        <a:rPr lang="en-US" sz="1600" b="0" i="0" u="none" strike="noStrike">
                          <a:solidFill>
                            <a:srgbClr val="000000"/>
                          </a:solidFill>
                          <a:effectLst/>
                          <a:latin typeface="Calibri" panose="020F0502020204030204" pitchFamily="34" charset="0"/>
                        </a:rPr>
                        <a:t>2018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513811762"/>
                  </a:ext>
                </a:extLst>
              </a:tr>
              <a:tr h="274320">
                <a:tc>
                  <a:txBody>
                    <a:bodyPr/>
                    <a:lstStyle/>
                    <a:p>
                      <a:pPr algn="l" rtl="0" fontAlgn="b"/>
                      <a:r>
                        <a:rPr lang="en-US" sz="1600" b="0" i="0" u="none" strike="noStrike">
                          <a:solidFill>
                            <a:srgbClr val="000000"/>
                          </a:solidFill>
                          <a:effectLst/>
                          <a:latin typeface="Calibri" panose="020F0502020204030204" pitchFamily="34" charset="0"/>
                        </a:rPr>
                        <a:t>WHM</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dirty="0">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2017</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2019</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4891118"/>
                  </a:ext>
                </a:extLst>
              </a:tr>
              <a:tr h="274320">
                <a:tc>
                  <a:txBody>
                    <a:bodyPr/>
                    <a:lstStyle/>
                    <a:p>
                      <a:pPr algn="l" rtl="0" fontAlgn="b"/>
                      <a:r>
                        <a:rPr lang="en-US" sz="1600" b="0" i="0" u="none" strike="noStrike">
                          <a:solidFill>
                            <a:srgbClr val="000000"/>
                          </a:solidFill>
                          <a:effectLst/>
                          <a:latin typeface="Calibri" panose="020F0502020204030204" pitchFamily="34" charset="0"/>
                        </a:rPr>
                        <a:t>SAI_E</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b"/>
                      <a:r>
                        <a:rPr lang="en-US" sz="1600" b="0" i="0" u="none" strike="noStrike">
                          <a:solidFill>
                            <a:srgbClr val="000000"/>
                          </a:solidFill>
                          <a:effectLst/>
                          <a:latin typeface="Calibri" panose="020F0502020204030204" pitchFamily="34" charset="0"/>
                        </a:rPr>
                        <a:t>Possibly</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b"/>
                      <a:r>
                        <a:rPr lang="en-US" sz="1600" b="0" i="0" u="none" strike="noStrike">
                          <a:solidFill>
                            <a:srgbClr val="000000"/>
                          </a:solidFill>
                          <a:effectLst/>
                          <a:latin typeface="Calibri" panose="020F0502020204030204" pitchFamily="34" charset="0"/>
                        </a:rPr>
                        <a:t>2014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b"/>
                      <a:r>
                        <a:rPr lang="en-US" sz="1600" b="0" i="0" u="none" strike="noStrike">
                          <a:solidFill>
                            <a:srgbClr val="000000"/>
                          </a:solidFill>
                          <a:effectLst/>
                          <a:latin typeface="Calibri" panose="020F0502020204030204" pitchFamily="34" charset="0"/>
                        </a:rPr>
                        <a:t>2016</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b"/>
                      <a:r>
                        <a:rPr lang="en-US"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861158360"/>
                  </a:ext>
                </a:extLst>
              </a:tr>
              <a:tr h="274320">
                <a:tc>
                  <a:txBody>
                    <a:bodyPr/>
                    <a:lstStyle/>
                    <a:p>
                      <a:pPr algn="l" rtl="0" fontAlgn="b"/>
                      <a:r>
                        <a:rPr lang="en-US" sz="1600" b="0" i="0" u="none" strike="noStrike">
                          <a:solidFill>
                            <a:srgbClr val="000000"/>
                          </a:solidFill>
                          <a:effectLst/>
                          <a:latin typeface="Calibri" panose="020F0502020204030204" pitchFamily="34" charset="0"/>
                        </a:rPr>
                        <a:t>SWO_S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dirty="0">
                          <a:solidFill>
                            <a:srgbClr val="000000"/>
                          </a:solidFill>
                          <a:effectLst/>
                          <a:latin typeface="Calibri" panose="020F0502020204030204" pitchFamily="34" charset="0"/>
                        </a:rPr>
                        <a:t>2015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2017</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8716223"/>
                  </a:ext>
                </a:extLst>
              </a:tr>
              <a:tr h="274320">
                <a:tc>
                  <a:txBody>
                    <a:bodyPr/>
                    <a:lstStyle/>
                    <a:p>
                      <a:pPr algn="l" rtl="0" fontAlgn="b"/>
                      <a:r>
                        <a:rPr lang="en-US" sz="1600" b="0" i="0" u="none" strike="noStrike">
                          <a:solidFill>
                            <a:srgbClr val="000000"/>
                          </a:solidFill>
                          <a:effectLst/>
                          <a:latin typeface="Calibri" panose="020F0502020204030204" pitchFamily="34" charset="0"/>
                        </a:rPr>
                        <a:t>SWO_Med</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b"/>
                      <a:r>
                        <a:rPr lang="en-US" sz="1600" b="0" i="0" u="none" strike="noStrike">
                          <a:solidFill>
                            <a:srgbClr val="000000"/>
                          </a:solidFill>
                          <a:effectLst/>
                          <a:latin typeface="Calibri" panose="020F0502020204030204" pitchFamily="34" charset="0"/>
                        </a:rPr>
                        <a:t>2018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b"/>
                      <a:r>
                        <a:rPr lang="en-US" sz="1600" b="0" i="0" u="none" strike="noStrike">
                          <a:solidFill>
                            <a:srgbClr val="000000"/>
                          </a:solidFill>
                          <a:effectLst/>
                          <a:latin typeface="Calibri" panose="020F0502020204030204" pitchFamily="34" charset="0"/>
                        </a:rPr>
                        <a:t>2020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808497742"/>
                  </a:ext>
                </a:extLst>
              </a:tr>
              <a:tr h="274320">
                <a:tc>
                  <a:txBody>
                    <a:bodyPr/>
                    <a:lstStyle/>
                    <a:p>
                      <a:pPr algn="l" rtl="0" fontAlgn="b"/>
                      <a:r>
                        <a:rPr lang="en-US" sz="1600" b="0" i="0" u="none" strike="noStrike">
                          <a:solidFill>
                            <a:srgbClr val="000000"/>
                          </a:solidFill>
                          <a:effectLst/>
                          <a:latin typeface="Calibri" panose="020F0502020204030204" pitchFamily="34" charset="0"/>
                        </a:rPr>
                        <a:t>SMA_N</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2015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2017</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3048399"/>
                  </a:ext>
                </a:extLst>
              </a:tr>
              <a:tr h="274320">
                <a:tc>
                  <a:txBody>
                    <a:bodyPr/>
                    <a:lstStyle/>
                    <a:p>
                      <a:pPr algn="l" rtl="0" fontAlgn="b"/>
                      <a:r>
                        <a:rPr lang="en-US" sz="1600" b="0" i="0" u="none" strike="noStrike">
                          <a:solidFill>
                            <a:srgbClr val="000000"/>
                          </a:solidFill>
                          <a:effectLst/>
                          <a:latin typeface="Calibri" panose="020F0502020204030204" pitchFamily="34" charset="0"/>
                        </a:rPr>
                        <a:t>SMA_S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Possibly</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Possibly</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2015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dirty="0">
                          <a:solidFill>
                            <a:srgbClr val="000000"/>
                          </a:solidFill>
                          <a:effectLst/>
                          <a:latin typeface="Calibri" panose="020F0502020204030204" pitchFamily="34" charset="0"/>
                        </a:rPr>
                        <a:t>2017</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7843494"/>
                  </a:ext>
                </a:extLst>
              </a:tr>
              <a:tr h="274320">
                <a:tc>
                  <a:txBody>
                    <a:bodyPr/>
                    <a:lstStyle/>
                    <a:p>
                      <a:pPr algn="l" rtl="0" fontAlgn="b"/>
                      <a:r>
                        <a:rPr lang="en-US" sz="1600" b="0" i="0" u="none" strike="noStrike">
                          <a:solidFill>
                            <a:srgbClr val="000000"/>
                          </a:solidFill>
                          <a:effectLst/>
                          <a:latin typeface="Calibri" panose="020F0502020204030204" pitchFamily="34" charset="0"/>
                        </a:rPr>
                        <a:t>POR_NW</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Not Likely</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2018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dirty="0">
                          <a:solidFill>
                            <a:srgbClr val="000000"/>
                          </a:solidFill>
                          <a:effectLst/>
                          <a:latin typeface="Calibri" panose="020F0502020204030204" pitchFamily="34" charset="0"/>
                        </a:rPr>
                        <a:t>2020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4403649"/>
                  </a:ext>
                </a:extLst>
              </a:tr>
              <a:tr h="274320">
                <a:tc>
                  <a:txBody>
                    <a:bodyPr/>
                    <a:lstStyle/>
                    <a:p>
                      <a:pPr algn="l" rtl="0" fontAlgn="b"/>
                      <a:r>
                        <a:rPr lang="en-US" sz="1600" b="0" i="0" u="none" strike="noStrike">
                          <a:solidFill>
                            <a:srgbClr val="000000"/>
                          </a:solidFill>
                          <a:effectLst/>
                          <a:latin typeface="Calibri" panose="020F0502020204030204" pitchFamily="34" charset="0"/>
                        </a:rPr>
                        <a:t>POR_SW</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b"/>
                      <a:r>
                        <a:rPr lang="en-US" sz="1600" b="0" i="0" u="none" strike="noStrike">
                          <a:solidFill>
                            <a:srgbClr val="000000"/>
                          </a:solidFill>
                          <a:effectLst/>
                          <a:latin typeface="Calibri" panose="020F0502020204030204" pitchFamily="34" charset="0"/>
                        </a:rPr>
                        <a:t>Not Likely</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b"/>
                      <a:r>
                        <a:rPr lang="en-US" sz="1600" b="0" i="0" u="none" strike="noStrike">
                          <a:solidFill>
                            <a:srgbClr val="000000"/>
                          </a:solidFill>
                          <a:effectLst/>
                          <a:latin typeface="Calibri" panose="020F0502020204030204" pitchFamily="34" charset="0"/>
                        </a:rPr>
                        <a:t>Undetermined</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b"/>
                      <a:r>
                        <a:rPr lang="en-US" sz="1600" b="0" i="0" u="none" strike="noStrike">
                          <a:solidFill>
                            <a:srgbClr val="000000"/>
                          </a:solidFill>
                          <a:effectLst/>
                          <a:latin typeface="Calibri" panose="020F0502020204030204" pitchFamily="34" charset="0"/>
                        </a:rPr>
                        <a:t>2018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b"/>
                      <a:r>
                        <a:rPr lang="en-US" sz="1600" b="0" i="0" u="none" strike="noStrike" dirty="0">
                          <a:solidFill>
                            <a:srgbClr val="000000"/>
                          </a:solidFill>
                          <a:effectLst/>
                          <a:latin typeface="Calibri" panose="020F0502020204030204" pitchFamily="34" charset="0"/>
                        </a:rPr>
                        <a:t>2020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b"/>
                      <a:r>
                        <a:rPr lang="en-US" sz="1600" b="0" i="0" u="none" strike="noStrike" dirty="0">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b"/>
                      <a:r>
                        <a:rPr lang="en-US"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157328877"/>
                  </a:ext>
                </a:extLst>
              </a:tr>
              <a:tr h="274320">
                <a:tc>
                  <a:txBody>
                    <a:bodyPr/>
                    <a:lstStyle/>
                    <a:p>
                      <a:pPr algn="l" rtl="0" fontAlgn="b"/>
                      <a:r>
                        <a:rPr lang="en-US" sz="1600" b="0" i="0" u="none" strike="noStrike">
                          <a:solidFill>
                            <a:srgbClr val="000000"/>
                          </a:solidFill>
                          <a:effectLst/>
                          <a:latin typeface="Calibri" panose="020F0502020204030204" pitchFamily="34" charset="0"/>
                        </a:rPr>
                        <a:t>POR_NE</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2018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Calibri" panose="020F0502020204030204" pitchFamily="34" charset="0"/>
                        </a:rPr>
                        <a:t>2020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dirty="0">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n-US" sz="1600" b="0" i="0" u="none" strike="noStrike" dirty="0">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768223"/>
                  </a:ext>
                </a:extLst>
              </a:tr>
            </a:tbl>
          </a:graphicData>
        </a:graphic>
      </p:graphicFrame>
    </p:spTree>
    <p:extLst>
      <p:ext uri="{BB962C8B-B14F-4D97-AF65-F5344CB8AC3E}">
        <p14:creationId xmlns:p14="http://schemas.microsoft.com/office/powerpoint/2010/main" val="1421960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pic>
        <p:nvPicPr>
          <p:cNvPr id="5" name="Picture 2" descr="img03">
            <a:extLst>
              <a:ext uri="{FF2B5EF4-FFF2-40B4-BE49-F238E27FC236}">
                <a16:creationId xmlns:a16="http://schemas.microsoft.com/office/drawing/2014/main" id="{2040DCF3-D67D-4D05-BF48-4B3583DA47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025"/>
            <a:ext cx="104394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D37585F-3662-4F47-A880-01EBB51C40B7}"/>
              </a:ext>
            </a:extLst>
          </p:cNvPr>
          <p:cNvPicPr>
            <a:picLocks noChangeAspect="1"/>
          </p:cNvPicPr>
          <p:nvPr/>
        </p:nvPicPr>
        <p:blipFill rotWithShape="1">
          <a:blip r:embed="rId3"/>
          <a:srcRect l="32660" t="50833" r="12027"/>
          <a:stretch/>
        </p:blipFill>
        <p:spPr>
          <a:xfrm>
            <a:off x="10591801" y="561974"/>
            <a:ext cx="1600199" cy="1438275"/>
          </a:xfrm>
          <a:prstGeom prst="rect">
            <a:avLst/>
          </a:prstGeom>
        </p:spPr>
      </p:pic>
      <p:sp>
        <p:nvSpPr>
          <p:cNvPr id="7" name="TextBox 6">
            <a:extLst>
              <a:ext uri="{FF2B5EF4-FFF2-40B4-BE49-F238E27FC236}">
                <a16:creationId xmlns:a16="http://schemas.microsoft.com/office/drawing/2014/main" id="{B9AAC1AE-B0F0-4AF9-BCC9-9BBCB250D368}"/>
              </a:ext>
            </a:extLst>
          </p:cNvPr>
          <p:cNvSpPr txBox="1"/>
          <p:nvPr/>
        </p:nvSpPr>
        <p:spPr>
          <a:xfrm>
            <a:off x="805544" y="1172936"/>
            <a:ext cx="9884228"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rebuchet MS" panose="020B0603020202020204"/>
                <a:ea typeface="+mn-ea"/>
                <a:cs typeface="+mn-cs"/>
              </a:rPr>
              <a:t> Overview Executive Summaries</a:t>
            </a:r>
            <a:endParaRPr kumimoji="0" lang="en-CA" sz="4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 name="Rectangle 1">
            <a:extLst>
              <a:ext uri="{FF2B5EF4-FFF2-40B4-BE49-F238E27FC236}">
                <a16:creationId xmlns:a16="http://schemas.microsoft.com/office/drawing/2014/main" id="{F4420709-16EF-4385-9852-D394D2795F3C}"/>
              </a:ext>
            </a:extLst>
          </p:cNvPr>
          <p:cNvSpPr/>
          <p:nvPr/>
        </p:nvSpPr>
        <p:spPr>
          <a:xfrm>
            <a:off x="3026229" y="3592009"/>
            <a:ext cx="6096000"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 </a:t>
            </a:r>
          </a:p>
        </p:txBody>
      </p:sp>
      <p:sp>
        <p:nvSpPr>
          <p:cNvPr id="9" name="TextBox 8">
            <a:extLst>
              <a:ext uri="{FF2B5EF4-FFF2-40B4-BE49-F238E27FC236}">
                <a16:creationId xmlns:a16="http://schemas.microsoft.com/office/drawing/2014/main" id="{14A72792-E897-4BB0-8587-A30A60BDE8D3}"/>
              </a:ext>
            </a:extLst>
          </p:cNvPr>
          <p:cNvSpPr txBox="1"/>
          <p:nvPr/>
        </p:nvSpPr>
        <p:spPr>
          <a:xfrm>
            <a:off x="925285" y="2133599"/>
            <a:ext cx="305756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Section 9 of Report.</a:t>
            </a: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a:t>
            </a:r>
            <a:endParaRPr kumimoji="0" lang="en-CA"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 name="TextBox 3">
            <a:extLst>
              <a:ext uri="{FF2B5EF4-FFF2-40B4-BE49-F238E27FC236}">
                <a16:creationId xmlns:a16="http://schemas.microsoft.com/office/drawing/2014/main" id="{368927F1-0AD7-4E91-B386-2ABF9F444493}"/>
              </a:ext>
            </a:extLst>
          </p:cNvPr>
          <p:cNvSpPr txBox="1"/>
          <p:nvPr/>
        </p:nvSpPr>
        <p:spPr>
          <a:xfrm>
            <a:off x="642257" y="3777342"/>
            <a:ext cx="2155372"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prstClr val="black"/>
                </a:solidFill>
                <a:effectLst/>
                <a:uLnTx/>
                <a:uFillTx/>
                <a:latin typeface="Trebuchet MS" panose="020B0603020202020204"/>
                <a:ea typeface="+mn-ea"/>
                <a:cs typeface="+mn-cs"/>
              </a:rPr>
              <a:t>Insufficient information to rate</a:t>
            </a:r>
          </a:p>
        </p:txBody>
      </p:sp>
      <p:pic>
        <p:nvPicPr>
          <p:cNvPr id="12" name="Picture 11">
            <a:extLst>
              <a:ext uri="{FF2B5EF4-FFF2-40B4-BE49-F238E27FC236}">
                <a16:creationId xmlns:a16="http://schemas.microsoft.com/office/drawing/2014/main" id="{BDFC0860-E4E1-4984-B43E-5C761C38B1D4}"/>
              </a:ext>
            </a:extLst>
          </p:cNvPr>
          <p:cNvPicPr>
            <a:picLocks noChangeAspect="1"/>
          </p:cNvPicPr>
          <p:nvPr/>
        </p:nvPicPr>
        <p:blipFill>
          <a:blip r:embed="rId4"/>
          <a:stretch>
            <a:fillRect/>
          </a:stretch>
        </p:blipFill>
        <p:spPr>
          <a:xfrm>
            <a:off x="3352063" y="3907659"/>
            <a:ext cx="7992621" cy="1382798"/>
          </a:xfrm>
          <a:prstGeom prst="rect">
            <a:avLst/>
          </a:prstGeom>
        </p:spPr>
      </p:pic>
    </p:spTree>
    <p:extLst>
      <p:ext uri="{BB962C8B-B14F-4D97-AF65-F5344CB8AC3E}">
        <p14:creationId xmlns:p14="http://schemas.microsoft.com/office/powerpoint/2010/main" val="4132411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A85AF8-8846-4739-8927-81FE832E7CF8}"/>
              </a:ext>
            </a:extLst>
          </p:cNvPr>
          <p:cNvPicPr>
            <a:picLocks noChangeAspect="1"/>
          </p:cNvPicPr>
          <p:nvPr/>
        </p:nvPicPr>
        <p:blipFill>
          <a:blip r:embed="rId2"/>
          <a:stretch>
            <a:fillRect/>
          </a:stretch>
        </p:blipFill>
        <p:spPr>
          <a:xfrm>
            <a:off x="0" y="0"/>
            <a:ext cx="12192000" cy="1614488"/>
          </a:xfrm>
          <a:prstGeom prst="rect">
            <a:avLst/>
          </a:prstGeom>
        </p:spPr>
      </p:pic>
      <p:sp>
        <p:nvSpPr>
          <p:cNvPr id="3" name="Rectangle 2">
            <a:extLst>
              <a:ext uri="{FF2B5EF4-FFF2-40B4-BE49-F238E27FC236}">
                <a16:creationId xmlns:a16="http://schemas.microsoft.com/office/drawing/2014/main" id="{E50C3836-AA63-4C62-972A-3922EEC096DB}"/>
              </a:ext>
            </a:extLst>
          </p:cNvPr>
          <p:cNvSpPr/>
          <p:nvPr/>
        </p:nvSpPr>
        <p:spPr>
          <a:xfrm>
            <a:off x="1317350" y="918192"/>
            <a:ext cx="10311862" cy="584775"/>
          </a:xfrm>
          <a:prstGeom prst="rect">
            <a:avLst/>
          </a:prstGeom>
          <a:solidFill>
            <a:schemeClr val="bg1"/>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dirty="0">
                <a:ln>
                  <a:noFill/>
                </a:ln>
                <a:solidFill>
                  <a:prstClr val="white"/>
                </a:solidFill>
                <a:effectLst/>
                <a:uLnTx/>
                <a:uFillTx/>
                <a:latin typeface="Trebuchet MS" panose="020B0603020202020204"/>
                <a:ea typeface="+mn-ea"/>
                <a:cs typeface="+mn-cs"/>
              </a:rPr>
              <a:t>Overview of SCRS 2021 Research Programs and Outputs</a:t>
            </a:r>
            <a:endParaRPr kumimoji="0" lang="en-CA"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7" name="Rectangle 6">
            <a:extLst>
              <a:ext uri="{FF2B5EF4-FFF2-40B4-BE49-F238E27FC236}">
                <a16:creationId xmlns:a16="http://schemas.microsoft.com/office/drawing/2014/main" id="{0E522F1A-E2E1-452D-8D07-9556AA3A49FE}"/>
              </a:ext>
            </a:extLst>
          </p:cNvPr>
          <p:cNvSpPr/>
          <p:nvPr/>
        </p:nvSpPr>
        <p:spPr>
          <a:xfrm>
            <a:off x="556061" y="1941387"/>
            <a:ext cx="430919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mn-ea"/>
                <a:cs typeface="+mn-cs"/>
              </a:rPr>
              <a:t>Main Research Programs</a:t>
            </a:r>
            <a:endParaRPr kumimoji="0" lang="en-CA" sz="1800" b="0" i="0" u="none" strike="noStrike" kern="0" cap="none" spc="0" normalizeH="0" baseline="0" noProof="0" dirty="0">
              <a:ln>
                <a:noFill/>
              </a:ln>
              <a:solidFill>
                <a:sysClr val="windowText" lastClr="000000"/>
              </a:solidFill>
              <a:effectLst/>
              <a:uLnTx/>
              <a:uFillTx/>
              <a:latin typeface="Trebuchet MS" panose="020B0603020202020204"/>
              <a:ea typeface="+mn-ea"/>
              <a:cs typeface="+mn-cs"/>
            </a:endParaRPr>
          </a:p>
        </p:txBody>
      </p:sp>
      <p:sp>
        <p:nvSpPr>
          <p:cNvPr id="8" name="TextBox 7">
            <a:extLst>
              <a:ext uri="{FF2B5EF4-FFF2-40B4-BE49-F238E27FC236}">
                <a16:creationId xmlns:a16="http://schemas.microsoft.com/office/drawing/2014/main" id="{62284687-44A2-436C-9E55-17F92B7714F3}"/>
              </a:ext>
            </a:extLst>
          </p:cNvPr>
          <p:cNvSpPr txBox="1"/>
          <p:nvPr/>
        </p:nvSpPr>
        <p:spPr>
          <a:xfrm>
            <a:off x="903514" y="2438400"/>
            <a:ext cx="10840811" cy="33239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schemeClr val="bg1"/>
                </a:solidFill>
              </a:rPr>
              <a:t>Atlantic-Wide Research </a:t>
            </a:r>
            <a:r>
              <a:rPr lang="en-US" sz="2400" dirty="0" err="1">
                <a:solidFill>
                  <a:schemeClr val="bg1"/>
                </a:solidFill>
              </a:rPr>
              <a:t>Programme</a:t>
            </a:r>
            <a:r>
              <a:rPr lang="en-US" sz="2400" dirty="0">
                <a:solidFill>
                  <a:schemeClr val="bg1"/>
                </a:solidFill>
              </a:rPr>
              <a:t> for Bluefin Tuna (GBYP) - Largest</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schemeClr val="bg1"/>
                </a:solidFill>
              </a:rPr>
              <a:t>Atlantic Ocean Tropical tuna Tagging </a:t>
            </a:r>
            <a:r>
              <a:rPr lang="en-US" sz="2400" dirty="0" err="1">
                <a:solidFill>
                  <a:schemeClr val="bg1"/>
                </a:solidFill>
              </a:rPr>
              <a:t>Programme</a:t>
            </a:r>
            <a:r>
              <a:rPr lang="en-US" sz="2400" dirty="0">
                <a:solidFill>
                  <a:schemeClr val="bg1"/>
                </a:solidFill>
              </a:rPr>
              <a:t> (AOTTP) – Finished 2021</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schemeClr val="bg1"/>
                </a:solidFill>
              </a:rPr>
              <a:t>Small Tunas Year </a:t>
            </a:r>
            <a:r>
              <a:rPr lang="en-US" sz="2400" dirty="0" err="1">
                <a:solidFill>
                  <a:schemeClr val="bg1"/>
                </a:solidFill>
              </a:rPr>
              <a:t>Programme</a:t>
            </a:r>
            <a:r>
              <a:rPr lang="en-US" sz="2400" dirty="0">
                <a:solidFill>
                  <a:schemeClr val="bg1"/>
                </a:solidFill>
              </a:rPr>
              <a:t> (SMTYP)</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schemeClr val="bg1"/>
                </a:solidFill>
              </a:rPr>
              <a:t>Shark Research and Data Collection </a:t>
            </a:r>
            <a:r>
              <a:rPr lang="en-US" sz="2400" dirty="0" err="1">
                <a:solidFill>
                  <a:schemeClr val="bg1"/>
                </a:solidFill>
              </a:rPr>
              <a:t>Programme</a:t>
            </a:r>
            <a:r>
              <a:rPr lang="en-US" sz="2400" dirty="0">
                <a:solidFill>
                  <a:schemeClr val="bg1"/>
                </a:solidFill>
              </a:rPr>
              <a:t> (SRDCP) </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schemeClr val="bg1"/>
                </a:solidFill>
              </a:rPr>
              <a:t>Enhanced Billfish Research </a:t>
            </a:r>
            <a:r>
              <a:rPr lang="en-US" sz="2400" dirty="0" err="1">
                <a:solidFill>
                  <a:schemeClr val="bg1"/>
                </a:solidFill>
              </a:rPr>
              <a:t>Programme</a:t>
            </a:r>
            <a:r>
              <a:rPr lang="en-US" sz="2400" dirty="0">
                <a:solidFill>
                  <a:schemeClr val="bg1"/>
                </a:solidFill>
              </a:rPr>
              <a:t> (EBRP) </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schemeClr val="bg1"/>
                </a:solidFill>
              </a:rPr>
              <a:t>	Other Research Programs </a:t>
            </a:r>
          </a:p>
          <a:p>
            <a:pPr marL="800100" lvl="1" indent="-342900">
              <a:buFont typeface="Wingdings" panose="05000000000000000000" pitchFamily="2" charset="2"/>
              <a:buChar char="§"/>
            </a:pPr>
            <a:r>
              <a:rPr lang="en-US" sz="2400" dirty="0">
                <a:solidFill>
                  <a:schemeClr val="bg1"/>
                </a:solidFill>
              </a:rPr>
              <a:t>Albacore </a:t>
            </a:r>
          </a:p>
          <a:p>
            <a:pPr marL="800100" lvl="1" indent="-342900">
              <a:buFont typeface="Wingdings" panose="05000000000000000000" pitchFamily="2" charset="2"/>
              <a:buChar char="§"/>
            </a:pPr>
            <a:r>
              <a:rPr lang="en-US" sz="2400" dirty="0">
                <a:solidFill>
                  <a:schemeClr val="bg1"/>
                </a:solidFill>
              </a:rPr>
              <a:t>Swordfish Biology Program</a:t>
            </a:r>
            <a:endParaRPr kumimoji="0" lang="en-CA" sz="2400" b="0" i="0" u="none" strike="noStrike" kern="1200" cap="none" spc="0" normalizeH="0" baseline="0" noProof="0" dirty="0">
              <a:ln>
                <a:noFill/>
              </a:ln>
              <a:solidFill>
                <a:schemeClr val="bg1"/>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155414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A85AF8-8846-4739-8927-81FE832E7CF8}"/>
              </a:ext>
            </a:extLst>
          </p:cNvPr>
          <p:cNvPicPr>
            <a:picLocks noChangeAspect="1"/>
          </p:cNvPicPr>
          <p:nvPr/>
        </p:nvPicPr>
        <p:blipFill>
          <a:blip r:embed="rId2"/>
          <a:stretch>
            <a:fillRect/>
          </a:stretch>
        </p:blipFill>
        <p:spPr>
          <a:xfrm>
            <a:off x="0" y="0"/>
            <a:ext cx="12192000" cy="2038350"/>
          </a:xfrm>
          <a:prstGeom prst="rect">
            <a:avLst/>
          </a:prstGeom>
        </p:spPr>
      </p:pic>
      <p:sp>
        <p:nvSpPr>
          <p:cNvPr id="3" name="Rectangle 2">
            <a:extLst>
              <a:ext uri="{FF2B5EF4-FFF2-40B4-BE49-F238E27FC236}">
                <a16:creationId xmlns:a16="http://schemas.microsoft.com/office/drawing/2014/main" id="{E50C3836-AA63-4C62-972A-3922EEC096DB}"/>
              </a:ext>
            </a:extLst>
          </p:cNvPr>
          <p:cNvSpPr/>
          <p:nvPr/>
        </p:nvSpPr>
        <p:spPr>
          <a:xfrm>
            <a:off x="4395566" y="1211661"/>
            <a:ext cx="3705181" cy="461665"/>
          </a:xfrm>
          <a:prstGeom prst="rect">
            <a:avLst/>
          </a:prstGeom>
          <a:solidFill>
            <a:schemeClr val="bg1"/>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white"/>
                </a:solidFill>
                <a:effectLst/>
                <a:uLnTx/>
                <a:uFillTx/>
                <a:latin typeface="Trebuchet MS" panose="020B0603020202020204"/>
                <a:ea typeface="+mn-ea"/>
                <a:cs typeface="+mn-cs"/>
              </a:rPr>
              <a:t>Research Programs: GBYP</a:t>
            </a:r>
          </a:p>
        </p:txBody>
      </p:sp>
      <p:sp>
        <p:nvSpPr>
          <p:cNvPr id="7" name="Rectangle 6">
            <a:extLst>
              <a:ext uri="{FF2B5EF4-FFF2-40B4-BE49-F238E27FC236}">
                <a16:creationId xmlns:a16="http://schemas.microsoft.com/office/drawing/2014/main" id="{0E522F1A-E2E1-452D-8D07-9556AA3A49FE}"/>
              </a:ext>
            </a:extLst>
          </p:cNvPr>
          <p:cNvSpPr/>
          <p:nvPr/>
        </p:nvSpPr>
        <p:spPr>
          <a:xfrm>
            <a:off x="556061" y="1941387"/>
            <a:ext cx="467467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mn-ea"/>
                <a:cs typeface="+mn-cs"/>
              </a:rPr>
              <a:t>Overview of GBYP Program</a:t>
            </a:r>
            <a:endParaRPr kumimoji="0" lang="en-CA" sz="1800" b="0" i="0" u="none" strike="noStrike" kern="0" cap="none" spc="0" normalizeH="0" baseline="0" noProof="0" dirty="0">
              <a:ln>
                <a:noFill/>
              </a:ln>
              <a:solidFill>
                <a:sysClr val="windowText" lastClr="000000"/>
              </a:solidFill>
              <a:effectLst/>
              <a:uLnTx/>
              <a:uFillTx/>
              <a:latin typeface="Trebuchet MS" panose="020B0603020202020204"/>
              <a:ea typeface="+mn-ea"/>
              <a:cs typeface="+mn-cs"/>
            </a:endParaRPr>
          </a:p>
        </p:txBody>
      </p:sp>
      <p:sp>
        <p:nvSpPr>
          <p:cNvPr id="8" name="TextBox 7">
            <a:extLst>
              <a:ext uri="{FF2B5EF4-FFF2-40B4-BE49-F238E27FC236}">
                <a16:creationId xmlns:a16="http://schemas.microsoft.com/office/drawing/2014/main" id="{62284687-44A2-436C-9E55-17F92B7714F3}"/>
              </a:ext>
            </a:extLst>
          </p:cNvPr>
          <p:cNvSpPr txBox="1"/>
          <p:nvPr/>
        </p:nvSpPr>
        <p:spPr>
          <a:xfrm>
            <a:off x="871983" y="2659117"/>
            <a:ext cx="10395857" cy="36933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Program Started in October 2009,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Currently in Phase 10  and 11</a:t>
            </a:r>
          </a:p>
          <a:p>
            <a:pPr marL="1200150" lvl="2" indent="-285750">
              <a:buFont typeface="Arial" panose="020B0604020202020204" pitchFamily="34" charset="0"/>
              <a:buChar char="•"/>
            </a:pPr>
            <a:r>
              <a:rPr kumimoji="0" lang="en-US"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Phase 10 (12 months) started on 1 January 2020, extended </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until 31 July 2021)</a:t>
            </a:r>
          </a:p>
          <a:p>
            <a:pPr marL="1200150" lvl="2" indent="-285750">
              <a:buFont typeface="Arial" panose="020B0604020202020204" pitchFamily="34" charset="0"/>
              <a:buChar cha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Phase 11 (12 months) started on 1 January 2021 with a likely extension.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General objectives: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Improving basic data collection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Improving understanding of key biological and ecological process</a:t>
            </a: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Improving assessment models and provision of scientific advice on stock status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Annual budget</a:t>
            </a:r>
          </a:p>
          <a:p>
            <a:pPr marL="920750" marR="0" lvl="1" indent="-285750" algn="l" defTabSz="457200" rtl="0" eaLnBrk="1" fontAlgn="auto" latinLnBrk="0" hangingPunct="1">
              <a:lnSpc>
                <a:spcPct val="100000"/>
              </a:lnSpc>
              <a:spcBef>
                <a:spcPts val="0"/>
              </a:spcBef>
              <a:spcAft>
                <a:spcPts val="0"/>
              </a:spcAft>
              <a:buClr>
                <a:srgbClr val="39CDE7">
                  <a:lumMod val="75000"/>
                </a:srgbClr>
              </a:buClr>
              <a:buSzPct val="75000"/>
              <a:buFont typeface="Wingdings" panose="05000000000000000000" pitchFamily="2" charset="2"/>
              <a:buChar char="§"/>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Voluntary contribution of CPCs and other entities (80% European Union; 20% others)</a:t>
            </a:r>
          </a:p>
          <a:p>
            <a:pPr marL="635000" marR="0" lvl="1" algn="l" defTabSz="457200" rtl="0" eaLnBrk="1" fontAlgn="auto" latinLnBrk="0" hangingPunct="1">
              <a:lnSpc>
                <a:spcPct val="100000"/>
              </a:lnSpc>
              <a:spcBef>
                <a:spcPts val="0"/>
              </a:spcBef>
              <a:spcAft>
                <a:spcPts val="0"/>
              </a:spcAft>
              <a:buClr>
                <a:srgbClr val="39CDE7">
                  <a:lumMod val="75000"/>
                </a:srgbClr>
              </a:buClr>
              <a:buSzPct val="75000"/>
              <a:tabLst/>
              <a:defRPr/>
            </a:pPr>
            <a:endPar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914414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A85AF8-8846-4739-8927-81FE832E7CF8}"/>
              </a:ext>
            </a:extLst>
          </p:cNvPr>
          <p:cNvPicPr>
            <a:picLocks noChangeAspect="1"/>
          </p:cNvPicPr>
          <p:nvPr/>
        </p:nvPicPr>
        <p:blipFill>
          <a:blip r:embed="rId2"/>
          <a:stretch>
            <a:fillRect/>
          </a:stretch>
        </p:blipFill>
        <p:spPr>
          <a:xfrm>
            <a:off x="0" y="0"/>
            <a:ext cx="12192000" cy="1357313"/>
          </a:xfrm>
          <a:prstGeom prst="rect">
            <a:avLst/>
          </a:prstGeom>
        </p:spPr>
      </p:pic>
      <p:sp>
        <p:nvSpPr>
          <p:cNvPr id="3" name="Rectangle 2">
            <a:extLst>
              <a:ext uri="{FF2B5EF4-FFF2-40B4-BE49-F238E27FC236}">
                <a16:creationId xmlns:a16="http://schemas.microsoft.com/office/drawing/2014/main" id="{E50C3836-AA63-4C62-972A-3922EEC096DB}"/>
              </a:ext>
            </a:extLst>
          </p:cNvPr>
          <p:cNvSpPr/>
          <p:nvPr/>
        </p:nvSpPr>
        <p:spPr>
          <a:xfrm>
            <a:off x="3083743" y="841007"/>
            <a:ext cx="6778330" cy="461665"/>
          </a:xfrm>
          <a:prstGeom prst="rect">
            <a:avLst/>
          </a:prstGeom>
          <a:solidFill>
            <a:schemeClr val="bg1"/>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white"/>
                </a:solidFill>
                <a:effectLst/>
                <a:uLnTx/>
                <a:uFillTx/>
                <a:latin typeface="Trebuchet MS" panose="020B0603020202020204"/>
                <a:ea typeface="+mn-ea"/>
                <a:cs typeface="+mn-cs"/>
              </a:rPr>
              <a:t>GBYP </a:t>
            </a:r>
            <a:r>
              <a:rPr lang="en-CA" sz="2400" dirty="0">
                <a:solidFill>
                  <a:prstClr val="white"/>
                </a:solidFill>
                <a:latin typeface="Trebuchet MS" panose="020B0603020202020204"/>
              </a:rPr>
              <a:t>Main </a:t>
            </a:r>
            <a:r>
              <a:rPr kumimoji="0" lang="en-CA" sz="2400" b="0" i="0" u="none" strike="noStrike" kern="1200" cap="none" spc="0" normalizeH="0" baseline="0" noProof="0" dirty="0">
                <a:ln>
                  <a:noFill/>
                </a:ln>
                <a:solidFill>
                  <a:prstClr val="white"/>
                </a:solidFill>
                <a:effectLst/>
                <a:uLnTx/>
                <a:uFillTx/>
                <a:latin typeface="Trebuchet MS" panose="020B0603020202020204"/>
                <a:ea typeface="+mn-ea"/>
                <a:cs typeface="+mn-cs"/>
              </a:rPr>
              <a:t>Research Research Activities: Slide 1</a:t>
            </a:r>
          </a:p>
        </p:txBody>
      </p:sp>
      <p:sp>
        <p:nvSpPr>
          <p:cNvPr id="7" name="Rectangle 6">
            <a:extLst>
              <a:ext uri="{FF2B5EF4-FFF2-40B4-BE49-F238E27FC236}">
                <a16:creationId xmlns:a16="http://schemas.microsoft.com/office/drawing/2014/main" id="{0E522F1A-E2E1-452D-8D07-9556AA3A49FE}"/>
              </a:ext>
            </a:extLst>
          </p:cNvPr>
          <p:cNvSpPr/>
          <p:nvPr/>
        </p:nvSpPr>
        <p:spPr>
          <a:xfrm>
            <a:off x="584636" y="1498475"/>
            <a:ext cx="553068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mn-ea"/>
                <a:cs typeface="+mn-cs"/>
              </a:rPr>
              <a:t>Five Main Research Components</a:t>
            </a:r>
            <a:endParaRPr kumimoji="0" lang="en-CA" sz="1800" b="0" i="0" u="none" strike="noStrike" kern="0" cap="none" spc="0" normalizeH="0" baseline="0" noProof="0" dirty="0">
              <a:ln>
                <a:noFill/>
              </a:ln>
              <a:solidFill>
                <a:sysClr val="windowText" lastClr="000000"/>
              </a:solidFill>
              <a:effectLst/>
              <a:uLnTx/>
              <a:uFillTx/>
              <a:latin typeface="Trebuchet MS" panose="020B0603020202020204"/>
              <a:ea typeface="+mn-ea"/>
              <a:cs typeface="+mn-cs"/>
            </a:endParaRPr>
          </a:p>
        </p:txBody>
      </p:sp>
      <p:sp>
        <p:nvSpPr>
          <p:cNvPr id="8" name="TextBox 7">
            <a:extLst>
              <a:ext uri="{FF2B5EF4-FFF2-40B4-BE49-F238E27FC236}">
                <a16:creationId xmlns:a16="http://schemas.microsoft.com/office/drawing/2014/main" id="{62284687-44A2-436C-9E55-17F92B7714F3}"/>
              </a:ext>
            </a:extLst>
          </p:cNvPr>
          <p:cNvSpPr txBox="1"/>
          <p:nvPr/>
        </p:nvSpPr>
        <p:spPr>
          <a:xfrm>
            <a:off x="402349" y="2076614"/>
            <a:ext cx="11477297" cy="486287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2400" b="1" i="0" u="sng" strike="noStrike" kern="1200" cap="none" spc="0" normalizeH="0" baseline="0" noProof="0" dirty="0">
                <a:ln>
                  <a:noFill/>
                </a:ln>
                <a:solidFill>
                  <a:prstClr val="black"/>
                </a:solidFill>
                <a:effectLst/>
                <a:uLnTx/>
                <a:uFillTx/>
                <a:latin typeface="Cambria" panose="02040503050406030204" pitchFamily="18" charset="0"/>
                <a:ea typeface="+mn-ea"/>
                <a:cs typeface="+mn-cs"/>
              </a:rPr>
              <a:t>Data mining, recovery and management:</a:t>
            </a:r>
          </a:p>
          <a:p>
            <a:pPr marL="800100" lvl="1" indent="-342900">
              <a:buFont typeface="Arial" panose="020B0604020202020204" pitchFamily="34" charset="0"/>
              <a:buChar char="•"/>
            </a:pPr>
            <a:r>
              <a:rPr lang="en-US" sz="2000" dirty="0">
                <a:solidFill>
                  <a:prstClr val="black"/>
                </a:solidFill>
                <a:latin typeface="Cambria" panose="02040503050406030204" pitchFamily="18" charset="0"/>
              </a:rPr>
              <a:t>Major effort of earlier Phases. Current work focused on development of relational databases for data storage and analysis of raw data relevant for BFT management (e.g., growth, biological and tagging data).</a:t>
            </a:r>
          </a:p>
          <a:p>
            <a:pPr marL="800100" lvl="1" indent="-342900">
              <a:buFont typeface="Arial" panose="020B0604020202020204" pitchFamily="34" charset="0"/>
              <a:buChar char="•"/>
            </a:pPr>
            <a:r>
              <a:rPr kumimoji="0" lang="en-US" sz="20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These efforts will continue in Phase 11 and include the  collection and evaluation of new available </a:t>
            </a:r>
            <a:r>
              <a:rPr lang="en-US" sz="2000" dirty="0">
                <a:solidFill>
                  <a:prstClr val="black"/>
                </a:solidFill>
                <a:latin typeface="Cambria" panose="02040503050406030204" pitchFamily="18" charset="0"/>
              </a:rPr>
              <a:t>data.</a:t>
            </a:r>
            <a:r>
              <a:rPr lang="en-US" sz="2000" b="1" dirty="0">
                <a:solidFill>
                  <a:prstClr val="black"/>
                </a:solidFill>
                <a:latin typeface="Cambria" panose="02040503050406030204" pitchFamily="18" charset="0"/>
              </a:rPr>
              <a:t> </a:t>
            </a:r>
          </a:p>
          <a:p>
            <a:pPr marL="342900" indent="-342900">
              <a:buFontTx/>
              <a:buAutoNum type="arabicPeriod"/>
            </a:pPr>
            <a:r>
              <a:rPr kumimoji="0" lang="en-US" sz="2400" b="1" i="0" u="sng" strike="noStrike" kern="1200" cap="none" spc="0" normalizeH="0" baseline="0" noProof="0" dirty="0">
                <a:ln>
                  <a:noFill/>
                </a:ln>
                <a:solidFill>
                  <a:schemeClr val="bg1"/>
                </a:solidFill>
                <a:effectLst/>
                <a:uLnTx/>
                <a:uFillTx/>
                <a:latin typeface="Cambria" panose="02040503050406030204" pitchFamily="18" charset="0"/>
                <a:ea typeface="+mn-ea"/>
                <a:cs typeface="+mn-cs"/>
              </a:rPr>
              <a:t>Aerial survey on bluefin tuna spawning aggregations:</a:t>
            </a:r>
          </a:p>
          <a:p>
            <a:pPr marL="800100" lvl="1" indent="-342900">
              <a:buFont typeface="Arial" panose="020B0604020202020204" pitchFamily="34" charset="0"/>
              <a:buChar char="•"/>
            </a:pPr>
            <a:r>
              <a:rPr lang="en-US" dirty="0">
                <a:solidFill>
                  <a:schemeClr val="bg1"/>
                </a:solidFill>
                <a:latin typeface="Cambria" panose="02040503050406030204" pitchFamily="18" charset="0"/>
              </a:rPr>
              <a:t>Due to uncertainties in the index, a</a:t>
            </a:r>
            <a:r>
              <a:rPr kumimoji="0" lang="en-US"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thorough review of the GBYP aerial survey </a:t>
            </a:r>
            <a:r>
              <a:rPr kumimoji="0" lang="en-US" i="0" u="none" strike="noStrike" kern="1200" cap="none" spc="0" normalizeH="0" baseline="0" noProof="0" dirty="0" err="1">
                <a:ln>
                  <a:noFill/>
                </a:ln>
                <a:solidFill>
                  <a:schemeClr val="bg1"/>
                </a:solidFill>
                <a:effectLst/>
                <a:uLnTx/>
                <a:uFillTx/>
                <a:latin typeface="Cambria" panose="02040503050406030204" pitchFamily="18" charset="0"/>
                <a:ea typeface="+mn-ea"/>
                <a:cs typeface="+mn-cs"/>
              </a:rPr>
              <a:t>programme</a:t>
            </a:r>
            <a:r>
              <a:rPr kumimoji="0" lang="en-US"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 was carried out by external experts</a:t>
            </a:r>
          </a:p>
          <a:p>
            <a:pPr marL="800100" lvl="1" indent="-342900">
              <a:buFont typeface="Arial" panose="020B0604020202020204" pitchFamily="34" charset="0"/>
              <a:buChar char="•"/>
            </a:pPr>
            <a:r>
              <a:rPr kumimoji="0" lang="en-US"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Analysis code was fully reviewed,  revised and the whole series of indices re-calculated.  </a:t>
            </a:r>
          </a:p>
          <a:p>
            <a:pPr marL="800100" lvl="1" indent="-342900">
              <a:buFont typeface="Arial" panose="020B0604020202020204" pitchFamily="34" charset="0"/>
              <a:buChar char="•"/>
            </a:pPr>
            <a:r>
              <a:rPr kumimoji="0" lang="en-US"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A pilot survey (2021) was conducted that included not only the standard human observer-based system but also a continuous recording of high-resolution images over all the surveyed transects to explore the feasibility of using automatic digital systems for BFT aerial surveys. </a:t>
            </a:r>
          </a:p>
          <a:p>
            <a:pPr marL="800100" lvl="1" indent="-342900">
              <a:buFont typeface="Arial" panose="020B0604020202020204" pitchFamily="34" charset="0"/>
              <a:buChar char="•"/>
            </a:pPr>
            <a:r>
              <a:rPr kumimoji="0" lang="en-US" i="0" u="none" strike="noStrike" kern="1200" cap="none" spc="0" normalizeH="0" baseline="0" noProof="0" dirty="0">
                <a:ln>
                  <a:noFill/>
                </a:ln>
                <a:solidFill>
                  <a:schemeClr val="bg1"/>
                </a:solidFill>
                <a:effectLst/>
                <a:uLnTx/>
                <a:uFillTx/>
                <a:latin typeface="Cambria" panose="02040503050406030204" pitchFamily="18" charset="0"/>
                <a:ea typeface="+mn-ea"/>
                <a:cs typeface="+mn-cs"/>
              </a:rPr>
              <a:t>The aerial survey index was not used in the 2021 MSE OM-reconditioning exercise, but it will be included in the next steps of the MSE process and future stock assessments.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737047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A85AF8-8846-4739-8927-81FE832E7CF8}"/>
              </a:ext>
            </a:extLst>
          </p:cNvPr>
          <p:cNvPicPr>
            <a:picLocks noChangeAspect="1"/>
          </p:cNvPicPr>
          <p:nvPr/>
        </p:nvPicPr>
        <p:blipFill>
          <a:blip r:embed="rId2"/>
          <a:stretch>
            <a:fillRect/>
          </a:stretch>
        </p:blipFill>
        <p:spPr>
          <a:xfrm>
            <a:off x="0" y="0"/>
            <a:ext cx="12192000" cy="1357313"/>
          </a:xfrm>
          <a:prstGeom prst="rect">
            <a:avLst/>
          </a:prstGeom>
        </p:spPr>
      </p:pic>
      <p:sp>
        <p:nvSpPr>
          <p:cNvPr id="3" name="Rectangle 2">
            <a:extLst>
              <a:ext uri="{FF2B5EF4-FFF2-40B4-BE49-F238E27FC236}">
                <a16:creationId xmlns:a16="http://schemas.microsoft.com/office/drawing/2014/main" id="{E50C3836-AA63-4C62-972A-3922EEC096DB}"/>
              </a:ext>
            </a:extLst>
          </p:cNvPr>
          <p:cNvSpPr/>
          <p:nvPr/>
        </p:nvSpPr>
        <p:spPr>
          <a:xfrm>
            <a:off x="3083743" y="841007"/>
            <a:ext cx="6778330" cy="461665"/>
          </a:xfrm>
          <a:prstGeom prst="rect">
            <a:avLst/>
          </a:prstGeom>
          <a:solidFill>
            <a:schemeClr val="bg1"/>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white"/>
                </a:solidFill>
                <a:effectLst/>
                <a:uLnTx/>
                <a:uFillTx/>
                <a:latin typeface="Trebuchet MS" panose="020B0603020202020204"/>
                <a:ea typeface="+mn-ea"/>
                <a:cs typeface="+mn-cs"/>
              </a:rPr>
              <a:t>GBYP Main Research Research Activities: Slide 2</a:t>
            </a:r>
          </a:p>
        </p:txBody>
      </p:sp>
      <p:sp>
        <p:nvSpPr>
          <p:cNvPr id="8" name="TextBox 7">
            <a:extLst>
              <a:ext uri="{FF2B5EF4-FFF2-40B4-BE49-F238E27FC236}">
                <a16:creationId xmlns:a16="http://schemas.microsoft.com/office/drawing/2014/main" id="{62284687-44A2-436C-9E55-17F92B7714F3}"/>
              </a:ext>
            </a:extLst>
          </p:cNvPr>
          <p:cNvSpPr txBox="1"/>
          <p:nvPr/>
        </p:nvSpPr>
        <p:spPr>
          <a:xfrm>
            <a:off x="173749" y="1447964"/>
            <a:ext cx="11742026" cy="5570756"/>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0"/>
              </a:spcAft>
              <a:buClrTx/>
              <a:buSzTx/>
              <a:buFont typeface="+mj-lt"/>
              <a:buAutoNum type="arabicPeriod" startAt="3"/>
              <a:tabLst/>
              <a:defRPr/>
            </a:pPr>
            <a:r>
              <a:rPr kumimoji="0" lang="en-US" sz="2800" b="1" i="0" u="sng" strike="noStrike" kern="1200" cap="none" spc="0" normalizeH="0" baseline="0" noProof="0" dirty="0">
                <a:ln>
                  <a:noFill/>
                </a:ln>
                <a:solidFill>
                  <a:prstClr val="black"/>
                </a:solidFill>
                <a:effectLst/>
                <a:uLnTx/>
                <a:uFillTx/>
                <a:latin typeface="Cambria" panose="02040503050406030204" pitchFamily="18" charset="0"/>
                <a:ea typeface="+mn-ea"/>
                <a:cs typeface="+mn-cs"/>
              </a:rPr>
              <a:t>Tagging:</a:t>
            </a:r>
          </a:p>
          <a:p>
            <a:pPr marL="914400" lvl="1" indent="-457200">
              <a:buFont typeface="Arial" panose="020B0604020202020204" pitchFamily="34" charset="0"/>
              <a:buChar char="•"/>
            </a:pPr>
            <a:r>
              <a:rPr kumimoji="0" lang="en-US" sz="2400" b="1" i="0" strike="noStrike" kern="1200" cap="none" spc="0" normalizeH="0" baseline="0" noProof="0" dirty="0">
                <a:ln>
                  <a:noFill/>
                </a:ln>
                <a:solidFill>
                  <a:prstClr val="black"/>
                </a:solidFill>
                <a:effectLst/>
                <a:uLnTx/>
                <a:uFillTx/>
                <a:latin typeface="Cambria" panose="02040503050406030204" pitchFamily="18" charset="0"/>
                <a:ea typeface="+mn-ea"/>
                <a:cs typeface="+mn-cs"/>
              </a:rPr>
              <a:t>Conventional tagging </a:t>
            </a:r>
            <a:r>
              <a:rPr kumimoji="0" lang="en-US" sz="2400" b="1" i="0" strike="noStrike" kern="1200" cap="none" spc="0" normalizeH="0" baseline="0" noProof="0" dirty="0" err="1">
                <a:ln>
                  <a:noFill/>
                </a:ln>
                <a:solidFill>
                  <a:prstClr val="black"/>
                </a:solidFill>
                <a:effectLst/>
                <a:uLnTx/>
                <a:uFillTx/>
                <a:latin typeface="Cambria" panose="02040503050406030204" pitchFamily="18" charset="0"/>
                <a:ea typeface="+mn-ea"/>
                <a:cs typeface="+mn-cs"/>
              </a:rPr>
              <a:t>continuesd</a:t>
            </a:r>
            <a:r>
              <a:rPr kumimoji="0" lang="en-US" sz="2400" b="1" i="0" strike="noStrike" kern="1200" cap="none" spc="0" normalizeH="0" baseline="0" noProof="0" dirty="0">
                <a:ln>
                  <a:noFill/>
                </a:ln>
                <a:solidFill>
                  <a:prstClr val="black"/>
                </a:solidFill>
                <a:effectLst/>
                <a:uLnTx/>
                <a:uFillTx/>
                <a:latin typeface="Cambria" panose="02040503050406030204" pitchFamily="18" charset="0"/>
                <a:ea typeface="+mn-ea"/>
                <a:cs typeface="+mn-cs"/>
              </a:rPr>
              <a:t> in 2021.</a:t>
            </a:r>
          </a:p>
          <a:p>
            <a:pPr marL="914400" lvl="1" indent="-457200">
              <a:buFont typeface="Arial" panose="020B0604020202020204" pitchFamily="34" charset="0"/>
              <a:buChar char="•"/>
            </a:pPr>
            <a:r>
              <a:rPr lang="en-US" sz="2400" b="1" dirty="0">
                <a:solidFill>
                  <a:prstClr val="black"/>
                </a:solidFill>
                <a:latin typeface="Cambria" panose="02040503050406030204" pitchFamily="18" charset="0"/>
              </a:rPr>
              <a:t>I</a:t>
            </a:r>
            <a:r>
              <a:rPr kumimoji="0" lang="en-US" sz="2400" b="1" i="0" strike="noStrike" kern="1200" cap="none" spc="0" normalizeH="0" baseline="0" noProof="0" dirty="0">
                <a:ln>
                  <a:noFill/>
                </a:ln>
                <a:solidFill>
                  <a:prstClr val="black"/>
                </a:solidFill>
                <a:effectLst/>
                <a:uLnTx/>
                <a:uFillTx/>
                <a:latin typeface="Cambria" panose="02040503050406030204" pitchFamily="18" charset="0"/>
                <a:ea typeface="+mn-ea"/>
                <a:cs typeface="+mn-cs"/>
              </a:rPr>
              <a:t>n 2021, under a MOU, 80 satellite and 5 archival tags will be deployed in the North Atlantic and around the Mediterranean.</a:t>
            </a:r>
          </a:p>
          <a:p>
            <a:pPr marL="914400" lvl="1" indent="-457200">
              <a:buFont typeface="Arial" panose="020B0604020202020204" pitchFamily="34" charset="0"/>
              <a:buChar char="•"/>
            </a:pPr>
            <a:r>
              <a:rPr lang="en-US" sz="2400" b="1" dirty="0">
                <a:solidFill>
                  <a:prstClr val="black"/>
                </a:solidFill>
                <a:latin typeface="Cambria" panose="02040503050406030204" pitchFamily="18" charset="0"/>
              </a:rPr>
              <a:t>A</a:t>
            </a:r>
            <a:r>
              <a:rPr kumimoji="0" lang="en-US" sz="2400" b="1" i="0" strike="noStrike" kern="1200" cap="none" spc="0" normalizeH="0" baseline="0" noProof="0" dirty="0">
                <a:ln>
                  <a:noFill/>
                </a:ln>
                <a:solidFill>
                  <a:prstClr val="black"/>
                </a:solidFill>
                <a:effectLst/>
                <a:uLnTx/>
                <a:uFillTx/>
                <a:latin typeface="Cambria" panose="02040503050406030204" pitchFamily="18" charset="0"/>
                <a:ea typeface="+mn-ea"/>
                <a:cs typeface="+mn-cs"/>
              </a:rPr>
              <a:t>n online Electronic Tagging Workshop was held in March 2021, to  improve and optimizing BFT tagging campaigns. </a:t>
            </a:r>
          </a:p>
          <a:p>
            <a:pPr marL="342900" marR="0" lvl="0" indent="-34290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2800" b="1" i="0" u="sng" strike="noStrike" kern="1200" cap="none" spc="0" normalizeH="0" baseline="0" noProof="0" dirty="0">
                <a:ln>
                  <a:noFill/>
                </a:ln>
                <a:solidFill>
                  <a:prstClr val="black"/>
                </a:solidFill>
                <a:effectLst/>
                <a:uLnTx/>
                <a:uFillTx/>
                <a:latin typeface="Cambria" panose="02040503050406030204" pitchFamily="18" charset="0"/>
                <a:ea typeface="+mn-ea"/>
                <a:cs typeface="+mn-cs"/>
              </a:rPr>
              <a:t> Biological studies:</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solidFill>
                  <a:prstClr val="black"/>
                </a:solidFill>
                <a:latin typeface="Cambria" panose="02040503050406030204" pitchFamily="18" charset="0"/>
              </a:rPr>
              <a:t>F</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ocused</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on collecting tissue samples and otoliths </a:t>
            </a:r>
            <a:r>
              <a:rPr lang="en-US" sz="2000" b="1" dirty="0">
                <a:solidFill>
                  <a:prstClr val="black"/>
                </a:solidFill>
                <a:latin typeface="Cambria" panose="02040503050406030204" pitchFamily="18" charset="0"/>
              </a:rPr>
              <a:t>to </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determining the population structure and mixing, and to improving the accuracy of the age length key, used for stock assessments and MSE </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 revision of otolith age estimates (FAS - contract) and the calibration exercise among ICCAT scientists will allow 4000 new length-age data to the next eastern stock assessment. </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solidFill>
                  <a:prstClr val="black"/>
                </a:solidFill>
                <a:latin typeface="Cambria" panose="02040503050406030204" pitchFamily="18" charset="0"/>
              </a:rPr>
              <a:t>O</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tolith</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microchemistry studies  continued to show interannual variations in the mixing proportion of West and East stock individuals in the East Atlantic.</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solidFill>
                  <a:prstClr val="black"/>
                </a:solidFill>
                <a:latin typeface="Cambria" panose="02040503050406030204" pitchFamily="18" charset="0"/>
              </a:rPr>
              <a:t>Growth in farms studies initiated in 2019 continued into 2021 and will be discussed in detail under the Responses to the Comm.</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14851720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A85AF8-8846-4739-8927-81FE832E7CF8}"/>
              </a:ext>
            </a:extLst>
          </p:cNvPr>
          <p:cNvPicPr>
            <a:picLocks noChangeAspect="1"/>
          </p:cNvPicPr>
          <p:nvPr/>
        </p:nvPicPr>
        <p:blipFill>
          <a:blip r:embed="rId2"/>
          <a:stretch>
            <a:fillRect/>
          </a:stretch>
        </p:blipFill>
        <p:spPr>
          <a:xfrm>
            <a:off x="0" y="0"/>
            <a:ext cx="12192000" cy="1357313"/>
          </a:xfrm>
          <a:prstGeom prst="rect">
            <a:avLst/>
          </a:prstGeom>
        </p:spPr>
      </p:pic>
      <p:sp>
        <p:nvSpPr>
          <p:cNvPr id="3" name="Rectangle 2">
            <a:extLst>
              <a:ext uri="{FF2B5EF4-FFF2-40B4-BE49-F238E27FC236}">
                <a16:creationId xmlns:a16="http://schemas.microsoft.com/office/drawing/2014/main" id="{E50C3836-AA63-4C62-972A-3922EEC096DB}"/>
              </a:ext>
            </a:extLst>
          </p:cNvPr>
          <p:cNvSpPr/>
          <p:nvPr/>
        </p:nvSpPr>
        <p:spPr>
          <a:xfrm>
            <a:off x="3083743" y="841007"/>
            <a:ext cx="6778330" cy="461665"/>
          </a:xfrm>
          <a:prstGeom prst="rect">
            <a:avLst/>
          </a:prstGeom>
          <a:solidFill>
            <a:schemeClr val="bg1"/>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white"/>
                </a:solidFill>
                <a:effectLst/>
                <a:uLnTx/>
                <a:uFillTx/>
                <a:latin typeface="Trebuchet MS" panose="020B0603020202020204"/>
                <a:ea typeface="+mn-ea"/>
                <a:cs typeface="+mn-cs"/>
              </a:rPr>
              <a:t>GBYP Main Research Research Activities: Slide 3</a:t>
            </a:r>
          </a:p>
        </p:txBody>
      </p:sp>
      <p:sp>
        <p:nvSpPr>
          <p:cNvPr id="8" name="TextBox 7">
            <a:extLst>
              <a:ext uri="{FF2B5EF4-FFF2-40B4-BE49-F238E27FC236}">
                <a16:creationId xmlns:a16="http://schemas.microsoft.com/office/drawing/2014/main" id="{62284687-44A2-436C-9E55-17F92B7714F3}"/>
              </a:ext>
            </a:extLst>
          </p:cNvPr>
          <p:cNvSpPr txBox="1"/>
          <p:nvPr/>
        </p:nvSpPr>
        <p:spPr>
          <a:xfrm>
            <a:off x="173749" y="1447964"/>
            <a:ext cx="11742026" cy="3970318"/>
          </a:xfrm>
          <a:prstGeom prst="rect">
            <a:avLst/>
          </a:prstGeom>
          <a:noFill/>
        </p:spPr>
        <p:txBody>
          <a:bodyPr wrap="square" rtlCol="0">
            <a:spAutoFit/>
          </a:bodyPr>
          <a:lstStyle/>
          <a:p>
            <a:pPr marL="514350" marR="0" lvl="0" indent="-514350" algn="l" defTabSz="457200" rtl="0" eaLnBrk="1" fontAlgn="auto" latinLnBrk="0" hangingPunct="1">
              <a:lnSpc>
                <a:spcPct val="100000"/>
              </a:lnSpc>
              <a:spcBef>
                <a:spcPts val="0"/>
              </a:spcBef>
              <a:spcAft>
                <a:spcPts val="0"/>
              </a:spcAft>
              <a:buClrTx/>
              <a:buSzTx/>
              <a:buFont typeface="+mj-lt"/>
              <a:buAutoNum type="arabicPeriod" startAt="5"/>
              <a:tabLst/>
              <a:defRPr/>
            </a:pPr>
            <a:r>
              <a:rPr kumimoji="0" lang="en-US" sz="2800" b="1" i="0" u="sng" strike="noStrike" kern="1200" cap="none" spc="0" normalizeH="0" baseline="0" noProof="0" dirty="0">
                <a:ln>
                  <a:noFill/>
                </a:ln>
                <a:solidFill>
                  <a:prstClr val="black"/>
                </a:solidFill>
                <a:effectLst/>
                <a:uLnTx/>
                <a:uFillTx/>
                <a:latin typeface="Cambria" panose="02040503050406030204" pitchFamily="18" charset="0"/>
                <a:ea typeface="+mn-ea"/>
                <a:cs typeface="+mn-cs"/>
              </a:rPr>
              <a:t>Modelling:</a:t>
            </a:r>
          </a:p>
          <a:p>
            <a:pPr marR="0" lvl="0" algn="l" defTabSz="457200" rtl="0" eaLnBrk="1" fontAlgn="auto" latinLnBrk="0" hangingPunct="1">
              <a:lnSpc>
                <a:spcPct val="100000"/>
              </a:lnSpc>
              <a:spcBef>
                <a:spcPts val="0"/>
              </a:spcBef>
              <a:spcAft>
                <a:spcPts val="0"/>
              </a:spcAft>
              <a:buClrTx/>
              <a:buSzTx/>
              <a:tabLst/>
              <a:defRPr/>
            </a:pPr>
            <a:endParaRPr kumimoji="0" lang="en-US" sz="2800" b="1" i="0" u="sng"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prstClr val="black"/>
                </a:solidFill>
                <a:latin typeface="Cambria" panose="02040503050406030204" pitchFamily="18" charset="0"/>
              </a:rPr>
              <a:t>The work on MSE development continued in 2021(reconditioning of OM’s, reference set approval, and CMP development) and is on track to provide TAC advice for 2023 on both eastern and western BFT stocks.</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prstClr val="black"/>
                </a:solidFill>
                <a:latin typeface="Cambria" panose="02040503050406030204" pitchFamily="18" charset="0"/>
              </a:rPr>
              <a:t>Major initiative underway to improve communication and understanding of MSE process among stakeholders.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i="0" strike="noStrike" kern="1200" cap="none" spc="0" normalizeH="0" baseline="0" noProof="0" dirty="0">
                <a:ln>
                  <a:noFill/>
                </a:ln>
                <a:solidFill>
                  <a:prstClr val="black"/>
                </a:solidFill>
                <a:effectLst/>
                <a:uLnTx/>
                <a:uFillTx/>
                <a:latin typeface="Cambria" panose="02040503050406030204" pitchFamily="18" charset="0"/>
                <a:ea typeface="+mn-ea"/>
                <a:cs typeface="+mn-cs"/>
              </a:rPr>
              <a:t>An external MSE code review was initiated 2021with the final results available by years end. </a:t>
            </a:r>
          </a:p>
        </p:txBody>
      </p:sp>
    </p:spTree>
    <p:extLst>
      <p:ext uri="{BB962C8B-B14F-4D97-AF65-F5344CB8AC3E}">
        <p14:creationId xmlns:p14="http://schemas.microsoft.com/office/powerpoint/2010/main" val="19216305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A85AF8-8846-4739-8927-81FE832E7CF8}"/>
              </a:ext>
            </a:extLst>
          </p:cNvPr>
          <p:cNvPicPr>
            <a:picLocks noChangeAspect="1"/>
          </p:cNvPicPr>
          <p:nvPr/>
        </p:nvPicPr>
        <p:blipFill>
          <a:blip r:embed="rId2"/>
          <a:stretch>
            <a:fillRect/>
          </a:stretch>
        </p:blipFill>
        <p:spPr>
          <a:xfrm>
            <a:off x="0" y="0"/>
            <a:ext cx="12192000" cy="1357313"/>
          </a:xfrm>
          <a:prstGeom prst="rect">
            <a:avLst/>
          </a:prstGeom>
        </p:spPr>
      </p:pic>
      <p:sp>
        <p:nvSpPr>
          <p:cNvPr id="3" name="Rectangle 2">
            <a:extLst>
              <a:ext uri="{FF2B5EF4-FFF2-40B4-BE49-F238E27FC236}">
                <a16:creationId xmlns:a16="http://schemas.microsoft.com/office/drawing/2014/main" id="{E50C3836-AA63-4C62-972A-3922EEC096DB}"/>
              </a:ext>
            </a:extLst>
          </p:cNvPr>
          <p:cNvSpPr/>
          <p:nvPr/>
        </p:nvSpPr>
        <p:spPr>
          <a:xfrm>
            <a:off x="3083743" y="841007"/>
            <a:ext cx="5726439" cy="461665"/>
          </a:xfrm>
          <a:prstGeom prst="rect">
            <a:avLst/>
          </a:prstGeom>
          <a:solidFill>
            <a:schemeClr val="bg1"/>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white"/>
                </a:solidFill>
                <a:effectLst/>
                <a:uLnTx/>
                <a:uFillTx/>
                <a:latin typeface="Trebuchet MS" panose="020B0603020202020204"/>
                <a:ea typeface="+mn-ea"/>
                <a:cs typeface="+mn-cs"/>
              </a:rPr>
              <a:t>GBYP Future Research Activities: Slide 4</a:t>
            </a:r>
          </a:p>
        </p:txBody>
      </p:sp>
      <p:sp>
        <p:nvSpPr>
          <p:cNvPr id="8" name="TextBox 7">
            <a:extLst>
              <a:ext uri="{FF2B5EF4-FFF2-40B4-BE49-F238E27FC236}">
                <a16:creationId xmlns:a16="http://schemas.microsoft.com/office/drawing/2014/main" id="{62284687-44A2-436C-9E55-17F92B7714F3}"/>
              </a:ext>
            </a:extLst>
          </p:cNvPr>
          <p:cNvSpPr txBox="1"/>
          <p:nvPr/>
        </p:nvSpPr>
        <p:spPr>
          <a:xfrm>
            <a:off x="217293" y="1535049"/>
            <a:ext cx="11742026" cy="4955203"/>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2600" b="1" i="0" strike="noStrike" kern="1200" cap="none" spc="0" normalizeH="0" baseline="0" noProof="0" dirty="0">
                <a:ln>
                  <a:noFill/>
                </a:ln>
                <a:solidFill>
                  <a:schemeClr val="accent2">
                    <a:lumMod val="50000"/>
                  </a:schemeClr>
                </a:solidFill>
                <a:effectLst/>
                <a:uLnTx/>
                <a:uFillTx/>
                <a:latin typeface="Cambria" panose="02040503050406030204" pitchFamily="18" charset="0"/>
                <a:ea typeface="+mn-ea"/>
                <a:cs typeface="+mn-cs"/>
              </a:rPr>
              <a:t>Represents a Strategic shift from data production to data management and coordination, in close collaboration with the Secretariat, SCRS and CPCs</a:t>
            </a:r>
            <a:r>
              <a:rPr kumimoji="0" lang="en-US" sz="2800" b="1" i="0" strike="noStrike" kern="1200" cap="none" spc="0" normalizeH="0" baseline="0" noProof="0" dirty="0">
                <a:ln>
                  <a:noFill/>
                </a:ln>
                <a:solidFill>
                  <a:schemeClr val="accent2">
                    <a:lumMod val="50000"/>
                  </a:schemeClr>
                </a:solidFill>
                <a:effectLst/>
                <a:uLnTx/>
                <a:uFillTx/>
                <a:latin typeface="Cambria" panose="02040503050406030204" pitchFamily="18" charset="0"/>
                <a:ea typeface="+mn-ea"/>
                <a:cs typeface="+mn-cs"/>
              </a:rPr>
              <a:t>.</a:t>
            </a:r>
            <a:r>
              <a:rPr kumimoji="0" lang="en-US" sz="2800" b="1" i="0" u="sng" strike="noStrike" kern="1200" cap="none" spc="0" normalizeH="0" baseline="0" noProof="0" dirty="0">
                <a:ln>
                  <a:noFill/>
                </a:ln>
                <a:solidFill>
                  <a:schemeClr val="accent2">
                    <a:lumMod val="50000"/>
                  </a:schemeClr>
                </a:solidFill>
                <a:effectLst/>
                <a:uLnTx/>
                <a:uFillTx/>
                <a:latin typeface="Cambria" panose="02040503050406030204" pitchFamily="18" charset="0"/>
                <a:ea typeface="+mn-ea"/>
                <a:cs typeface="+mn-cs"/>
              </a:rPr>
              <a:t> </a:t>
            </a:r>
          </a:p>
          <a:p>
            <a:pPr marR="0" lvl="0" algn="l" defTabSz="457200" rtl="0" eaLnBrk="1" fontAlgn="auto" latinLnBrk="0" hangingPunct="1">
              <a:lnSpc>
                <a:spcPct val="100000"/>
              </a:lnSpc>
              <a:spcBef>
                <a:spcPts val="0"/>
              </a:spcBef>
              <a:spcAft>
                <a:spcPts val="0"/>
              </a:spcAft>
              <a:buClrTx/>
              <a:buSzTx/>
              <a:tabLst/>
              <a:defRPr/>
            </a:pPr>
            <a:endParaRPr lang="en-US" sz="1600" b="1" u="sng" dirty="0">
              <a:solidFill>
                <a:prstClr val="black"/>
              </a:solidFill>
              <a:latin typeface="Cambria" panose="02040503050406030204" pitchFamily="18" charset="0"/>
            </a:endParaRPr>
          </a:p>
          <a:p>
            <a:pPr marR="0" lvl="0" algn="l" defTabSz="4572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srgbClr val="000000"/>
                </a:solidFill>
                <a:effectLst/>
                <a:uLnTx/>
                <a:uFill>
                  <a:solidFill>
                    <a:srgbClr val="000000"/>
                  </a:solidFill>
                </a:uFill>
                <a:latin typeface="Cambria" panose="02040503050406030204" pitchFamily="18" charset="0"/>
                <a:ea typeface="Cambria" panose="02040503050406030204" pitchFamily="18" charset="0"/>
                <a:cs typeface="Cambria" panose="02040503050406030204" pitchFamily="18" charset="0"/>
              </a:rPr>
              <a:t>Objective</a:t>
            </a:r>
            <a:r>
              <a:rPr kumimoji="0" lang="en-US" sz="2400" b="0" i="0" u="none" strike="noStrike" kern="1200" cap="none" spc="0" normalizeH="0" baseline="0" noProof="0" dirty="0">
                <a:ln>
                  <a:noFill/>
                </a:ln>
                <a:solidFill>
                  <a:srgbClr val="000000"/>
                </a:solidFill>
                <a:effectLst/>
                <a:uLnTx/>
                <a:uFill>
                  <a:solidFill>
                    <a:srgbClr val="000000"/>
                  </a:solidFill>
                </a:uFill>
                <a:latin typeface="Cambria" panose="02040503050406030204" pitchFamily="18" charset="0"/>
                <a:ea typeface="Cambria" panose="02040503050406030204" pitchFamily="18" charset="0"/>
                <a:cs typeface="Cambria" panose="02040503050406030204" pitchFamily="18" charset="0"/>
              </a:rPr>
              <a:t>: To improve GBYP efficiency and adapt it to a future scenario of likely decreasing funds, future GBYP activities could focus on:</a:t>
            </a:r>
          </a:p>
          <a:p>
            <a:pPr marR="0" lvl="0" algn="l" defTabSz="457200" rtl="0" eaLnBrk="1" fontAlgn="auto" latinLnBrk="0" hangingPunct="1">
              <a:lnSpc>
                <a:spcPct val="100000"/>
              </a:lnSpc>
              <a:spcBef>
                <a:spcPts val="0"/>
              </a:spcBef>
              <a:spcAft>
                <a:spcPts val="0"/>
              </a:spcAft>
              <a:buClrTx/>
              <a:buSzTx/>
              <a:tabLst/>
              <a:defRPr/>
            </a:pPr>
            <a:endParaRPr kumimoji="0" lang="en-US" b="0" i="0" u="none" strike="noStrike" kern="1200" cap="none" spc="0" normalizeH="0" baseline="0" noProof="0" dirty="0">
              <a:ln>
                <a:noFill/>
              </a:ln>
              <a:solidFill>
                <a:srgbClr val="000000"/>
              </a:solidFill>
              <a:effectLst/>
              <a:uLnTx/>
              <a:uFill>
                <a:solidFill>
                  <a:srgbClr val="000000"/>
                </a:solidFill>
              </a:uFill>
              <a:latin typeface="Cambria" panose="02040503050406030204" pitchFamily="18" charset="0"/>
              <a:ea typeface="Cambria" panose="02040503050406030204" pitchFamily="18" charset="0"/>
              <a:cs typeface="Cambria" panose="02040503050406030204" pitchFamily="18" charset="0"/>
            </a:endParaRPr>
          </a:p>
          <a:p>
            <a:pPr marL="1257300" marR="3175" lvl="2" indent="-342900" algn="just" defTabSz="914400" rtl="0" eaLnBrk="1" fontAlgn="base" latinLnBrk="0" hangingPunct="1">
              <a:spcBef>
                <a:spcPts val="0"/>
              </a:spcBef>
              <a:buClr>
                <a:srgbClr val="000000"/>
              </a:buClr>
              <a:buSzPct val="100000"/>
              <a:buFont typeface="Wingdings" panose="05000000000000000000" pitchFamily="2" charset="2"/>
              <a:buChar char="§"/>
              <a:tabLst/>
              <a:defRPr/>
            </a:pPr>
            <a:r>
              <a:rPr kumimoji="0" lang="en-US" sz="2000" b="1" i="0" u="none" strike="noStrike" kern="1200" cap="none" spc="0" normalizeH="0" baseline="0" noProof="0" dirty="0">
                <a:ln>
                  <a:noFill/>
                </a:ln>
                <a:solidFill>
                  <a:srgbClr val="04617B"/>
                </a:solidFill>
                <a:effectLst/>
                <a:uLnTx/>
                <a:uFill>
                  <a:solidFill>
                    <a:srgbClr val="000000"/>
                  </a:solidFill>
                </a:uFill>
                <a:latin typeface="Cambria" panose="02040503050406030204" pitchFamily="18" charset="0"/>
                <a:ea typeface="Cambria" panose="02040503050406030204" pitchFamily="18" charset="0"/>
                <a:cs typeface="Cambria" panose="02040503050406030204" pitchFamily="18" charset="0"/>
              </a:rPr>
              <a:t>Improvement of data management systems: support to creation of new broad databases within ICCAT Secretariat (Biological data, e-tagging), and promote the joint use of these databases</a:t>
            </a:r>
          </a:p>
          <a:p>
            <a:pPr marL="1257300" marR="3175" lvl="2" indent="-342900" algn="just" defTabSz="914400" rtl="0" eaLnBrk="1" fontAlgn="base" latinLnBrk="0" hangingPunct="1">
              <a:spcBef>
                <a:spcPts val="0"/>
              </a:spcBef>
              <a:buClr>
                <a:srgbClr val="000000"/>
              </a:buClr>
              <a:buSzPct val="100000"/>
              <a:buFont typeface="Arial" panose="020B0604020202020204" pitchFamily="34" charset="0"/>
              <a:buChar char="•"/>
              <a:tabLst/>
              <a:defRPr/>
            </a:pPr>
            <a:r>
              <a:rPr kumimoji="0" lang="en-US" sz="2000" b="1" i="0" u="none" strike="noStrike" kern="1200" cap="none" spc="0" normalizeH="0" baseline="0" noProof="0" dirty="0">
                <a:ln>
                  <a:noFill/>
                </a:ln>
                <a:solidFill>
                  <a:srgbClr val="04617B"/>
                </a:solidFill>
                <a:effectLst/>
                <a:uLnTx/>
                <a:uFill>
                  <a:solidFill>
                    <a:srgbClr val="000000"/>
                  </a:solidFill>
                </a:uFill>
                <a:latin typeface="Cambria" panose="02040503050406030204" pitchFamily="18" charset="0"/>
                <a:ea typeface="Cambria" panose="02040503050406030204" pitchFamily="18" charset="0"/>
                <a:cs typeface="Cambria" panose="02040503050406030204" pitchFamily="18" charset="0"/>
              </a:rPr>
              <a:t>Continue support to MSE implementation</a:t>
            </a:r>
          </a:p>
          <a:p>
            <a:pPr marL="1257300" marR="3175" lvl="2" indent="-342900" algn="just" defTabSz="914400" rtl="0" eaLnBrk="1" fontAlgn="base" latinLnBrk="0" hangingPunct="1">
              <a:spcBef>
                <a:spcPts val="0"/>
              </a:spcBef>
              <a:buClr>
                <a:srgbClr val="000000"/>
              </a:buClr>
              <a:buSzPct val="100000"/>
              <a:buFont typeface="Arial" panose="020B0604020202020204" pitchFamily="34" charset="0"/>
              <a:buChar char="•"/>
              <a:tabLst/>
              <a:defRPr/>
            </a:pPr>
            <a:r>
              <a:rPr kumimoji="0" lang="en-US" sz="2000" b="1" i="0" u="none" strike="noStrike" kern="1200" cap="none" spc="0" normalizeH="0" baseline="0" noProof="0" dirty="0">
                <a:ln>
                  <a:noFill/>
                </a:ln>
                <a:solidFill>
                  <a:srgbClr val="04617B"/>
                </a:solidFill>
                <a:effectLst/>
                <a:uLnTx/>
                <a:uFill>
                  <a:solidFill>
                    <a:srgbClr val="000000"/>
                  </a:solidFill>
                </a:uFill>
                <a:latin typeface="Cambria" panose="02040503050406030204" pitchFamily="18" charset="0"/>
                <a:ea typeface="Cambria" panose="02040503050406030204" pitchFamily="18" charset="0"/>
                <a:cs typeface="Cambria" panose="02040503050406030204" pitchFamily="18" charset="0"/>
              </a:rPr>
              <a:t>Improvement of BFT sampling by strengthening the coordination between GBYP and CPCs sampling activities</a:t>
            </a:r>
          </a:p>
          <a:p>
            <a:pPr marL="1257300" marR="3175" lvl="2" indent="-342900" algn="just" defTabSz="914400" rtl="0" eaLnBrk="1" fontAlgn="base" latinLnBrk="0" hangingPunct="1">
              <a:spcBef>
                <a:spcPts val="0"/>
              </a:spcBef>
              <a:buClr>
                <a:srgbClr val="000000"/>
              </a:buClr>
              <a:buSzPct val="100000"/>
              <a:buFont typeface="Arial" panose="020B0604020202020204" pitchFamily="34" charset="0"/>
              <a:buChar char="•"/>
              <a:tabLst/>
              <a:defRPr/>
            </a:pPr>
            <a:r>
              <a:rPr kumimoji="0" lang="en-US" sz="2000" b="1" i="0" u="none" strike="noStrike" kern="1200" cap="none" spc="0" normalizeH="0" baseline="0" noProof="0" dirty="0">
                <a:ln>
                  <a:noFill/>
                </a:ln>
                <a:solidFill>
                  <a:srgbClr val="04617B"/>
                </a:solidFill>
                <a:effectLst/>
                <a:uLnTx/>
                <a:uFill>
                  <a:solidFill>
                    <a:srgbClr val="000000"/>
                  </a:solidFill>
                </a:uFill>
                <a:latin typeface="Cambria" panose="02040503050406030204" pitchFamily="18" charset="0"/>
                <a:ea typeface="Cambria" panose="02040503050406030204" pitchFamily="18" charset="0"/>
                <a:cs typeface="Cambria" panose="02040503050406030204" pitchFamily="18" charset="0"/>
              </a:rPr>
              <a:t>Development of improved fishery independent indices.</a:t>
            </a:r>
          </a:p>
          <a:p>
            <a:pPr marL="1257300" marR="3175" lvl="2" indent="-342900" algn="just" defTabSz="914400" rtl="0" eaLnBrk="1" fontAlgn="base" latinLnBrk="0" hangingPunct="1">
              <a:spcBef>
                <a:spcPts val="0"/>
              </a:spcBef>
              <a:buClr>
                <a:srgbClr val="000000"/>
              </a:buClr>
              <a:buSzPct val="100000"/>
              <a:buFont typeface="Arial" panose="020B0604020202020204" pitchFamily="34" charset="0"/>
              <a:buChar char="•"/>
              <a:tabLst/>
              <a:defRPr/>
            </a:pPr>
            <a:r>
              <a:rPr kumimoji="0" lang="en-US" sz="2000" b="1" i="0" u="none" strike="noStrike" kern="1200" cap="none" spc="0" normalizeH="0" baseline="0" noProof="0" dirty="0">
                <a:ln>
                  <a:noFill/>
                </a:ln>
                <a:solidFill>
                  <a:srgbClr val="04617B"/>
                </a:solidFill>
                <a:effectLst/>
                <a:uLnTx/>
                <a:uFill>
                  <a:solidFill>
                    <a:srgbClr val="000000"/>
                  </a:solidFill>
                </a:uFill>
                <a:latin typeface="Cambria" panose="02040503050406030204" pitchFamily="18" charset="0"/>
                <a:ea typeface="Cambria" panose="02040503050406030204" pitchFamily="18" charset="0"/>
                <a:cs typeface="Cambria" panose="02040503050406030204" pitchFamily="18" charset="0"/>
              </a:rPr>
              <a:t>Continued support for priority biological analysis and tagging activities, following SRCS research needs, to provide basic data sets for stock assessment and management</a:t>
            </a:r>
            <a:endParaRPr kumimoji="0" lang="en-US" sz="2400" b="1" i="0" u="none" strike="noStrike" kern="1200" cap="none" spc="0" normalizeH="0" baseline="0" noProof="0" dirty="0">
              <a:ln>
                <a:noFill/>
              </a:ln>
              <a:solidFill>
                <a:srgbClr val="04617B"/>
              </a:solidFill>
              <a:effectLst/>
              <a:uLnTx/>
              <a:uFill>
                <a:solidFill>
                  <a:srgbClr val="000000"/>
                </a:solidFill>
              </a:uFill>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950418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718458" y="1115103"/>
            <a:ext cx="10863942" cy="567226"/>
          </a:xfrm>
        </p:spPr>
        <p:txBody>
          <a:bodyPr anchor="t">
            <a:normAutofit fontScale="90000"/>
          </a:bodyPr>
          <a:lstStyle/>
          <a:p>
            <a:r>
              <a:rPr lang="en-US" sz="3200" b="1" dirty="0">
                <a:solidFill>
                  <a:srgbClr val="002060"/>
                </a:solidFill>
                <a:effectLst>
                  <a:outerShdw blurRad="38100" dist="25400" dir="5400000" algn="tl" rotWithShape="0">
                    <a:srgbClr val="000000">
                      <a:alpha val="43000"/>
                    </a:srgbClr>
                  </a:outerShdw>
                </a:effectLst>
                <a:latin typeface="Cambria" panose="02040503050406030204" pitchFamily="18" charset="0"/>
              </a:rPr>
              <a:t>The Atlantic Ocean Tropical tuna Tagging </a:t>
            </a:r>
            <a:r>
              <a:rPr lang="en-US" sz="3200" b="1" dirty="0" err="1">
                <a:solidFill>
                  <a:srgbClr val="002060"/>
                </a:solidFill>
                <a:effectLst>
                  <a:outerShdw blurRad="38100" dist="25400" dir="5400000" algn="tl" rotWithShape="0">
                    <a:srgbClr val="000000">
                      <a:alpha val="43000"/>
                    </a:srgbClr>
                  </a:outerShdw>
                </a:effectLst>
                <a:latin typeface="Cambria" panose="02040503050406030204" pitchFamily="18" charset="0"/>
              </a:rPr>
              <a:t>Programme</a:t>
            </a:r>
            <a:r>
              <a:rPr lang="en-US" sz="3200" b="1" dirty="0">
                <a:solidFill>
                  <a:srgbClr val="002060"/>
                </a:solidFill>
                <a:effectLst>
                  <a:outerShdw blurRad="38100" dist="25400" dir="5400000" algn="tl" rotWithShape="0">
                    <a:srgbClr val="000000">
                      <a:alpha val="43000"/>
                    </a:srgbClr>
                  </a:outerShdw>
                </a:effectLst>
                <a:latin typeface="Cambria" panose="02040503050406030204" pitchFamily="18" charset="0"/>
              </a:rPr>
              <a:t> (AOTTP)</a:t>
            </a:r>
            <a:endParaRPr lang="en-US" sz="2800" b="1" dirty="0">
              <a:solidFill>
                <a:srgbClr val="0070C0"/>
              </a:solidFill>
              <a:latin typeface="Cambria" panose="02040503050406030204" pitchFamily="18" charset="0"/>
            </a:endParaRPr>
          </a:p>
        </p:txBody>
      </p:sp>
      <p:pic>
        <p:nvPicPr>
          <p:cNvPr id="4" name="Content Placeholder 3" descr="banner.jpg"/>
          <p:cNvPicPr>
            <a:picLocks noGrp="1" noChangeAspect="1"/>
          </p:cNvPicPr>
          <p:nvPr>
            <p:ph idx="1"/>
          </p:nvPr>
        </p:nvPicPr>
        <p:blipFill>
          <a:blip r:embed="rId3" cstate="print"/>
          <a:srcRect b="24000"/>
          <a:stretch>
            <a:fillRect/>
          </a:stretch>
        </p:blipFill>
        <p:spPr>
          <a:xfrm>
            <a:off x="0" y="-84301"/>
            <a:ext cx="12191999" cy="1183757"/>
          </a:xfrm>
        </p:spPr>
      </p:pic>
      <p:sp>
        <p:nvSpPr>
          <p:cNvPr id="6" name="Content Placeholder 2"/>
          <p:cNvSpPr txBox="1">
            <a:spLocks/>
          </p:cNvSpPr>
          <p:nvPr/>
        </p:nvSpPr>
        <p:spPr>
          <a:xfrm>
            <a:off x="378279" y="1540814"/>
            <a:ext cx="11114314" cy="4936186"/>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179388" marR="0" lvl="0" indent="-179388" algn="l" defTabSz="914400" rtl="0" eaLnBrk="1" fontAlgn="auto" latinLnBrk="0" hangingPunct="1">
              <a:lnSpc>
                <a:spcPct val="100000"/>
              </a:lnSpc>
              <a:spcBef>
                <a:spcPct val="20000"/>
              </a:spcBef>
              <a:spcAft>
                <a:spcPts val="0"/>
              </a:spcAft>
              <a:buClr>
                <a:srgbClr val="0F6FC6">
                  <a:lumMod val="75000"/>
                </a:srgbClr>
              </a:buClr>
              <a:buSzPct val="75000"/>
              <a:buFont typeface="Wingdings 2"/>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5-year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project officially began in June 2015 and end early 2021. </a:t>
            </a:r>
          </a:p>
          <a:p>
            <a:pPr marL="179388" marR="0" lvl="0" indent="-179388" algn="l" defTabSz="914400" rtl="0" eaLnBrk="1" fontAlgn="auto" latinLnBrk="0" hangingPunct="1">
              <a:lnSpc>
                <a:spcPct val="100000"/>
              </a:lnSpc>
              <a:spcBef>
                <a:spcPct val="20000"/>
              </a:spcBef>
              <a:spcAft>
                <a:spcPts val="0"/>
              </a:spcAft>
              <a:buClr>
                <a:srgbClr val="0F6FC6">
                  <a:lumMod val="75000"/>
                </a:srgbClr>
              </a:buClr>
              <a:buSzPct val="75000"/>
              <a:buFont typeface="Wingdings 2"/>
              <a:buChar char=""/>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Program activities</a:t>
            </a:r>
          </a:p>
          <a:p>
            <a:pPr marL="0" marR="0" lvl="0" indent="0" algn="l" defTabSz="914400" rtl="0" eaLnBrk="1" fontAlgn="auto" latinLnBrk="0" hangingPunct="1">
              <a:lnSpc>
                <a:spcPct val="100000"/>
              </a:lnSpc>
              <a:spcBef>
                <a:spcPct val="20000"/>
              </a:spcBef>
              <a:spcAft>
                <a:spcPts val="0"/>
              </a:spcAft>
              <a:buClr>
                <a:srgbClr val="0F6FC6">
                  <a:lumMod val="75000"/>
                </a:srgbClr>
              </a:buClr>
              <a:buSzPct val="75000"/>
              <a:buFont typeface="Wingdings 2"/>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include:</a:t>
            </a:r>
          </a:p>
          <a:p>
            <a:pPr marL="0" marR="0" lvl="0" indent="0" algn="l" defTabSz="914400" rtl="0" eaLnBrk="1" fontAlgn="auto" latinLnBrk="0" hangingPunct="1">
              <a:lnSpc>
                <a:spcPct val="100000"/>
              </a:lnSpc>
              <a:spcBef>
                <a:spcPct val="20000"/>
              </a:spcBef>
              <a:spcAft>
                <a:spcPts val="0"/>
              </a:spcAft>
              <a:buClr>
                <a:srgbClr val="0F6FC6">
                  <a:lumMod val="75000"/>
                </a:srgbClr>
              </a:buClr>
              <a:buSzPct val="75000"/>
              <a:buNone/>
              <a:tabLst/>
              <a:defRPr/>
            </a:pP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
                <a:srgbClr val="0F6FC6">
                  <a:lumMod val="75000"/>
                </a:srgbClr>
              </a:buClr>
              <a:buSzPct val="75000"/>
              <a:buNone/>
              <a:tabLst/>
              <a:defRPr/>
            </a:pPr>
            <a:endParaRPr lang="en-US" sz="2000" b="1" dirty="0">
              <a:solidFill>
                <a:srgbClr val="00206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
                <a:srgbClr val="0F6FC6">
                  <a:lumMod val="75000"/>
                </a:srgbClr>
              </a:buClr>
              <a:buSzPct val="75000"/>
              <a:buNone/>
              <a:tabLst/>
              <a:defRPr/>
            </a:pP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
                <a:srgbClr val="0F6FC6">
                  <a:lumMod val="75000"/>
                </a:srgbClr>
              </a:buClr>
              <a:buSzPct val="75000"/>
              <a:buNone/>
              <a:tabLst/>
              <a:defRPr/>
            </a:pPr>
            <a:endParaRPr lang="en-US" sz="2000" b="1" dirty="0">
              <a:solidFill>
                <a:srgbClr val="00206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
                <a:srgbClr val="0F6FC6">
                  <a:lumMod val="75000"/>
                </a:srgbClr>
              </a:buClr>
              <a:buSzPct val="75000"/>
              <a:buNone/>
              <a:tabLst/>
              <a:defRPr/>
            </a:pP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
                <a:srgbClr val="0F6FC6">
                  <a:lumMod val="75000"/>
                </a:srgbClr>
              </a:buClr>
              <a:buSzPct val="75000"/>
              <a:buNone/>
              <a:tabLst/>
              <a:defRPr/>
            </a:pPr>
            <a:endParaRPr lang="en-US" sz="2000" b="1" dirty="0">
              <a:solidFill>
                <a:srgbClr val="002060"/>
              </a:solidFill>
              <a:latin typeface="Times New Roman" panose="02020603050405020304" pitchFamily="18" charset="0"/>
              <a:cs typeface="Times New Roman" panose="02020603050405020304" pitchFamily="18" charset="0"/>
            </a:endParaRPr>
          </a:p>
          <a:p>
            <a:pPr defTabSz="914400">
              <a:buClr>
                <a:srgbClr val="0F6FC6">
                  <a:lumMod val="75000"/>
                </a:srgbClr>
              </a:buClr>
              <a:buSzPct val="75000"/>
            </a:pP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Support for continuing tags returns being provided ICCAT</a:t>
            </a:r>
          </a:p>
          <a:p>
            <a:pPr defTabSz="914400">
              <a:buClr>
                <a:srgbClr val="0F6FC6">
                  <a:lumMod val="75000"/>
                </a:srgbClr>
              </a:buClr>
              <a:buSzPct val="75000"/>
            </a:pPr>
            <a:r>
              <a:rPr lang="en-US" sz="2000" b="1" dirty="0">
                <a:solidFill>
                  <a:srgbClr val="002060"/>
                </a:solidFill>
                <a:latin typeface="Times New Roman" panose="02020603050405020304" pitchFamily="18" charset="0"/>
                <a:cs typeface="Times New Roman" panose="02020603050405020304" pitchFamily="18" charset="0"/>
              </a:rPr>
              <a:t>Very successful program with a large amount of information collected on tropical tunas which is being used in the tropical tuna stock assessments (see Symposium report)</a:t>
            </a:r>
          </a:p>
          <a:p>
            <a:pPr defTabSz="914400">
              <a:buClr>
                <a:srgbClr val="0F6FC6">
                  <a:lumMod val="75000"/>
                </a:srgbClr>
              </a:buClr>
              <a:buSzPct val="75000"/>
            </a:pPr>
            <a:r>
              <a:rPr lang="en-US" sz="2000" b="1" dirty="0">
                <a:solidFill>
                  <a:srgbClr val="002060"/>
                </a:solidFill>
                <a:latin typeface="Times New Roman" panose="02020603050405020304" pitchFamily="18" charset="0"/>
                <a:cs typeface="Times New Roman" panose="02020603050405020304" pitchFamily="18" charset="0"/>
              </a:rPr>
              <a:t>Special Issue of Fisheries Research Journal currently being prepared.</a:t>
            </a:r>
          </a:p>
          <a:p>
            <a:pPr marL="0" marR="0" lvl="0" indent="0" algn="l" defTabSz="914400" rtl="0" eaLnBrk="1" fontAlgn="auto" latinLnBrk="0" hangingPunct="1">
              <a:lnSpc>
                <a:spcPct val="100000"/>
              </a:lnSpc>
              <a:spcBef>
                <a:spcPct val="20000"/>
              </a:spcBef>
              <a:spcAft>
                <a:spcPts val="0"/>
              </a:spcAft>
              <a:buClr>
                <a:srgbClr val="0F6FC6">
                  <a:lumMod val="75000"/>
                </a:srgbClr>
              </a:buClr>
              <a:buSzPct val="75000"/>
              <a:buNone/>
              <a:tabLst/>
              <a:defRPr/>
            </a:pP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179388" marR="0" lvl="0" indent="-179388" algn="l" defTabSz="914400" rtl="0" eaLnBrk="1" fontAlgn="auto" latinLnBrk="0" hangingPunct="1">
              <a:lnSpc>
                <a:spcPct val="100000"/>
              </a:lnSpc>
              <a:spcBef>
                <a:spcPct val="20000"/>
              </a:spcBef>
              <a:spcAft>
                <a:spcPts val="0"/>
              </a:spcAft>
              <a:buClr>
                <a:srgbClr val="0F6FC6">
                  <a:lumMod val="75000"/>
                </a:srgbClr>
              </a:buClr>
              <a:buSzPct val="75000"/>
              <a:buFont typeface="Wingdings 2"/>
              <a:buChar char=""/>
              <a:tabLst/>
              <a:defRPr/>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a:p>
            <a:pPr marL="179388" marR="0" lvl="0" indent="-179388" algn="l" defTabSz="914400" rtl="0" eaLnBrk="1" fontAlgn="auto" latinLnBrk="0" hangingPunct="1">
              <a:lnSpc>
                <a:spcPct val="100000"/>
              </a:lnSpc>
              <a:spcBef>
                <a:spcPct val="20000"/>
              </a:spcBef>
              <a:spcAft>
                <a:spcPts val="0"/>
              </a:spcAft>
              <a:buClr>
                <a:srgbClr val="0F6FC6">
                  <a:lumMod val="75000"/>
                </a:srgbClr>
              </a:buClr>
              <a:buSzPct val="75000"/>
              <a:buFont typeface="Wingdings 2"/>
              <a:buChar char=""/>
              <a:tabLst/>
              <a:defRPr/>
            </a:pPr>
            <a:endParaRPr kumimoji="0" lang="en-US" sz="2000" b="0" i="0" u="none" strike="noStrike" kern="1200" cap="none" spc="0" normalizeH="0" baseline="0" noProof="0" dirty="0">
              <a:ln>
                <a:noFill/>
              </a:ln>
              <a:solidFill>
                <a:prstClr val="black"/>
              </a:solidFill>
              <a:effectLst/>
              <a:uLnTx/>
              <a:uFillTx/>
              <a:latin typeface="Constantia"/>
              <a:ea typeface="+mn-ea"/>
              <a:cs typeface="+mn-cs"/>
            </a:endParaRPr>
          </a:p>
        </p:txBody>
      </p:sp>
      <p:sp>
        <p:nvSpPr>
          <p:cNvPr id="11" name="Rectangle 10">
            <a:extLst>
              <a:ext uri="{FF2B5EF4-FFF2-40B4-BE49-F238E27FC236}">
                <a16:creationId xmlns:a16="http://schemas.microsoft.com/office/drawing/2014/main" id="{BF68CBBB-7A4D-4882-91E2-3E107E508C6F}"/>
              </a:ext>
            </a:extLst>
          </p:cNvPr>
          <p:cNvSpPr/>
          <p:nvPr/>
        </p:nvSpPr>
        <p:spPr>
          <a:xfrm>
            <a:off x="5436063" y="392276"/>
            <a:ext cx="4033027"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Research Programs - ATTOP</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09EB0559-1654-4532-9A7B-E747E2EA6DFE}"/>
              </a:ext>
            </a:extLst>
          </p:cNvPr>
          <p:cNvSpPr txBox="1"/>
          <p:nvPr/>
        </p:nvSpPr>
        <p:spPr>
          <a:xfrm>
            <a:off x="1683625" y="2618484"/>
            <a:ext cx="9067799" cy="2431435"/>
          </a:xfrm>
          <a:prstGeom prst="rect">
            <a:avLst/>
          </a:prstGeom>
          <a:noFill/>
        </p:spPr>
        <p:txBody>
          <a:bodyPr wrap="square" rtlCol="0">
            <a:spAutoFit/>
          </a:bodyPr>
          <a:lstStyle/>
          <a:p>
            <a:pPr marL="651510" marR="0" lvl="1" indent="-285750" algn="l" defTabSz="914400" rtl="0" eaLnBrk="1" fontAlgn="auto" latinLnBrk="0" hangingPunct="1">
              <a:lnSpc>
                <a:spcPct val="100000"/>
              </a:lnSpc>
              <a:spcBef>
                <a:spcPts val="0"/>
              </a:spcBef>
              <a:spcAft>
                <a:spcPts val="0"/>
              </a:spcAft>
              <a:buClr>
                <a:srgbClr val="0F6FC6">
                  <a:lumMod val="75000"/>
                </a:srgbClr>
              </a:buClr>
              <a:buSzPct val="150000"/>
              <a:buFont typeface="Arial" panose="020B0604020202020204" pitchFamily="34" charset="0"/>
              <a:buChar char="•"/>
              <a:tabLst/>
              <a:defRPr/>
            </a:pPr>
            <a:r>
              <a:rPr kumimoji="0" lang="en-GB" sz="19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Tagging of tropical tuna in the Atlantic</a:t>
            </a:r>
          </a:p>
          <a:p>
            <a:pPr marL="651510" marR="0" lvl="1" indent="-285750" algn="l" defTabSz="914400" rtl="0" eaLnBrk="1" fontAlgn="auto" latinLnBrk="0" hangingPunct="1">
              <a:lnSpc>
                <a:spcPct val="100000"/>
              </a:lnSpc>
              <a:spcBef>
                <a:spcPts val="0"/>
              </a:spcBef>
              <a:spcAft>
                <a:spcPts val="0"/>
              </a:spcAft>
              <a:buClr>
                <a:srgbClr val="0F6FC6">
                  <a:lumMod val="75000"/>
                </a:srgbClr>
              </a:buClr>
              <a:buSzPct val="150000"/>
              <a:buFont typeface="Arial" panose="020B0604020202020204" pitchFamily="34" charset="0"/>
              <a:buChar char="•"/>
              <a:tabLst/>
              <a:defRPr/>
            </a:pPr>
            <a:r>
              <a:rPr kumimoji="0" lang="en-GB" sz="19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Training and capacity building in ‘developing’ CPCs</a:t>
            </a:r>
          </a:p>
          <a:p>
            <a:pPr marL="651510" marR="0" lvl="1" indent="-285750" algn="l" defTabSz="914400" rtl="0" eaLnBrk="1" fontAlgn="auto" latinLnBrk="0" hangingPunct="1">
              <a:lnSpc>
                <a:spcPct val="100000"/>
              </a:lnSpc>
              <a:spcBef>
                <a:spcPts val="0"/>
              </a:spcBef>
              <a:spcAft>
                <a:spcPts val="0"/>
              </a:spcAft>
              <a:buClr>
                <a:srgbClr val="0F6FC6">
                  <a:lumMod val="75000"/>
                </a:srgbClr>
              </a:buClr>
              <a:buSzPct val="150000"/>
              <a:buFont typeface="Arial" panose="020B0604020202020204" pitchFamily="34" charset="0"/>
              <a:buChar char="•"/>
              <a:tabLst/>
              <a:defRPr/>
            </a:pPr>
            <a:r>
              <a:rPr kumimoji="0" lang="en-GB" sz="19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Coordinating shore-based tag recovery and awareness teams</a:t>
            </a:r>
          </a:p>
          <a:p>
            <a:pPr marL="651510" marR="0" lvl="1" indent="-285750" algn="l" defTabSz="914400" rtl="0" eaLnBrk="1" fontAlgn="auto" latinLnBrk="0" hangingPunct="1">
              <a:lnSpc>
                <a:spcPct val="100000"/>
              </a:lnSpc>
              <a:spcBef>
                <a:spcPts val="0"/>
              </a:spcBef>
              <a:spcAft>
                <a:spcPts val="0"/>
              </a:spcAft>
              <a:buClr>
                <a:srgbClr val="0F6FC6">
                  <a:lumMod val="75000"/>
                </a:srgbClr>
              </a:buClr>
              <a:buSzPct val="150000"/>
              <a:buFont typeface="Arial" panose="020B0604020202020204" pitchFamily="34" charset="0"/>
              <a:buChar char="•"/>
              <a:tabLst/>
              <a:defRPr/>
            </a:pPr>
            <a:r>
              <a:rPr kumimoji="0" lang="en-GB" sz="19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Developing publicity campaigns and incentive schemes (e.g. rewards)</a:t>
            </a:r>
          </a:p>
          <a:p>
            <a:pPr marL="651510" marR="0" lvl="1" indent="-285750" algn="l" defTabSz="914400" rtl="0" eaLnBrk="1" fontAlgn="auto" latinLnBrk="0" hangingPunct="1">
              <a:lnSpc>
                <a:spcPct val="100000"/>
              </a:lnSpc>
              <a:spcBef>
                <a:spcPts val="0"/>
              </a:spcBef>
              <a:spcAft>
                <a:spcPts val="0"/>
              </a:spcAft>
              <a:buClr>
                <a:srgbClr val="0F6FC6">
                  <a:lumMod val="75000"/>
                </a:srgbClr>
              </a:buClr>
              <a:buSzPct val="150000"/>
              <a:buFont typeface="Arial" panose="020B0604020202020204" pitchFamily="34" charset="0"/>
              <a:buChar char="•"/>
              <a:tabLst/>
              <a:defRPr/>
            </a:pPr>
            <a:r>
              <a:rPr kumimoji="0" lang="en-GB" sz="19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Collecting and verifying all data and populating ICCAT databases</a:t>
            </a:r>
          </a:p>
          <a:p>
            <a:pPr marL="651510" marR="0" lvl="1" indent="-285750" algn="l" defTabSz="914400" rtl="0" eaLnBrk="1" fontAlgn="auto" latinLnBrk="0" hangingPunct="1">
              <a:lnSpc>
                <a:spcPct val="100000"/>
              </a:lnSpc>
              <a:spcBef>
                <a:spcPts val="0"/>
              </a:spcBef>
              <a:spcAft>
                <a:spcPts val="0"/>
              </a:spcAft>
              <a:buClr>
                <a:srgbClr val="0F6FC6">
                  <a:lumMod val="75000"/>
                </a:srgbClr>
              </a:buClr>
              <a:buSzPct val="150000"/>
              <a:buFont typeface="Arial" panose="020B0604020202020204" pitchFamily="34" charset="0"/>
              <a:buChar char="•"/>
              <a:tabLst/>
              <a:defRPr/>
            </a:pPr>
            <a:r>
              <a:rPr kumimoji="0" lang="en-GB" sz="19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Analysing, summarising and making data available to SCRS (ICCAT’s scientific body)</a:t>
            </a:r>
          </a:p>
          <a:p>
            <a:pPr marL="651510" marR="0" lvl="1" indent="-285750" algn="l" defTabSz="914400" rtl="0" eaLnBrk="1" fontAlgn="auto" latinLnBrk="0" hangingPunct="1">
              <a:lnSpc>
                <a:spcPct val="100000"/>
              </a:lnSpc>
              <a:spcBef>
                <a:spcPts val="0"/>
              </a:spcBef>
              <a:spcAft>
                <a:spcPts val="0"/>
              </a:spcAft>
              <a:buClr>
                <a:srgbClr val="0F6FC6">
                  <a:lumMod val="75000"/>
                </a:srgbClr>
              </a:buClr>
              <a:buSzPct val="150000"/>
              <a:buFont typeface="Arial" panose="020B0604020202020204" pitchFamily="34" charset="0"/>
              <a:buChar char="•"/>
              <a:tabLst/>
              <a:defRPr/>
            </a:pPr>
            <a:r>
              <a:rPr kumimoji="0" lang="en-GB" sz="19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Facilitating and promoting collaborative research and stock assessments</a:t>
            </a:r>
          </a:p>
        </p:txBody>
      </p:sp>
    </p:spTree>
    <p:extLst>
      <p:ext uri="{BB962C8B-B14F-4D97-AF65-F5344CB8AC3E}">
        <p14:creationId xmlns:p14="http://schemas.microsoft.com/office/powerpoint/2010/main" val="6778553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A85AF8-8846-4739-8927-81FE832E7CF8}"/>
              </a:ext>
            </a:extLst>
          </p:cNvPr>
          <p:cNvPicPr>
            <a:picLocks noChangeAspect="1"/>
          </p:cNvPicPr>
          <p:nvPr/>
        </p:nvPicPr>
        <p:blipFill>
          <a:blip r:embed="rId2"/>
          <a:stretch>
            <a:fillRect/>
          </a:stretch>
        </p:blipFill>
        <p:spPr>
          <a:xfrm>
            <a:off x="0" y="0"/>
            <a:ext cx="12192000" cy="1614488"/>
          </a:xfrm>
          <a:prstGeom prst="rect">
            <a:avLst/>
          </a:prstGeom>
        </p:spPr>
      </p:pic>
      <p:sp>
        <p:nvSpPr>
          <p:cNvPr id="3" name="Rectangle 2">
            <a:extLst>
              <a:ext uri="{FF2B5EF4-FFF2-40B4-BE49-F238E27FC236}">
                <a16:creationId xmlns:a16="http://schemas.microsoft.com/office/drawing/2014/main" id="{E50C3836-AA63-4C62-972A-3922EEC096DB}"/>
              </a:ext>
            </a:extLst>
          </p:cNvPr>
          <p:cNvSpPr/>
          <p:nvPr/>
        </p:nvSpPr>
        <p:spPr>
          <a:xfrm>
            <a:off x="2174600" y="889617"/>
            <a:ext cx="9255482" cy="584775"/>
          </a:xfrm>
          <a:prstGeom prst="rect">
            <a:avLst/>
          </a:prstGeom>
          <a:solidFill>
            <a:schemeClr val="bg1"/>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rPr>
              <a:t>Enhanced Billfish Research </a:t>
            </a:r>
            <a:r>
              <a:rPr kumimoji="0" lang="en-US" sz="3200" b="0" i="0" u="none" strike="noStrike" kern="1200" cap="none" spc="0" normalizeH="0" baseline="0" noProof="0" dirty="0" err="1">
                <a:ln>
                  <a:noFill/>
                </a:ln>
                <a:solidFill>
                  <a:prstClr val="white"/>
                </a:solidFill>
                <a:effectLst/>
                <a:uLnTx/>
                <a:uFillTx/>
                <a:latin typeface="Trebuchet MS" panose="020B0603020202020204"/>
                <a:ea typeface="+mn-ea"/>
                <a:cs typeface="+mn-cs"/>
              </a:rPr>
              <a:t>Programme</a:t>
            </a:r>
            <a:r>
              <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rPr>
              <a:t> (EBRP) - 1</a:t>
            </a:r>
            <a:endParaRPr kumimoji="0" lang="en-CA"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7" name="Rectangle 6">
            <a:extLst>
              <a:ext uri="{FF2B5EF4-FFF2-40B4-BE49-F238E27FC236}">
                <a16:creationId xmlns:a16="http://schemas.microsoft.com/office/drawing/2014/main" id="{0E522F1A-E2E1-452D-8D07-9556AA3A49FE}"/>
              </a:ext>
            </a:extLst>
          </p:cNvPr>
          <p:cNvSpPr/>
          <p:nvPr/>
        </p:nvSpPr>
        <p:spPr>
          <a:xfrm>
            <a:off x="339213" y="1836284"/>
            <a:ext cx="11201146" cy="4525341"/>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600" b="1" dirty="0">
                <a:solidFill>
                  <a:schemeClr val="bg1"/>
                </a:solidFill>
              </a:rPr>
              <a:t>Objectives: To obtain more detailed catch and effort statistics for billfishes, to carry out an expanded tagging program, and to carry out studies on age and growth.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dirty="0">
                <a:solidFill>
                  <a:schemeClr val="bg1"/>
                </a:solidFill>
              </a:rPr>
              <a:t>Objectives expanded during 2021 Billfish Species Group meetings to evaluate adult habitat use, study spawning patterns, and billfish population genetics.</a:t>
            </a:r>
            <a:endParaRPr kumimoji="0" lang="en-US" sz="2000" b="1" i="0" u="none" strike="noStrike" kern="1200" cap="none" spc="0" normalizeH="0" baseline="0" noProof="0" dirty="0">
              <a:ln>
                <a:noFill/>
              </a:ln>
              <a:solidFill>
                <a:schemeClr val="bg1"/>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r>
              <a:rPr lang="en-US" sz="2800" b="1" dirty="0">
                <a:solidFill>
                  <a:schemeClr val="bg1"/>
                </a:solidFill>
                <a:latin typeface="Calibri" panose="020F0502020204030204"/>
              </a:rPr>
              <a:t>2021 Activities</a:t>
            </a:r>
            <a:r>
              <a:rPr lang="en-US" sz="2400" b="1" dirty="0">
                <a:solidFill>
                  <a:schemeClr val="bg1"/>
                </a:solidFill>
                <a:latin typeface="Calibri" panose="020F0502020204030204"/>
              </a:rPr>
              <a:t>:</a:t>
            </a:r>
          </a:p>
          <a:p>
            <a:pPr marL="342900" marR="0" lvl="0" indent="-342900" algn="l" defTabSz="914400" rtl="0" eaLnBrk="1" fontAlgn="auto" latinLnBrk="0" hangingPunct="1">
              <a:spcAft>
                <a:spcPts val="0"/>
              </a:spcAft>
              <a:buClrTx/>
              <a:buSzTx/>
              <a:buFont typeface="Arial" panose="020B0604020202020204" pitchFamily="34" charset="0"/>
              <a:buChar char="•"/>
              <a:tabLst/>
              <a:defRPr/>
            </a:pPr>
            <a:r>
              <a:rPr lang="en-US" sz="2000" dirty="0">
                <a:solidFill>
                  <a:schemeClr val="bg1"/>
                </a:solidFill>
                <a:latin typeface="Calibri" panose="020F0502020204030204"/>
              </a:rPr>
              <a:t>E</a:t>
            </a:r>
            <a:r>
              <a:rPr kumimoji="0" lang="en-US" sz="2000" i="0" u="none" strike="noStrike" kern="1200" cap="none" spc="0" normalizeH="0" baseline="0" noProof="0" dirty="0" err="1">
                <a:ln>
                  <a:noFill/>
                </a:ln>
                <a:solidFill>
                  <a:schemeClr val="bg1"/>
                </a:solidFill>
                <a:effectLst/>
                <a:uLnTx/>
                <a:uFillTx/>
                <a:latin typeface="Calibri" panose="020F0502020204030204"/>
                <a:ea typeface="+mn-ea"/>
                <a:cs typeface="+mn-cs"/>
              </a:rPr>
              <a:t>nhanced</a:t>
            </a:r>
            <a:r>
              <a:rPr kumimoji="0" lang="en-US" sz="2000" i="0" u="none" strike="noStrike" kern="1200" cap="none" spc="0" normalizeH="0" baseline="0" noProof="0" dirty="0">
                <a:ln>
                  <a:noFill/>
                </a:ln>
                <a:solidFill>
                  <a:schemeClr val="bg1"/>
                </a:solidFill>
                <a:effectLst/>
                <a:uLnTx/>
                <a:uFillTx/>
                <a:latin typeface="Calibri" panose="020F0502020204030204"/>
                <a:ea typeface="+mn-ea"/>
                <a:cs typeface="+mn-cs"/>
              </a:rPr>
              <a:t> collection of samples onboard industrial vessels,</a:t>
            </a:r>
          </a:p>
          <a:p>
            <a:pPr marL="342900" marR="0" lvl="0" indent="-342900" algn="l" defTabSz="914400" rtl="0" eaLnBrk="1" fontAlgn="auto" latinLnBrk="0" hangingPunct="1">
              <a:spcAft>
                <a:spcPts val="0"/>
              </a:spcAft>
              <a:buClrTx/>
              <a:buSzTx/>
              <a:buFont typeface="Arial" panose="020B0604020202020204" pitchFamily="34" charset="0"/>
              <a:buChar char="•"/>
              <a:tabLst/>
              <a:defRPr/>
            </a:pPr>
            <a:r>
              <a:rPr lang="en-US" sz="2000" dirty="0">
                <a:solidFill>
                  <a:schemeClr val="bg1"/>
                </a:solidFill>
                <a:latin typeface="Calibri" panose="020F0502020204030204"/>
              </a:rPr>
              <a:t>A</a:t>
            </a:r>
            <a:r>
              <a:rPr kumimoji="0" lang="en-US" sz="2000" i="0" u="none" strike="noStrike" kern="1200" cap="none" spc="0" normalizeH="0" baseline="0" noProof="0" dirty="0" err="1">
                <a:ln>
                  <a:noFill/>
                </a:ln>
                <a:solidFill>
                  <a:schemeClr val="bg1"/>
                </a:solidFill>
                <a:effectLst/>
                <a:uLnTx/>
                <a:uFillTx/>
                <a:latin typeface="Calibri" panose="020F0502020204030204"/>
                <a:ea typeface="+mn-ea"/>
                <a:cs typeface="+mn-cs"/>
              </a:rPr>
              <a:t>nalyses</a:t>
            </a:r>
            <a:r>
              <a:rPr kumimoji="0" lang="en-US" sz="2000" i="0" u="none" strike="noStrike" kern="1200" cap="none" spc="0" normalizeH="0" baseline="0" noProof="0" dirty="0">
                <a:ln>
                  <a:noFill/>
                </a:ln>
                <a:solidFill>
                  <a:schemeClr val="bg1"/>
                </a:solidFill>
                <a:effectLst/>
                <a:uLnTx/>
                <a:uFillTx/>
                <a:latin typeface="Calibri" panose="020F0502020204030204"/>
                <a:ea typeface="+mn-ea"/>
                <a:cs typeface="+mn-cs"/>
              </a:rPr>
              <a:t> of length and age data for estimating the growth parameters based on spines of the main billfish species that occur in the eastern Atlantic. Otoliths sent to the FAS in Australia for age reading,</a:t>
            </a:r>
          </a:p>
          <a:p>
            <a:pPr marL="342900" marR="0" lvl="0" indent="-342900" algn="l" defTabSz="914400" rtl="0" eaLnBrk="1" fontAlgn="auto" latinLnBrk="0" hangingPunct="1">
              <a:spcAft>
                <a:spcPts val="0"/>
              </a:spcAft>
              <a:buClrTx/>
              <a:buSzTx/>
              <a:buFont typeface="Arial" panose="020B0604020202020204" pitchFamily="34" charset="0"/>
              <a:buChar char="•"/>
              <a:tabLst/>
              <a:defRPr/>
            </a:pPr>
            <a:r>
              <a:rPr lang="en-US" sz="2000" dirty="0">
                <a:solidFill>
                  <a:schemeClr val="bg1"/>
                </a:solidFill>
                <a:latin typeface="Calibri" panose="020F0502020204030204"/>
              </a:rPr>
              <a:t>S</a:t>
            </a:r>
            <a:r>
              <a:rPr kumimoji="0" lang="en-US" sz="2000" i="0" u="none" strike="noStrike" kern="1200" cap="none" spc="0" normalizeH="0" baseline="0" noProof="0" dirty="0" err="1">
                <a:ln>
                  <a:noFill/>
                </a:ln>
                <a:solidFill>
                  <a:schemeClr val="bg1"/>
                </a:solidFill>
                <a:effectLst/>
                <a:uLnTx/>
                <a:uFillTx/>
                <a:latin typeface="Calibri" panose="020F0502020204030204"/>
                <a:ea typeface="+mn-ea"/>
                <a:cs typeface="+mn-cs"/>
              </a:rPr>
              <a:t>ampling</a:t>
            </a:r>
            <a:r>
              <a:rPr kumimoji="0" lang="en-US" sz="2000" i="0" u="none" strike="noStrike" kern="1200" cap="none" spc="0" normalizeH="0" baseline="0" noProof="0" dirty="0">
                <a:ln>
                  <a:noFill/>
                </a:ln>
                <a:solidFill>
                  <a:schemeClr val="bg1"/>
                </a:solidFill>
                <a:effectLst/>
                <a:uLnTx/>
                <a:uFillTx/>
                <a:latin typeface="Calibri" panose="020F0502020204030204"/>
                <a:ea typeface="+mn-ea"/>
                <a:cs typeface="+mn-cs"/>
              </a:rPr>
              <a:t> of artisanal and small-scale fisheries (catch and effort) in the eastern Atlantic (Côte d’Ivoire, and Senegal). </a:t>
            </a:r>
          </a:p>
          <a:p>
            <a:pPr marL="342900" marR="0" lvl="0" indent="-342900" algn="l" defTabSz="914400" rtl="0" eaLnBrk="1" fontAlgn="auto" latinLnBrk="0" hangingPunct="1">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schemeClr val="bg1"/>
                </a:solidFill>
                <a:effectLst/>
                <a:uLnTx/>
                <a:uFillTx/>
                <a:latin typeface="Calibri" panose="020F0502020204030204"/>
                <a:ea typeface="+mn-ea"/>
                <a:cs typeface="+mn-cs"/>
              </a:rPr>
              <a:t>A workshop held (Oct 25-28) for standardizing protocols among laboratories and creating a reference set of main billfish species.</a:t>
            </a:r>
          </a:p>
        </p:txBody>
      </p:sp>
    </p:spTree>
    <p:extLst>
      <p:ext uri="{BB962C8B-B14F-4D97-AF65-F5344CB8AC3E}">
        <p14:creationId xmlns:p14="http://schemas.microsoft.com/office/powerpoint/2010/main" val="44316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801B7-01F0-459B-BC16-FA7C6B7A0ADC}"/>
              </a:ext>
            </a:extLst>
          </p:cNvPr>
          <p:cNvSpPr>
            <a:spLocks noGrp="1"/>
          </p:cNvSpPr>
          <p:nvPr>
            <p:ph type="title"/>
          </p:nvPr>
        </p:nvSpPr>
        <p:spPr>
          <a:xfrm>
            <a:off x="581192" y="444981"/>
            <a:ext cx="11029616" cy="1013800"/>
          </a:xfrm>
        </p:spPr>
        <p:txBody>
          <a:bodyPr/>
          <a:lstStyle/>
          <a:p>
            <a:r>
              <a:rPr lang="en-CA" dirty="0"/>
              <a:t>SCRS Challenges:</a:t>
            </a:r>
            <a:endParaRPr lang="en-US" dirty="0"/>
          </a:p>
        </p:txBody>
      </p:sp>
      <p:sp>
        <p:nvSpPr>
          <p:cNvPr id="3" name="Content Placeholder 2">
            <a:extLst>
              <a:ext uri="{FF2B5EF4-FFF2-40B4-BE49-F238E27FC236}">
                <a16:creationId xmlns:a16="http://schemas.microsoft.com/office/drawing/2014/main" id="{3A71F3DF-EB6A-4393-8A89-D0526F3813C3}"/>
              </a:ext>
            </a:extLst>
          </p:cNvPr>
          <p:cNvSpPr>
            <a:spLocks noGrp="1"/>
          </p:cNvSpPr>
          <p:nvPr>
            <p:ph idx="1"/>
          </p:nvPr>
        </p:nvSpPr>
        <p:spPr>
          <a:xfrm>
            <a:off x="581192" y="1943100"/>
            <a:ext cx="11029615" cy="4699438"/>
          </a:xfrm>
        </p:spPr>
        <p:txBody>
          <a:bodyPr>
            <a:noAutofit/>
          </a:bodyPr>
          <a:lstStyle/>
          <a:p>
            <a:pPr>
              <a:spcBef>
                <a:spcPts val="0"/>
              </a:spcBef>
              <a:spcAft>
                <a:spcPts val="0"/>
              </a:spcAft>
            </a:pPr>
            <a:r>
              <a:rPr lang="en-US" sz="2800" b="1" dirty="0"/>
              <a:t>A Major Challenge for SCRS has been the non-traditional Operational Capabilities due to Covid 19 since March 2020 resulting in:</a:t>
            </a:r>
          </a:p>
          <a:p>
            <a:pPr lvl="1">
              <a:spcBef>
                <a:spcPts val="0"/>
              </a:spcBef>
              <a:spcAft>
                <a:spcPts val="0"/>
              </a:spcAft>
            </a:pPr>
            <a:r>
              <a:rPr lang="en-US" sz="2200" b="1" dirty="0"/>
              <a:t>Transition from in-person to virtual meetings</a:t>
            </a:r>
          </a:p>
          <a:p>
            <a:pPr lvl="1">
              <a:spcBef>
                <a:spcPts val="0"/>
              </a:spcBef>
              <a:spcAft>
                <a:spcPts val="0"/>
              </a:spcAft>
            </a:pPr>
            <a:r>
              <a:rPr lang="en-US" sz="2200" b="1" dirty="0"/>
              <a:t>Adapting to Reduced time for interactions during meetings (4.5 </a:t>
            </a:r>
            <a:r>
              <a:rPr lang="en-US" sz="2200" b="1" dirty="0" err="1"/>
              <a:t>hr</a:t>
            </a:r>
            <a:r>
              <a:rPr lang="en-US" sz="2200" b="1" dirty="0"/>
              <a:t> days vs 8)</a:t>
            </a:r>
          </a:p>
          <a:p>
            <a:pPr lvl="1">
              <a:spcBef>
                <a:spcPts val="0"/>
              </a:spcBef>
              <a:spcAft>
                <a:spcPts val="0"/>
              </a:spcAft>
            </a:pPr>
            <a:r>
              <a:rPr lang="en-US" sz="2200" b="1" dirty="0"/>
              <a:t>Increased workloads for SCRS members and the Secretariat</a:t>
            </a:r>
          </a:p>
          <a:p>
            <a:pPr lvl="1">
              <a:spcBef>
                <a:spcPts val="0"/>
              </a:spcBef>
              <a:spcAft>
                <a:spcPts val="0"/>
              </a:spcAft>
            </a:pPr>
            <a:r>
              <a:rPr lang="en-US" sz="2200" b="1" dirty="0"/>
              <a:t>Postponement of several important meetings and workshops</a:t>
            </a:r>
          </a:p>
          <a:p>
            <a:pPr lvl="1">
              <a:spcBef>
                <a:spcPts val="0"/>
              </a:spcBef>
              <a:spcAft>
                <a:spcPts val="0"/>
              </a:spcAft>
            </a:pPr>
            <a:r>
              <a:rPr lang="en-US" sz="2200" b="1" dirty="0"/>
              <a:t>Need for Prioritization of SCRS activities and reporting</a:t>
            </a:r>
          </a:p>
          <a:p>
            <a:pPr lvl="3">
              <a:spcBef>
                <a:spcPts val="0"/>
              </a:spcBef>
              <a:spcAft>
                <a:spcPts val="0"/>
              </a:spcAft>
            </a:pPr>
            <a:r>
              <a:rPr lang="en-US" sz="1800" b="1" dirty="0"/>
              <a:t>Exec Summaries for stocks with assessments (Approximately 3/year)</a:t>
            </a:r>
          </a:p>
          <a:p>
            <a:pPr lvl="3">
              <a:spcBef>
                <a:spcPts val="0"/>
              </a:spcBef>
              <a:spcAft>
                <a:spcPts val="0"/>
              </a:spcAft>
            </a:pPr>
            <a:r>
              <a:rPr lang="en-US" sz="1800" b="1" dirty="0"/>
              <a:t>Workplans for each working group</a:t>
            </a:r>
          </a:p>
          <a:p>
            <a:pPr lvl="3">
              <a:spcBef>
                <a:spcPts val="0"/>
              </a:spcBef>
              <a:spcAft>
                <a:spcPts val="0"/>
              </a:spcAft>
            </a:pPr>
            <a:r>
              <a:rPr lang="en-US" sz="1800" b="1" dirty="0"/>
              <a:t>Research Recommendations</a:t>
            </a:r>
          </a:p>
          <a:p>
            <a:pPr lvl="3">
              <a:spcBef>
                <a:spcPts val="0"/>
              </a:spcBef>
              <a:spcAft>
                <a:spcPts val="0"/>
              </a:spcAft>
            </a:pPr>
            <a:r>
              <a:rPr lang="en-US" sz="1800" b="1" dirty="0"/>
              <a:t>Responses to the Commission</a:t>
            </a:r>
          </a:p>
          <a:p>
            <a:pPr lvl="1">
              <a:spcBef>
                <a:spcPts val="0"/>
              </a:spcBef>
              <a:spcAft>
                <a:spcPts val="0"/>
              </a:spcAft>
            </a:pPr>
            <a:r>
              <a:rPr lang="en-US" sz="2200" b="1" dirty="0"/>
              <a:t>Adoption of some SCRS Report sections by correspondence</a:t>
            </a:r>
          </a:p>
          <a:p>
            <a:pPr>
              <a:spcBef>
                <a:spcPts val="0"/>
              </a:spcBef>
              <a:spcAft>
                <a:spcPts val="0"/>
              </a:spcAft>
            </a:pPr>
            <a:r>
              <a:rPr lang="en-US" sz="2400" b="1" dirty="0"/>
              <a:t>Other challenges included expansion of MSE </a:t>
            </a:r>
          </a:p>
        </p:txBody>
      </p:sp>
      <p:pic>
        <p:nvPicPr>
          <p:cNvPr id="4" name="Picture 3">
            <a:extLst>
              <a:ext uri="{FF2B5EF4-FFF2-40B4-BE49-F238E27FC236}">
                <a16:creationId xmlns:a16="http://schemas.microsoft.com/office/drawing/2014/main" id="{4C15B988-C8E8-4500-8A01-62EC26CB387C}"/>
              </a:ext>
            </a:extLst>
          </p:cNvPr>
          <p:cNvPicPr>
            <a:picLocks noChangeAspect="1"/>
          </p:cNvPicPr>
          <p:nvPr/>
        </p:nvPicPr>
        <p:blipFill>
          <a:blip r:embed="rId2"/>
          <a:stretch>
            <a:fillRect/>
          </a:stretch>
        </p:blipFill>
        <p:spPr>
          <a:xfrm>
            <a:off x="9211344" y="611954"/>
            <a:ext cx="2560243" cy="1213821"/>
          </a:xfrm>
          <a:prstGeom prst="rect">
            <a:avLst/>
          </a:prstGeom>
        </p:spPr>
      </p:pic>
    </p:spTree>
    <p:extLst>
      <p:ext uri="{BB962C8B-B14F-4D97-AF65-F5344CB8AC3E}">
        <p14:creationId xmlns:p14="http://schemas.microsoft.com/office/powerpoint/2010/main" val="20393663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A85AF8-8846-4739-8927-81FE832E7CF8}"/>
              </a:ext>
            </a:extLst>
          </p:cNvPr>
          <p:cNvPicPr>
            <a:picLocks noChangeAspect="1"/>
          </p:cNvPicPr>
          <p:nvPr/>
        </p:nvPicPr>
        <p:blipFill>
          <a:blip r:embed="rId2"/>
          <a:stretch>
            <a:fillRect/>
          </a:stretch>
        </p:blipFill>
        <p:spPr>
          <a:xfrm>
            <a:off x="0" y="0"/>
            <a:ext cx="12192000" cy="1614488"/>
          </a:xfrm>
          <a:prstGeom prst="rect">
            <a:avLst/>
          </a:prstGeom>
        </p:spPr>
      </p:pic>
      <p:sp>
        <p:nvSpPr>
          <p:cNvPr id="3" name="Rectangle 2">
            <a:extLst>
              <a:ext uri="{FF2B5EF4-FFF2-40B4-BE49-F238E27FC236}">
                <a16:creationId xmlns:a16="http://schemas.microsoft.com/office/drawing/2014/main" id="{E50C3836-AA63-4C62-972A-3922EEC096DB}"/>
              </a:ext>
            </a:extLst>
          </p:cNvPr>
          <p:cNvSpPr/>
          <p:nvPr/>
        </p:nvSpPr>
        <p:spPr>
          <a:xfrm>
            <a:off x="2174600" y="889617"/>
            <a:ext cx="9255482" cy="584775"/>
          </a:xfrm>
          <a:prstGeom prst="rect">
            <a:avLst/>
          </a:prstGeom>
          <a:solidFill>
            <a:schemeClr val="bg1"/>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rPr>
              <a:t>Enhanced Billfish Research </a:t>
            </a:r>
            <a:r>
              <a:rPr kumimoji="0" lang="en-US" sz="3200" b="0" i="0" u="none" strike="noStrike" kern="1200" cap="none" spc="0" normalizeH="0" baseline="0" noProof="0" dirty="0" err="1">
                <a:ln>
                  <a:noFill/>
                </a:ln>
                <a:solidFill>
                  <a:prstClr val="white"/>
                </a:solidFill>
                <a:effectLst/>
                <a:uLnTx/>
                <a:uFillTx/>
                <a:latin typeface="Trebuchet MS" panose="020B0603020202020204"/>
                <a:ea typeface="+mn-ea"/>
                <a:cs typeface="+mn-cs"/>
              </a:rPr>
              <a:t>Programme</a:t>
            </a:r>
            <a:r>
              <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rPr>
              <a:t> (EBRP) - 2</a:t>
            </a:r>
            <a:endParaRPr kumimoji="0" lang="en-CA"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7" name="Rectangle 6">
            <a:extLst>
              <a:ext uri="{FF2B5EF4-FFF2-40B4-BE49-F238E27FC236}">
                <a16:creationId xmlns:a16="http://schemas.microsoft.com/office/drawing/2014/main" id="{0E522F1A-E2E1-452D-8D07-9556AA3A49FE}"/>
              </a:ext>
            </a:extLst>
          </p:cNvPr>
          <p:cNvSpPr/>
          <p:nvPr/>
        </p:nvSpPr>
        <p:spPr>
          <a:xfrm>
            <a:off x="339213" y="1836284"/>
            <a:ext cx="7648649" cy="4173450"/>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2022 Proposed Activities</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Calibri" panose="020F0502020204030204"/>
              </a:rPr>
              <a:t>C</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ollection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of billfish biological samples off West Africa;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Calibri" panose="020F0502020204030204"/>
              </a:rPr>
              <a:t>S</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upport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the blue marlin biological and photographic sampling in Gulf of Mexico;</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Host a workshop on growth and aging techniques involving researchers from both eastern and western Atlantic;</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Calibri" panose="020F0502020204030204"/>
              </a:rPr>
              <a:t>M</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onitoring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of billfish catches from West African artisanal fishing fleets (i.e. Côte d’Ivoire, Ghana, São Tomé e Príncipe and Senegal);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Calibri" panose="020F0502020204030204"/>
              </a:rPr>
              <a:t>A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regional workshop for CPC statistical correspondents on artisanal fisheries data collection in eastern Atlantic;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Calibri" panose="020F0502020204030204"/>
              </a:rPr>
              <a:t>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he development of an App for mobile phones for the collection and report of fisheries data from artisanal fisheries in collaboration with local scientific institutions.</a:t>
            </a:r>
          </a:p>
        </p:txBody>
      </p:sp>
      <p:pic>
        <p:nvPicPr>
          <p:cNvPr id="2" name="Picture 1">
            <a:extLst>
              <a:ext uri="{FF2B5EF4-FFF2-40B4-BE49-F238E27FC236}">
                <a16:creationId xmlns:a16="http://schemas.microsoft.com/office/drawing/2014/main" id="{C091C629-D116-49D7-8B7C-044B082BBB9D}"/>
              </a:ext>
            </a:extLst>
          </p:cNvPr>
          <p:cNvPicPr>
            <a:picLocks noChangeAspect="1"/>
          </p:cNvPicPr>
          <p:nvPr/>
        </p:nvPicPr>
        <p:blipFill>
          <a:blip r:embed="rId3"/>
          <a:stretch>
            <a:fillRect/>
          </a:stretch>
        </p:blipFill>
        <p:spPr>
          <a:xfrm>
            <a:off x="8138872" y="3619383"/>
            <a:ext cx="3748328" cy="3238617"/>
          </a:xfrm>
          <a:prstGeom prst="rect">
            <a:avLst/>
          </a:prstGeom>
        </p:spPr>
      </p:pic>
      <p:pic>
        <p:nvPicPr>
          <p:cNvPr id="4" name="Picture 3">
            <a:extLst>
              <a:ext uri="{FF2B5EF4-FFF2-40B4-BE49-F238E27FC236}">
                <a16:creationId xmlns:a16="http://schemas.microsoft.com/office/drawing/2014/main" id="{40FBF1E7-73DC-4B3B-8A26-EB9523FA414B}"/>
              </a:ext>
            </a:extLst>
          </p:cNvPr>
          <p:cNvPicPr>
            <a:picLocks noChangeAspect="1"/>
          </p:cNvPicPr>
          <p:nvPr/>
        </p:nvPicPr>
        <p:blipFill>
          <a:blip r:embed="rId4"/>
          <a:stretch>
            <a:fillRect/>
          </a:stretch>
        </p:blipFill>
        <p:spPr>
          <a:xfrm>
            <a:off x="8674902" y="1713417"/>
            <a:ext cx="2914141" cy="1938696"/>
          </a:xfrm>
          <a:prstGeom prst="rect">
            <a:avLst/>
          </a:prstGeom>
        </p:spPr>
      </p:pic>
    </p:spTree>
    <p:extLst>
      <p:ext uri="{BB962C8B-B14F-4D97-AF65-F5344CB8AC3E}">
        <p14:creationId xmlns:p14="http://schemas.microsoft.com/office/powerpoint/2010/main" val="4203576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A85AF8-8846-4739-8927-81FE832E7CF8}"/>
              </a:ext>
            </a:extLst>
          </p:cNvPr>
          <p:cNvPicPr>
            <a:picLocks noChangeAspect="1"/>
          </p:cNvPicPr>
          <p:nvPr/>
        </p:nvPicPr>
        <p:blipFill>
          <a:blip r:embed="rId2"/>
          <a:stretch>
            <a:fillRect/>
          </a:stretch>
        </p:blipFill>
        <p:spPr>
          <a:xfrm>
            <a:off x="0" y="0"/>
            <a:ext cx="12192000" cy="1614488"/>
          </a:xfrm>
          <a:prstGeom prst="rect">
            <a:avLst/>
          </a:prstGeom>
        </p:spPr>
      </p:pic>
      <p:sp>
        <p:nvSpPr>
          <p:cNvPr id="3" name="Rectangle 2">
            <a:extLst>
              <a:ext uri="{FF2B5EF4-FFF2-40B4-BE49-F238E27FC236}">
                <a16:creationId xmlns:a16="http://schemas.microsoft.com/office/drawing/2014/main" id="{E50C3836-AA63-4C62-972A-3922EEC096DB}"/>
              </a:ext>
            </a:extLst>
          </p:cNvPr>
          <p:cNvSpPr/>
          <p:nvPr/>
        </p:nvSpPr>
        <p:spPr>
          <a:xfrm>
            <a:off x="2174600" y="889617"/>
            <a:ext cx="8264955" cy="584775"/>
          </a:xfrm>
          <a:prstGeom prst="rect">
            <a:avLst/>
          </a:prstGeom>
          <a:solidFill>
            <a:schemeClr val="bg1"/>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dirty="0"/>
              <a:t>Small Tunas Year </a:t>
            </a:r>
            <a:r>
              <a:rPr lang="en-US" sz="3200" dirty="0" err="1"/>
              <a:t>Programme</a:t>
            </a:r>
            <a:r>
              <a:rPr lang="en-US" sz="3200" dirty="0"/>
              <a:t> (SMTYP) (10.3)</a:t>
            </a:r>
            <a:endParaRPr kumimoji="0" lang="en-CA"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7" name="Rectangle 6">
            <a:extLst>
              <a:ext uri="{FF2B5EF4-FFF2-40B4-BE49-F238E27FC236}">
                <a16:creationId xmlns:a16="http://schemas.microsoft.com/office/drawing/2014/main" id="{0E522F1A-E2E1-452D-8D07-9556AA3A49FE}"/>
              </a:ext>
            </a:extLst>
          </p:cNvPr>
          <p:cNvSpPr/>
          <p:nvPr/>
        </p:nvSpPr>
        <p:spPr>
          <a:xfrm>
            <a:off x="339213" y="1836284"/>
            <a:ext cx="11411353" cy="3046988"/>
          </a:xfrm>
          <a:prstGeom prst="rect">
            <a:avLst/>
          </a:prstGeom>
        </p:spPr>
        <p:txBody>
          <a:bodyPr wrap="square">
            <a:spAutoFit/>
          </a:bodyPr>
          <a:lstStyle/>
          <a:p>
            <a:pPr marL="0" marR="0" lvl="0" indent="0" algn="l" defTabSz="914400" rtl="0" eaLnBrk="1" fontAlgn="auto" latinLnBrk="0" hangingPunct="1">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Primary Goal:  </a:t>
            </a: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Collection of biological samples for growth, maturity and stock </a:t>
            </a:r>
          </a:p>
          <a:p>
            <a:pPr marL="0" marR="0" lvl="0" indent="0" algn="l" defTabSz="914400" rtl="0" eaLnBrk="1" fontAlgn="auto" latinLnBrk="0" hangingPunct="1">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structure studies on small tunas species (LTA, BON, WAH). Research is conducted </a:t>
            </a:r>
            <a:r>
              <a:rPr lang="en-US" sz="2400" dirty="0">
                <a:solidFill>
                  <a:prstClr val="black"/>
                </a:solidFill>
                <a:latin typeface="Calibri" panose="020F0502020204030204"/>
              </a:rPr>
              <a:t>u</a:t>
            </a:r>
            <a:r>
              <a:rPr kumimoji="0" lang="en-US" sz="2400" i="0" u="none" strike="noStrike" kern="1200" cap="none" spc="0" normalizeH="0" baseline="0" noProof="0" dirty="0" err="1">
                <a:ln>
                  <a:noFill/>
                </a:ln>
                <a:solidFill>
                  <a:prstClr val="black"/>
                </a:solidFill>
                <a:effectLst/>
                <a:uLnTx/>
                <a:uFillTx/>
                <a:latin typeface="Calibri" panose="020F0502020204030204"/>
                <a:ea typeface="+mn-ea"/>
                <a:cs typeface="+mn-cs"/>
              </a:rPr>
              <a:t>nder</a:t>
            </a: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 contract to a consortium involving 11 entities from 9 CPCs. Research results to date were summarized in papers and presentations at 2021 Intersessional Meeting of the Small Tunas Species Group (Anon, 2021). </a:t>
            </a:r>
          </a:p>
          <a:p>
            <a:pPr marL="0" marR="0" lvl="0" indent="0" algn="l" defTabSz="914400" rtl="0" eaLnBrk="1" fontAlgn="auto" latinLnBrk="0" hangingPunct="1">
              <a:spcAft>
                <a:spcPts val="0"/>
              </a:spcAft>
              <a:buClrTx/>
              <a:buSzTx/>
              <a:buFontTx/>
              <a:buNone/>
              <a:tabLst/>
              <a:defRPr/>
            </a:pPr>
            <a:endPar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Samples collected in 2020/21 include 145 BON,139 LTA, 90 WAH for a total of 374</a:t>
            </a:r>
            <a:r>
              <a:rPr lang="en-US" sz="2400" dirty="0">
                <a:solidFill>
                  <a:prstClr val="black"/>
                </a:solidFill>
                <a:latin typeface="Calibri" panose="020F0502020204030204"/>
              </a:rPr>
              <a:t> from a broad geographical area (ATL-NE,ATL-SE, ATL-SW, and the MED).</a:t>
            </a:r>
            <a:endParaRPr lang="en-US" sz="2400" b="1" dirty="0">
              <a:solidFill>
                <a:prstClr val="black"/>
              </a:solidFill>
              <a:latin typeface="Calibri" panose="020F0502020204030204"/>
            </a:endParaRPr>
          </a:p>
        </p:txBody>
      </p:sp>
    </p:spTree>
    <p:extLst>
      <p:ext uri="{BB962C8B-B14F-4D97-AF65-F5344CB8AC3E}">
        <p14:creationId xmlns:p14="http://schemas.microsoft.com/office/powerpoint/2010/main" val="16046997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A85AF8-8846-4739-8927-81FE832E7CF8}"/>
              </a:ext>
            </a:extLst>
          </p:cNvPr>
          <p:cNvPicPr>
            <a:picLocks noChangeAspect="1"/>
          </p:cNvPicPr>
          <p:nvPr/>
        </p:nvPicPr>
        <p:blipFill>
          <a:blip r:embed="rId2"/>
          <a:stretch>
            <a:fillRect/>
          </a:stretch>
        </p:blipFill>
        <p:spPr>
          <a:xfrm>
            <a:off x="0" y="0"/>
            <a:ext cx="12192000" cy="1614488"/>
          </a:xfrm>
          <a:prstGeom prst="rect">
            <a:avLst/>
          </a:prstGeom>
        </p:spPr>
      </p:pic>
      <p:sp>
        <p:nvSpPr>
          <p:cNvPr id="3" name="Rectangle 2">
            <a:extLst>
              <a:ext uri="{FF2B5EF4-FFF2-40B4-BE49-F238E27FC236}">
                <a16:creationId xmlns:a16="http://schemas.microsoft.com/office/drawing/2014/main" id="{E50C3836-AA63-4C62-972A-3922EEC096DB}"/>
              </a:ext>
            </a:extLst>
          </p:cNvPr>
          <p:cNvSpPr/>
          <p:nvPr/>
        </p:nvSpPr>
        <p:spPr>
          <a:xfrm>
            <a:off x="1155097" y="973700"/>
            <a:ext cx="10496207" cy="584775"/>
          </a:xfrm>
          <a:prstGeom prst="rect">
            <a:avLst/>
          </a:prstGeom>
          <a:solidFill>
            <a:schemeClr val="bg1"/>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dirty="0"/>
              <a:t>Shark Research and Data Collection </a:t>
            </a:r>
            <a:r>
              <a:rPr lang="en-US" sz="3200" dirty="0" err="1"/>
              <a:t>Programme</a:t>
            </a:r>
            <a:r>
              <a:rPr lang="en-US" sz="3200" dirty="0"/>
              <a:t> (SRDCP)</a:t>
            </a:r>
            <a:endParaRPr kumimoji="0" lang="en-CA"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7" name="Rectangle 6">
            <a:extLst>
              <a:ext uri="{FF2B5EF4-FFF2-40B4-BE49-F238E27FC236}">
                <a16:creationId xmlns:a16="http://schemas.microsoft.com/office/drawing/2014/main" id="{0E522F1A-E2E1-452D-8D07-9556AA3A49FE}"/>
              </a:ext>
            </a:extLst>
          </p:cNvPr>
          <p:cNvSpPr/>
          <p:nvPr/>
        </p:nvSpPr>
        <p:spPr>
          <a:xfrm>
            <a:off x="210207" y="1689139"/>
            <a:ext cx="11866179" cy="4988032"/>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2600" b="1" dirty="0">
                <a:solidFill>
                  <a:prstClr val="black"/>
                </a:solidFill>
                <a:latin typeface="Calibri" panose="020F0502020204030204"/>
              </a:rPr>
              <a:t>To improve shark data collection and research, to improve data quality and to reduce the uncertainty of the scientific advice on sharks provided to the Commission.</a:t>
            </a:r>
          </a:p>
          <a:p>
            <a:pPr marL="0" marR="0" lvl="0" indent="0" algn="l" defTabSz="914400" rtl="0" eaLnBrk="1" fontAlgn="auto" latinLnBrk="0" hangingPunct="1">
              <a:lnSpc>
                <a:spcPct val="90000"/>
              </a:lnSpc>
              <a:spcBef>
                <a:spcPts val="1000"/>
              </a:spcBef>
              <a:spcAft>
                <a:spcPts val="0"/>
              </a:spcAft>
              <a:buClrTx/>
              <a:buSzTx/>
              <a:buFontTx/>
              <a:buNone/>
              <a:tabLst/>
              <a:defRPr/>
            </a:pPr>
            <a:br>
              <a:rPr lang="en-US" sz="1000" b="1" dirty="0">
                <a:solidFill>
                  <a:prstClr val="black"/>
                </a:solidFill>
                <a:latin typeface="Calibri" panose="020F0502020204030204"/>
              </a:rPr>
            </a:br>
            <a:r>
              <a:rPr lang="en-US" sz="2000" b="1" dirty="0">
                <a:solidFill>
                  <a:prstClr val="black"/>
                </a:solidFill>
                <a:latin typeface="Calibri" panose="020F0502020204030204"/>
              </a:rPr>
              <a:t>F</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ocused</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rPr>
              <a:t>on shortfin mako until 2017 then extended to include porbeagle, silky shark, oceanic whitetip shark, and hammerheads in the Atlantic Ocean. Research Activities include:</a:t>
            </a:r>
          </a:p>
          <a:p>
            <a:pPr marL="342900" marR="0" lvl="0" indent="-342900" algn="l" defTabSz="914400" rtl="0" eaLnBrk="1" fontAlgn="auto" latinLnBrk="0" hangingPunct="1">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rPr>
              <a:t>Age and growth of shortfin mako.</a:t>
            </a:r>
          </a:p>
          <a:p>
            <a:pPr marL="342900" marR="0" lvl="0" indent="-342900" algn="l" defTabSz="914400" rtl="0" eaLnBrk="1" fontAlgn="auto" latinLnBrk="0" hangingPunct="1">
              <a:spcAft>
                <a:spcPts val="0"/>
              </a:spcAft>
              <a:buClrTx/>
              <a:buSzTx/>
              <a:buFont typeface="Arial" panose="020B0604020202020204" pitchFamily="34" charset="0"/>
              <a:buChar char="•"/>
              <a:tabLst/>
              <a:defRPr/>
            </a:pPr>
            <a:r>
              <a:rPr lang="en-US" sz="2000" dirty="0">
                <a:solidFill>
                  <a:prstClr val="black"/>
                </a:solidFill>
                <a:latin typeface="Calibri" panose="020F0502020204030204"/>
              </a:rPr>
              <a:t>Genetic analysis of shortfin mako </a:t>
            </a:r>
          </a:p>
          <a:p>
            <a:pPr marL="342900" marR="0" lvl="0" indent="-342900" algn="l" defTabSz="914400" rtl="0" eaLnBrk="1" fontAlgn="auto" latinLnBrk="0" hangingPunct="1">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rPr>
              <a:t>Post-release mortality of shortfin mako in the Atlantic Ocean</a:t>
            </a:r>
          </a:p>
          <a:p>
            <a:pPr marL="342900" marR="0" lvl="0" indent="-342900" algn="l" defTabSz="914400" rtl="0" eaLnBrk="1" fontAlgn="auto" latinLnBrk="0" hangingPunct="1">
              <a:spcAft>
                <a:spcPts val="0"/>
              </a:spcAft>
              <a:buClrTx/>
              <a:buSzTx/>
              <a:buFont typeface="Arial" panose="020B0604020202020204" pitchFamily="34" charset="0"/>
              <a:buChar char="•"/>
              <a:tabLst/>
              <a:defRPr/>
            </a:pPr>
            <a:r>
              <a:rPr lang="en-US" sz="2000" dirty="0">
                <a:solidFill>
                  <a:prstClr val="black"/>
                </a:solidFill>
                <a:latin typeface="Calibri" panose="020F0502020204030204"/>
              </a:rPr>
              <a:t>Reproduction of shortfin mako and porbeagle </a:t>
            </a:r>
            <a:endPar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rPr>
              <a:t>Movements, stock boundaries and habitat use of shortfin mako, Porbeagle, silky, oceanic whitetip, longfin mako, and hammerhead sharks in the Atlantic Ocean </a:t>
            </a:r>
          </a:p>
          <a:p>
            <a:pPr marL="0" marR="0" lvl="0" indent="0" algn="l" defTabSz="914400" rtl="0" eaLnBrk="1" fontAlgn="auto" latinLnBrk="0" hangingPunct="1">
              <a:spcAft>
                <a:spcPts val="0"/>
              </a:spcAft>
              <a:buClrTx/>
              <a:buSzTx/>
              <a:buFontTx/>
              <a:buNone/>
              <a:tabLst/>
              <a:defRPr/>
            </a:pPr>
            <a:r>
              <a:rPr lang="en-US" sz="2000" dirty="0">
                <a:solidFill>
                  <a:prstClr val="black"/>
                </a:solidFill>
                <a:latin typeface="Calibri" panose="020F0502020204030204"/>
              </a:rPr>
              <a:t>Other activities include investigation of Close-Kin Mark-Recapture (CKMR) for shortfin mako sharks and the updating of ICCAT Manual with ICCAT Manual new subchapters for silky shark, longfin mako. crocodile shark and pelagic stingray.</a:t>
            </a:r>
          </a:p>
          <a:p>
            <a:pPr marL="0" marR="0" lvl="0" indent="0" algn="l" defTabSz="914400" rtl="0" eaLnBrk="1" fontAlgn="auto" latinLnBrk="0" hangingPunct="1">
              <a:spcAft>
                <a:spcPts val="0"/>
              </a:spcAft>
              <a:buClrTx/>
              <a:buSzTx/>
              <a:buFontTx/>
              <a:buNone/>
              <a:tabLst/>
              <a:defRPr/>
            </a:pPr>
            <a:endParaRPr lang="en-US" sz="1000" dirty="0">
              <a:solidFill>
                <a:prstClr val="black"/>
              </a:solidFill>
              <a:latin typeface="Calibri" panose="020F0502020204030204"/>
            </a:endParaRPr>
          </a:p>
          <a:p>
            <a:pPr marL="0" marR="0" lvl="0" indent="0" algn="l" defTabSz="914400" rtl="0" eaLnBrk="1" fontAlgn="auto" latinLnBrk="0" hangingPunct="1">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Details in Appendix 8.</a:t>
            </a:r>
          </a:p>
        </p:txBody>
      </p:sp>
    </p:spTree>
    <p:extLst>
      <p:ext uri="{BB962C8B-B14F-4D97-AF65-F5344CB8AC3E}">
        <p14:creationId xmlns:p14="http://schemas.microsoft.com/office/powerpoint/2010/main" val="33899119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A85AF8-8846-4739-8927-81FE832E7CF8}"/>
              </a:ext>
            </a:extLst>
          </p:cNvPr>
          <p:cNvPicPr>
            <a:picLocks noChangeAspect="1"/>
          </p:cNvPicPr>
          <p:nvPr/>
        </p:nvPicPr>
        <p:blipFill>
          <a:blip r:embed="rId2"/>
          <a:stretch>
            <a:fillRect/>
          </a:stretch>
        </p:blipFill>
        <p:spPr>
          <a:xfrm>
            <a:off x="0" y="0"/>
            <a:ext cx="12192000" cy="1614488"/>
          </a:xfrm>
          <a:prstGeom prst="rect">
            <a:avLst/>
          </a:prstGeom>
        </p:spPr>
      </p:pic>
      <p:sp>
        <p:nvSpPr>
          <p:cNvPr id="3" name="Rectangle 2">
            <a:extLst>
              <a:ext uri="{FF2B5EF4-FFF2-40B4-BE49-F238E27FC236}">
                <a16:creationId xmlns:a16="http://schemas.microsoft.com/office/drawing/2014/main" id="{E50C3836-AA63-4C62-972A-3922EEC096DB}"/>
              </a:ext>
            </a:extLst>
          </p:cNvPr>
          <p:cNvSpPr/>
          <p:nvPr/>
        </p:nvSpPr>
        <p:spPr>
          <a:xfrm>
            <a:off x="2174600" y="889617"/>
            <a:ext cx="8062848" cy="584775"/>
          </a:xfrm>
          <a:prstGeom prst="rect">
            <a:avLst/>
          </a:prstGeom>
          <a:solidFill>
            <a:schemeClr val="bg1"/>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dirty="0">
                <a:ln>
                  <a:noFill/>
                </a:ln>
                <a:solidFill>
                  <a:prstClr val="white"/>
                </a:solidFill>
                <a:effectLst/>
                <a:uLnTx/>
                <a:uFillTx/>
                <a:latin typeface="Trebuchet MS" panose="020B0603020202020204"/>
                <a:ea typeface="+mn-ea"/>
                <a:cs typeface="+mn-cs"/>
              </a:rPr>
              <a:t>Albacore and Swordfish Research Programs</a:t>
            </a:r>
            <a:endParaRPr kumimoji="0" lang="en-CA"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7" name="Rectangle 6">
            <a:extLst>
              <a:ext uri="{FF2B5EF4-FFF2-40B4-BE49-F238E27FC236}">
                <a16:creationId xmlns:a16="http://schemas.microsoft.com/office/drawing/2014/main" id="{0E522F1A-E2E1-452D-8D07-9556AA3A49FE}"/>
              </a:ext>
            </a:extLst>
          </p:cNvPr>
          <p:cNvSpPr/>
          <p:nvPr/>
        </p:nvSpPr>
        <p:spPr>
          <a:xfrm>
            <a:off x="566572" y="1689139"/>
            <a:ext cx="10416739"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rPr>
              <a:t>Although significant progress in species specific research/data collections have been made by both </a:t>
            </a:r>
            <a:r>
              <a:rPr lang="en-US" sz="2000" dirty="0" err="1">
                <a:solidFill>
                  <a:schemeClr val="bg1"/>
                </a:solidFill>
              </a:rPr>
              <a:t>programmes</a:t>
            </a:r>
            <a:r>
              <a:rPr lang="en-US" sz="2000" dirty="0">
                <a:solidFill>
                  <a:schemeClr val="bg1"/>
                </a:solidFill>
              </a:rPr>
              <a:t>, they are not formal SCRS Research </a:t>
            </a:r>
            <a:r>
              <a:rPr lang="en-US" sz="2000" dirty="0" err="1">
                <a:solidFill>
                  <a:schemeClr val="bg1"/>
                </a:solidFill>
              </a:rPr>
              <a:t>Programmes</a:t>
            </a:r>
            <a:r>
              <a:rPr lang="en-US" sz="2000" dirty="0">
                <a:solidFill>
                  <a:schemeClr val="bg1"/>
                </a:solidFill>
              </a:rPr>
              <a:t>. Both WG their intent to develop proposals in 2021/2022.</a:t>
            </a:r>
            <a:endParaRPr kumimoji="0" lang="en-CA" sz="2000" b="0" i="0" u="none" strike="noStrike" kern="0" cap="none" spc="0" normalizeH="0" baseline="0" noProof="0" dirty="0">
              <a:ln>
                <a:noFill/>
              </a:ln>
              <a:solidFill>
                <a:schemeClr val="bg1"/>
              </a:solidFill>
              <a:effectLst/>
              <a:uLnTx/>
              <a:uFillTx/>
              <a:latin typeface="Trebuchet MS" panose="020B0603020202020204"/>
              <a:ea typeface="+mn-ea"/>
              <a:cs typeface="+mn-cs"/>
            </a:endParaRPr>
          </a:p>
        </p:txBody>
      </p:sp>
      <p:sp>
        <p:nvSpPr>
          <p:cNvPr id="9" name="Rectangle 8">
            <a:extLst>
              <a:ext uri="{FF2B5EF4-FFF2-40B4-BE49-F238E27FC236}">
                <a16:creationId xmlns:a16="http://schemas.microsoft.com/office/drawing/2014/main" id="{C6D7A187-5712-4D8C-967F-F48D8FE9FB2B}"/>
              </a:ext>
            </a:extLst>
          </p:cNvPr>
          <p:cNvSpPr/>
          <p:nvPr/>
        </p:nvSpPr>
        <p:spPr>
          <a:xfrm>
            <a:off x="161868" y="2765714"/>
            <a:ext cx="5373009" cy="584775"/>
          </a:xfrm>
          <a:prstGeom prst="rect">
            <a:avLst/>
          </a:prstGeom>
          <a:solidFill>
            <a:schemeClr val="bg1"/>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dirty="0">
                <a:ln>
                  <a:noFill/>
                </a:ln>
                <a:solidFill>
                  <a:schemeClr val="accent2">
                    <a:lumMod val="75000"/>
                  </a:schemeClr>
                </a:solidFill>
                <a:effectLst/>
                <a:uLnTx/>
                <a:uFillTx/>
                <a:latin typeface="Trebuchet MS" panose="020B0603020202020204"/>
                <a:ea typeface="+mn-ea"/>
                <a:cs typeface="+mn-cs"/>
              </a:rPr>
              <a:t>Albacore Research Program</a:t>
            </a:r>
            <a:endParaRPr kumimoji="0" lang="en-CA" sz="2400" b="0" i="0" u="none" strike="noStrike" kern="1200" cap="none" spc="0" normalizeH="0" baseline="0" noProof="0" dirty="0">
              <a:ln>
                <a:noFill/>
              </a:ln>
              <a:solidFill>
                <a:schemeClr val="accent2">
                  <a:lumMod val="75000"/>
                </a:schemeClr>
              </a:solidFill>
              <a:effectLst/>
              <a:uLnTx/>
              <a:uFillTx/>
              <a:latin typeface="Trebuchet MS" panose="020B0603020202020204"/>
              <a:ea typeface="+mn-ea"/>
              <a:cs typeface="+mn-cs"/>
            </a:endParaRPr>
          </a:p>
        </p:txBody>
      </p:sp>
      <p:sp>
        <p:nvSpPr>
          <p:cNvPr id="2" name="TextBox 1">
            <a:extLst>
              <a:ext uri="{FF2B5EF4-FFF2-40B4-BE49-F238E27FC236}">
                <a16:creationId xmlns:a16="http://schemas.microsoft.com/office/drawing/2014/main" id="{2C78EB5F-B73D-4415-BA27-5BD3254E16E5}"/>
              </a:ext>
            </a:extLst>
          </p:cNvPr>
          <p:cNvSpPr txBox="1"/>
          <p:nvPr/>
        </p:nvSpPr>
        <p:spPr>
          <a:xfrm>
            <a:off x="451945" y="3668110"/>
            <a:ext cx="5528441" cy="230832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Research objectives are to increase knowledge on the biology and  reproductive biology for the northern Atlantic stock : maturity schedules (L50) and egg production (size/age related fecundity).</a:t>
            </a:r>
          </a:p>
          <a:p>
            <a:pPr marL="285750" indent="-285750">
              <a:buFont typeface="Arial" panose="020B0604020202020204" pitchFamily="34" charset="0"/>
              <a:buChar char="•"/>
            </a:pPr>
            <a:r>
              <a:rPr lang="en-US" dirty="0">
                <a:solidFill>
                  <a:schemeClr val="bg1"/>
                </a:solidFill>
              </a:rPr>
              <a:t>Small scale at the moment. 252 Female and 61 male samples during 2020/21 from 6 areas over 11 months. </a:t>
            </a:r>
          </a:p>
        </p:txBody>
      </p:sp>
      <p:pic>
        <p:nvPicPr>
          <p:cNvPr id="4" name="Picture 3">
            <a:extLst>
              <a:ext uri="{FF2B5EF4-FFF2-40B4-BE49-F238E27FC236}">
                <a16:creationId xmlns:a16="http://schemas.microsoft.com/office/drawing/2014/main" id="{F0B8BA2C-24C5-490C-9A6A-EE39C4CCF3C9}"/>
              </a:ext>
            </a:extLst>
          </p:cNvPr>
          <p:cNvPicPr>
            <a:picLocks noChangeAspect="1"/>
          </p:cNvPicPr>
          <p:nvPr/>
        </p:nvPicPr>
        <p:blipFill>
          <a:blip r:embed="rId3"/>
          <a:stretch>
            <a:fillRect/>
          </a:stretch>
        </p:blipFill>
        <p:spPr>
          <a:xfrm>
            <a:off x="6883152" y="2764221"/>
            <a:ext cx="5069611" cy="3000815"/>
          </a:xfrm>
          <a:prstGeom prst="rect">
            <a:avLst/>
          </a:prstGeom>
        </p:spPr>
      </p:pic>
      <p:sp>
        <p:nvSpPr>
          <p:cNvPr id="5" name="TextBox 4">
            <a:extLst>
              <a:ext uri="{FF2B5EF4-FFF2-40B4-BE49-F238E27FC236}">
                <a16:creationId xmlns:a16="http://schemas.microsoft.com/office/drawing/2014/main" id="{10E2B940-40D2-475C-9232-C786B96AE216}"/>
              </a:ext>
            </a:extLst>
          </p:cNvPr>
          <p:cNvSpPr txBox="1"/>
          <p:nvPr/>
        </p:nvSpPr>
        <p:spPr>
          <a:xfrm>
            <a:off x="420414" y="6074979"/>
            <a:ext cx="11140965" cy="646331"/>
          </a:xfrm>
          <a:prstGeom prst="rect">
            <a:avLst/>
          </a:prstGeom>
          <a:noFill/>
        </p:spPr>
        <p:txBody>
          <a:bodyPr wrap="square" rtlCol="0">
            <a:spAutoFit/>
          </a:bodyPr>
          <a:lstStyle/>
          <a:p>
            <a:r>
              <a:rPr lang="en-CA" dirty="0">
                <a:solidFill>
                  <a:schemeClr val="bg1"/>
                </a:solidFill>
              </a:rPr>
              <a:t>Future work includes processing of new samples, a histological exchange to determine maturity stage and fecundity, and an increase the number of ALB spines samples to determine </a:t>
            </a:r>
            <a:r>
              <a:rPr lang="en-US" dirty="0">
                <a:solidFill>
                  <a:schemeClr val="bg1"/>
                </a:solidFill>
              </a:rPr>
              <a:t>maturity profile by age.</a:t>
            </a:r>
          </a:p>
        </p:txBody>
      </p:sp>
    </p:spTree>
    <p:extLst>
      <p:ext uri="{BB962C8B-B14F-4D97-AF65-F5344CB8AC3E}">
        <p14:creationId xmlns:p14="http://schemas.microsoft.com/office/powerpoint/2010/main" val="13310482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A85AF8-8846-4739-8927-81FE832E7CF8}"/>
              </a:ext>
            </a:extLst>
          </p:cNvPr>
          <p:cNvPicPr>
            <a:picLocks noChangeAspect="1"/>
          </p:cNvPicPr>
          <p:nvPr/>
        </p:nvPicPr>
        <p:blipFill>
          <a:blip r:embed="rId2"/>
          <a:stretch>
            <a:fillRect/>
          </a:stretch>
        </p:blipFill>
        <p:spPr>
          <a:xfrm>
            <a:off x="0" y="0"/>
            <a:ext cx="12192000" cy="1614488"/>
          </a:xfrm>
          <a:prstGeom prst="rect">
            <a:avLst/>
          </a:prstGeom>
        </p:spPr>
      </p:pic>
      <p:sp>
        <p:nvSpPr>
          <p:cNvPr id="3" name="Rectangle 2">
            <a:extLst>
              <a:ext uri="{FF2B5EF4-FFF2-40B4-BE49-F238E27FC236}">
                <a16:creationId xmlns:a16="http://schemas.microsoft.com/office/drawing/2014/main" id="{E50C3836-AA63-4C62-972A-3922EEC096DB}"/>
              </a:ext>
            </a:extLst>
          </p:cNvPr>
          <p:cNvSpPr/>
          <p:nvPr/>
        </p:nvSpPr>
        <p:spPr>
          <a:xfrm>
            <a:off x="2174600" y="889617"/>
            <a:ext cx="5528501" cy="584775"/>
          </a:xfrm>
          <a:prstGeom prst="rect">
            <a:avLst/>
          </a:prstGeom>
          <a:solidFill>
            <a:schemeClr val="bg1"/>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dirty="0">
                <a:ln>
                  <a:noFill/>
                </a:ln>
                <a:solidFill>
                  <a:prstClr val="white"/>
                </a:solidFill>
                <a:effectLst/>
                <a:uLnTx/>
                <a:uFillTx/>
                <a:latin typeface="Trebuchet MS" panose="020B0603020202020204"/>
                <a:ea typeface="+mn-ea"/>
                <a:cs typeface="+mn-cs"/>
              </a:rPr>
              <a:t>Swordfish Research Program</a:t>
            </a:r>
            <a:endParaRPr kumimoji="0" lang="en-CA"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7" name="Rectangle 6">
            <a:extLst>
              <a:ext uri="{FF2B5EF4-FFF2-40B4-BE49-F238E27FC236}">
                <a16:creationId xmlns:a16="http://schemas.microsoft.com/office/drawing/2014/main" id="{0E522F1A-E2E1-452D-8D07-9556AA3A49FE}"/>
              </a:ext>
            </a:extLst>
          </p:cNvPr>
          <p:cNvSpPr/>
          <p:nvPr/>
        </p:nvSpPr>
        <p:spPr>
          <a:xfrm>
            <a:off x="339213" y="1836284"/>
            <a:ext cx="7516314" cy="4912114"/>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b="1" dirty="0">
                <a:solidFill>
                  <a:prstClr val="black"/>
                </a:solidFill>
                <a:latin typeface="Calibri" panose="020F0502020204030204"/>
              </a:rPr>
              <a:t>O</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bjectives</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2800" b="1" dirty="0">
                <a:solidFill>
                  <a:prstClr val="black"/>
                </a:solidFill>
                <a:latin typeface="Calibri" panose="020F0502020204030204"/>
              </a:rPr>
              <a:t>for the 3 SWO Atlantic Stocks</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Resolve the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spatial-temporal distribution of the three known swordfish stocks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using genetic tissue analysis</a:t>
            </a:r>
            <a:endParaRPr kumimoji="0" lang="en-CA"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Resolve the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age and size at maturity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Characterize the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age composition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of the catch and validate the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growth curves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for each swordfish stock.</a:t>
            </a:r>
            <a:endParaRPr kumimoji="0" lang="en-CA"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Determine the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spawning period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and areas of each stock.</a:t>
            </a:r>
            <a:endParaRPr kumimoji="0" lang="en-CA"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Develop a protocol/template for the assignment of tissue</a:t>
            </a:r>
            <a:r>
              <a:rPr kumimoji="0" lang="en-CA"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samples to a particular stock.</a:t>
            </a:r>
            <a:endParaRPr kumimoji="0" lang="en-CA"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Develop a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biological database</a:t>
            </a:r>
            <a:endParaRPr kumimoji="0" lang="en-CA"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Update the ICCAT Manual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with new pertinent information.</a:t>
            </a:r>
            <a:endParaRPr kumimoji="0" lang="en-CA"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9436DCD-A9F0-42B7-BC65-66FD989B810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799388" y="1749100"/>
            <a:ext cx="2745059" cy="2279146"/>
          </a:xfrm>
          <a:prstGeom prst="rect">
            <a:avLst/>
          </a:prstGeom>
        </p:spPr>
      </p:pic>
      <p:pic>
        <p:nvPicPr>
          <p:cNvPr id="8" name="Picture 7">
            <a:extLst>
              <a:ext uri="{FF2B5EF4-FFF2-40B4-BE49-F238E27FC236}">
                <a16:creationId xmlns:a16="http://schemas.microsoft.com/office/drawing/2014/main" id="{B46ACDEB-5A87-478F-9842-8C309221D28E}"/>
              </a:ext>
            </a:extLst>
          </p:cNvPr>
          <p:cNvPicPr/>
          <p:nvPr/>
        </p:nvPicPr>
        <p:blipFill>
          <a:blip r:embed="rId4">
            <a:extLst>
              <a:ext uri="{28A0092B-C50C-407E-A947-70E740481C1C}">
                <a14:useLocalDpi xmlns:a14="http://schemas.microsoft.com/office/drawing/2010/main" val="0"/>
              </a:ext>
            </a:extLst>
          </a:blip>
          <a:stretch>
            <a:fillRect/>
          </a:stretch>
        </p:blipFill>
        <p:spPr>
          <a:xfrm>
            <a:off x="8609064" y="3975342"/>
            <a:ext cx="3582936" cy="2882658"/>
          </a:xfrm>
          <a:prstGeom prst="rect">
            <a:avLst/>
          </a:prstGeom>
        </p:spPr>
      </p:pic>
      <p:sp>
        <p:nvSpPr>
          <p:cNvPr id="2" name="TextBox 1">
            <a:extLst>
              <a:ext uri="{FF2B5EF4-FFF2-40B4-BE49-F238E27FC236}">
                <a16:creationId xmlns:a16="http://schemas.microsoft.com/office/drawing/2014/main" id="{DDB017EC-22F2-49A5-8EEF-1F90C3EF686C}"/>
              </a:ext>
            </a:extLst>
          </p:cNvPr>
          <p:cNvSpPr txBox="1"/>
          <p:nvPr/>
        </p:nvSpPr>
        <p:spPr>
          <a:xfrm>
            <a:off x="8951947" y="5430982"/>
            <a:ext cx="990839" cy="646331"/>
          </a:xfrm>
          <a:prstGeom prst="rect">
            <a:avLst/>
          </a:prstGeom>
          <a:noFill/>
        </p:spPr>
        <p:txBody>
          <a:bodyPr wrap="square" rtlCol="0">
            <a:spAutoFit/>
          </a:bodyPr>
          <a:lstStyle/>
          <a:p>
            <a:r>
              <a:rPr lang="en-CA" sz="1200" dirty="0">
                <a:solidFill>
                  <a:schemeClr val="bg1"/>
                </a:solidFill>
              </a:rPr>
              <a:t>Samples  under Phase 1-3</a:t>
            </a:r>
            <a:endParaRPr lang="en-US" sz="1200" dirty="0">
              <a:solidFill>
                <a:schemeClr val="bg1"/>
              </a:solidFill>
            </a:endParaRPr>
          </a:p>
        </p:txBody>
      </p:sp>
    </p:spTree>
    <p:extLst>
      <p:ext uri="{BB962C8B-B14F-4D97-AF65-F5344CB8AC3E}">
        <p14:creationId xmlns:p14="http://schemas.microsoft.com/office/powerpoint/2010/main" val="35409638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814B4A4-2875-400F-9885-B3D66AB12C51}"/>
              </a:ext>
            </a:extLst>
          </p:cNvPr>
          <p:cNvPicPr>
            <a:picLocks noChangeAspect="1"/>
          </p:cNvPicPr>
          <p:nvPr/>
        </p:nvPicPr>
        <p:blipFill>
          <a:blip r:embed="rId2"/>
          <a:stretch>
            <a:fillRect/>
          </a:stretch>
        </p:blipFill>
        <p:spPr>
          <a:xfrm>
            <a:off x="8693319" y="4403834"/>
            <a:ext cx="3408387" cy="2091560"/>
          </a:xfrm>
          <a:prstGeom prst="rect">
            <a:avLst/>
          </a:prstGeom>
        </p:spPr>
      </p:pic>
      <p:pic>
        <p:nvPicPr>
          <p:cNvPr id="6" name="Picture 5">
            <a:extLst>
              <a:ext uri="{FF2B5EF4-FFF2-40B4-BE49-F238E27FC236}">
                <a16:creationId xmlns:a16="http://schemas.microsoft.com/office/drawing/2014/main" id="{99A85AF8-8846-4739-8927-81FE832E7CF8}"/>
              </a:ext>
            </a:extLst>
          </p:cNvPr>
          <p:cNvPicPr>
            <a:picLocks noChangeAspect="1"/>
          </p:cNvPicPr>
          <p:nvPr/>
        </p:nvPicPr>
        <p:blipFill>
          <a:blip r:embed="rId3"/>
          <a:stretch>
            <a:fillRect/>
          </a:stretch>
        </p:blipFill>
        <p:spPr>
          <a:xfrm>
            <a:off x="0" y="0"/>
            <a:ext cx="12192000" cy="1614488"/>
          </a:xfrm>
          <a:prstGeom prst="rect">
            <a:avLst/>
          </a:prstGeom>
        </p:spPr>
      </p:pic>
      <p:sp>
        <p:nvSpPr>
          <p:cNvPr id="3" name="Rectangle 2">
            <a:extLst>
              <a:ext uri="{FF2B5EF4-FFF2-40B4-BE49-F238E27FC236}">
                <a16:creationId xmlns:a16="http://schemas.microsoft.com/office/drawing/2014/main" id="{E50C3836-AA63-4C62-972A-3922EEC096DB}"/>
              </a:ext>
            </a:extLst>
          </p:cNvPr>
          <p:cNvSpPr/>
          <p:nvPr/>
        </p:nvSpPr>
        <p:spPr>
          <a:xfrm>
            <a:off x="4539427" y="784513"/>
            <a:ext cx="5528501" cy="584775"/>
          </a:xfrm>
          <a:prstGeom prst="rect">
            <a:avLst/>
          </a:prstGeom>
          <a:solidFill>
            <a:schemeClr val="bg1"/>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dirty="0">
                <a:ln>
                  <a:noFill/>
                </a:ln>
                <a:solidFill>
                  <a:prstClr val="white"/>
                </a:solidFill>
                <a:effectLst/>
                <a:uLnTx/>
                <a:uFillTx/>
                <a:latin typeface="Trebuchet MS" panose="020B0603020202020204"/>
                <a:ea typeface="+mn-ea"/>
                <a:cs typeface="+mn-cs"/>
              </a:rPr>
              <a:t>Swordfish Research Program</a:t>
            </a:r>
            <a:endParaRPr kumimoji="0" lang="en-CA"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7" name="Rectangle 6">
            <a:extLst>
              <a:ext uri="{FF2B5EF4-FFF2-40B4-BE49-F238E27FC236}">
                <a16:creationId xmlns:a16="http://schemas.microsoft.com/office/drawing/2014/main" id="{0E522F1A-E2E1-452D-8D07-9556AA3A49FE}"/>
              </a:ext>
            </a:extLst>
          </p:cNvPr>
          <p:cNvSpPr/>
          <p:nvPr/>
        </p:nvSpPr>
        <p:spPr>
          <a:xfrm>
            <a:off x="339213" y="1836284"/>
            <a:ext cx="7516314" cy="474488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Proposed activities for Phase 4 (2021/22)</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buFont typeface="Arial" panose="020B0604020202020204" pitchFamily="34" charset="0"/>
              <a:buChar char="•"/>
            </a:pPr>
            <a:r>
              <a:rPr lang="en-US" sz="2000" dirty="0">
                <a:solidFill>
                  <a:schemeClr val="bg1"/>
                </a:solidFill>
              </a:rPr>
              <a:t>Continue sample collection with sampling in priority spatial-temporal areas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Ageing and Growth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Reproduction and Maturity Studies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Genetics Investigation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a:rPr>
              <a:t>Hold a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Technical workshop in 2022</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a:rPr>
              <a:t>Reporting of outcomes in 2022</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9436DCD-A9F0-42B7-BC65-66FD989B810D}"/>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9104188" y="1738589"/>
            <a:ext cx="2745059" cy="2279146"/>
          </a:xfrm>
          <a:prstGeom prst="rect">
            <a:avLst/>
          </a:prstGeom>
        </p:spPr>
      </p:pic>
      <p:sp>
        <p:nvSpPr>
          <p:cNvPr id="2" name="TextBox 1">
            <a:extLst>
              <a:ext uri="{FF2B5EF4-FFF2-40B4-BE49-F238E27FC236}">
                <a16:creationId xmlns:a16="http://schemas.microsoft.com/office/drawing/2014/main" id="{DDB017EC-22F2-49A5-8EEF-1F90C3EF686C}"/>
              </a:ext>
            </a:extLst>
          </p:cNvPr>
          <p:cNvSpPr txBox="1"/>
          <p:nvPr/>
        </p:nvSpPr>
        <p:spPr>
          <a:xfrm>
            <a:off x="10969934" y="4632196"/>
            <a:ext cx="99083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Trebuchet MS" panose="020B0603020202020204"/>
                <a:ea typeface="+mn-ea"/>
                <a:cs typeface="+mn-cs"/>
              </a:rPr>
              <a:t>Samples  under Phase 1-3</a:t>
            </a:r>
            <a:endPar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4" name="TextBox 3">
            <a:extLst>
              <a:ext uri="{FF2B5EF4-FFF2-40B4-BE49-F238E27FC236}">
                <a16:creationId xmlns:a16="http://schemas.microsoft.com/office/drawing/2014/main" id="{2AB9929F-8216-4472-9107-D801D3E0EB5E}"/>
              </a:ext>
            </a:extLst>
          </p:cNvPr>
          <p:cNvSpPr txBox="1"/>
          <p:nvPr/>
        </p:nvSpPr>
        <p:spPr>
          <a:xfrm>
            <a:off x="178674" y="6488668"/>
            <a:ext cx="8061435" cy="369332"/>
          </a:xfrm>
          <a:prstGeom prst="rect">
            <a:avLst/>
          </a:prstGeom>
          <a:noFill/>
        </p:spPr>
        <p:txBody>
          <a:bodyPr wrap="square" rtlCol="0">
            <a:spAutoFit/>
          </a:bodyPr>
          <a:lstStyle/>
          <a:p>
            <a:r>
              <a:rPr lang="en-CA" dirty="0">
                <a:solidFill>
                  <a:schemeClr val="bg1"/>
                </a:solidFill>
              </a:rPr>
              <a:t>Multi-institutional Program with members (20) on both sides of the Atlantic</a:t>
            </a:r>
            <a:endParaRPr lang="en-US" dirty="0">
              <a:solidFill>
                <a:schemeClr val="bg1"/>
              </a:solidFill>
            </a:endParaRPr>
          </a:p>
        </p:txBody>
      </p:sp>
    </p:spTree>
    <p:extLst>
      <p:ext uri="{BB962C8B-B14F-4D97-AF65-F5344CB8AC3E}">
        <p14:creationId xmlns:p14="http://schemas.microsoft.com/office/powerpoint/2010/main" val="28115257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95437" y="3186112"/>
            <a:ext cx="4791002" cy="1831143"/>
          </a:xfrm>
        </p:spPr>
        <p:txBody>
          <a:bodyPr>
            <a:normAutofit/>
          </a:bodyPr>
          <a:lstStyle/>
          <a:p>
            <a:pPr>
              <a:buSzPct val="150000"/>
            </a:pPr>
            <a:r>
              <a:rPr lang="en-GB" sz="3600" b="1" dirty="0">
                <a:solidFill>
                  <a:srgbClr val="0070C0"/>
                </a:solidFill>
                <a:latin typeface="Cambria" panose="02040503050406030204" pitchFamily="18" charset="0"/>
              </a:rPr>
              <a:t>Management Strategy Evaluations (MSE)</a:t>
            </a:r>
            <a:br>
              <a:rPr lang="en-GB" sz="2800" b="1" dirty="0">
                <a:solidFill>
                  <a:srgbClr val="0070C0"/>
                </a:solidFill>
                <a:latin typeface="Cambria" panose="02040503050406030204" pitchFamily="18" charset="0"/>
              </a:rPr>
            </a:br>
            <a:endParaRPr lang="en-GB" sz="2800" b="1" dirty="0">
              <a:solidFill>
                <a:srgbClr val="0070C0"/>
              </a:solidFill>
              <a:latin typeface="Cambria" panose="02040503050406030204" pitchFamily="18" charset="0"/>
            </a:endParaRPr>
          </a:p>
        </p:txBody>
      </p:sp>
      <p:pic>
        <p:nvPicPr>
          <p:cNvPr id="4" name="Content Placeholder 3" descr="banner.jpg"/>
          <p:cNvPicPr>
            <a:picLocks noGrp="1" noChangeAspect="1"/>
          </p:cNvPicPr>
          <p:nvPr>
            <p:ph idx="1"/>
          </p:nvPr>
        </p:nvPicPr>
        <p:blipFill>
          <a:blip r:embed="rId3" cstate="print"/>
          <a:srcRect b="24000"/>
          <a:stretch>
            <a:fillRect/>
          </a:stretch>
        </p:blipFill>
        <p:spPr>
          <a:xfrm>
            <a:off x="0" y="0"/>
            <a:ext cx="12192000" cy="1164772"/>
          </a:xfrm>
        </p:spPr>
      </p:pic>
      <p:pic>
        <p:nvPicPr>
          <p:cNvPr id="6" name="Graphic 5">
            <a:extLst>
              <a:ext uri="{FF2B5EF4-FFF2-40B4-BE49-F238E27FC236}">
                <a16:creationId xmlns:a16="http://schemas.microsoft.com/office/drawing/2014/main" id="{61CBD789-4732-4E60-B9BB-C79FFE2C2C0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37391" y="2018464"/>
            <a:ext cx="4069759" cy="3904992"/>
          </a:xfrm>
          <a:prstGeom prst="rect">
            <a:avLst/>
          </a:prstGeom>
        </p:spPr>
      </p:pic>
    </p:spTree>
    <p:extLst>
      <p:ext uri="{BB962C8B-B14F-4D97-AF65-F5344CB8AC3E}">
        <p14:creationId xmlns:p14="http://schemas.microsoft.com/office/powerpoint/2010/main" val="19406439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8236" y="1443039"/>
            <a:ext cx="11386457" cy="4357686"/>
          </a:xfrm>
        </p:spPr>
        <p:txBody>
          <a:bodyPr>
            <a:normAutofit fontScale="90000"/>
          </a:bodyPr>
          <a:lstStyle/>
          <a:p>
            <a:pPr>
              <a:buSzPct val="150000"/>
            </a:pPr>
            <a:r>
              <a:rPr lang="en-US" sz="2600" dirty="0">
                <a:solidFill>
                  <a:schemeClr val="tx1"/>
                </a:solidFill>
                <a:latin typeface="Cambria" panose="02040503050406030204" pitchFamily="18" charset="0"/>
              </a:rPr>
              <a:t> - MSE began around 2015 with frameworks proposed for Northern Albacore, Tropical tunas, Bluefin tuna and northern swordfish to match the delivery of MSE products to the needed for advice.</a:t>
            </a:r>
            <a:br>
              <a:rPr lang="en-US" sz="2600" dirty="0">
                <a:solidFill>
                  <a:schemeClr val="tx1"/>
                </a:solidFill>
                <a:latin typeface="Cambria" panose="02040503050406030204" pitchFamily="18" charset="0"/>
              </a:rPr>
            </a:br>
            <a:r>
              <a:rPr lang="en-US" sz="2600" dirty="0">
                <a:solidFill>
                  <a:schemeClr val="tx1"/>
                </a:solidFill>
                <a:latin typeface="Cambria" panose="02040503050406030204" pitchFamily="18" charset="0"/>
              </a:rPr>
              <a:t>-  Early development was slow and complicated by model development (inexperience, technical challenges, and limited resources) and the need to continue with multiple assessments to provide advice until the MSE process was completed. </a:t>
            </a:r>
            <a:br>
              <a:rPr lang="en-US" sz="2600" dirty="0">
                <a:solidFill>
                  <a:srgbClr val="0070C0"/>
                </a:solidFill>
                <a:latin typeface="Cambria" panose="02040503050406030204" pitchFamily="18" charset="0"/>
              </a:rPr>
            </a:br>
            <a:r>
              <a:rPr lang="en-US" sz="2600" dirty="0">
                <a:solidFill>
                  <a:srgbClr val="0070C0"/>
                </a:solidFill>
                <a:latin typeface="Cambria" panose="02040503050406030204" pitchFamily="18" charset="0"/>
              </a:rPr>
              <a:t>- </a:t>
            </a:r>
            <a:r>
              <a:rPr lang="en-US" sz="2600" dirty="0">
                <a:solidFill>
                  <a:schemeClr val="tx1"/>
                </a:solidFill>
                <a:latin typeface="Cambria" panose="02040503050406030204" pitchFamily="18" charset="0"/>
              </a:rPr>
              <a:t>In 2018 the Commission recommended a preference to focus on one or two of the ongoing species without guidance on priorities. In 2019 the SCRS focused on BFT and SWO_N, limited work on ALB_N, and little on the tropical tuna MSE. </a:t>
            </a:r>
            <a:br>
              <a:rPr lang="en-US" sz="2600" dirty="0">
                <a:solidFill>
                  <a:schemeClr val="tx1"/>
                </a:solidFill>
                <a:latin typeface="Cambria" panose="02040503050406030204" pitchFamily="18" charset="0"/>
              </a:rPr>
            </a:br>
            <a:r>
              <a:rPr lang="en-US" sz="2600" dirty="0">
                <a:solidFill>
                  <a:schemeClr val="tx1"/>
                </a:solidFill>
                <a:latin typeface="Cambria" panose="02040503050406030204" pitchFamily="18" charset="0"/>
              </a:rPr>
              <a:t>- However, in 2000 the SCRS initiated a concerted effort to move forward with MSE on all 4 species, albeit the level of effort varied from species to species. Main activities are described in the MSE Road Map.</a:t>
            </a:r>
            <a:endParaRPr lang="en-GB" sz="2600" dirty="0">
              <a:solidFill>
                <a:schemeClr val="tx1"/>
              </a:solidFill>
              <a:latin typeface="Cambria" panose="02040503050406030204" pitchFamily="18" charset="0"/>
            </a:endParaRPr>
          </a:p>
        </p:txBody>
      </p:sp>
      <p:pic>
        <p:nvPicPr>
          <p:cNvPr id="4" name="Content Placeholder 3" descr="banner.jpg"/>
          <p:cNvPicPr>
            <a:picLocks noGrp="1" noChangeAspect="1"/>
          </p:cNvPicPr>
          <p:nvPr>
            <p:ph idx="1"/>
          </p:nvPr>
        </p:nvPicPr>
        <p:blipFill>
          <a:blip r:embed="rId3" cstate="print"/>
          <a:srcRect b="24000"/>
          <a:stretch>
            <a:fillRect/>
          </a:stretch>
        </p:blipFill>
        <p:spPr>
          <a:xfrm>
            <a:off x="0" y="0"/>
            <a:ext cx="12192000" cy="1164772"/>
          </a:xfrm>
        </p:spPr>
      </p:pic>
      <p:sp>
        <p:nvSpPr>
          <p:cNvPr id="12" name="Rectangle 11">
            <a:extLst>
              <a:ext uri="{FF2B5EF4-FFF2-40B4-BE49-F238E27FC236}">
                <a16:creationId xmlns:a16="http://schemas.microsoft.com/office/drawing/2014/main" id="{522370DA-FA4A-4A4F-9D3F-CC27D94A214E}"/>
              </a:ext>
            </a:extLst>
          </p:cNvPr>
          <p:cNvSpPr/>
          <p:nvPr/>
        </p:nvSpPr>
        <p:spPr>
          <a:xfrm>
            <a:off x="4445462" y="588219"/>
            <a:ext cx="5841538"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Management Strategy Evaluations (MSE)</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920344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nner.jpg"/>
          <p:cNvPicPr>
            <a:picLocks noGrp="1" noChangeAspect="1"/>
          </p:cNvPicPr>
          <p:nvPr>
            <p:ph idx="1"/>
          </p:nvPr>
        </p:nvPicPr>
        <p:blipFill>
          <a:blip r:embed="rId3" cstate="print"/>
          <a:srcRect b="24000"/>
          <a:stretch>
            <a:fillRect/>
          </a:stretch>
        </p:blipFill>
        <p:spPr>
          <a:xfrm>
            <a:off x="0" y="0"/>
            <a:ext cx="12192000" cy="1164772"/>
          </a:xfrm>
        </p:spPr>
      </p:pic>
      <p:sp>
        <p:nvSpPr>
          <p:cNvPr id="12" name="Rectangle 11">
            <a:extLst>
              <a:ext uri="{FF2B5EF4-FFF2-40B4-BE49-F238E27FC236}">
                <a16:creationId xmlns:a16="http://schemas.microsoft.com/office/drawing/2014/main" id="{522370DA-FA4A-4A4F-9D3F-CC27D94A214E}"/>
              </a:ext>
            </a:extLst>
          </p:cNvPr>
          <p:cNvSpPr/>
          <p:nvPr/>
        </p:nvSpPr>
        <p:spPr>
          <a:xfrm>
            <a:off x="4445462" y="588219"/>
            <a:ext cx="5841538"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Management Strategy Evaluations (MSE)</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Title 1">
            <a:extLst>
              <a:ext uri="{FF2B5EF4-FFF2-40B4-BE49-F238E27FC236}">
                <a16:creationId xmlns:a16="http://schemas.microsoft.com/office/drawing/2014/main" id="{95AD1502-78E5-4C0C-AFA4-A06556037A01}"/>
              </a:ext>
            </a:extLst>
          </p:cNvPr>
          <p:cNvSpPr>
            <a:spLocks noGrp="1"/>
          </p:cNvSpPr>
          <p:nvPr>
            <p:ph type="title"/>
          </p:nvPr>
        </p:nvSpPr>
        <p:spPr>
          <a:xfrm>
            <a:off x="485729" y="3342291"/>
            <a:ext cx="10972800" cy="3631324"/>
          </a:xfrm>
        </p:spPr>
        <p:txBody>
          <a:bodyPr>
            <a:normAutofit fontScale="90000"/>
          </a:bodyPr>
          <a:lstStyle/>
          <a:p>
            <a:r>
              <a:rPr lang="en-CA" sz="2200" b="1" dirty="0">
                <a:solidFill>
                  <a:srgbClr val="000000"/>
                </a:solidFill>
                <a:latin typeface="Calibri" panose="020F0502020204030204" pitchFamily="34" charset="0"/>
              </a:rPr>
              <a:t>Significant Progress made on all MSE frameworks. Specifically:</a:t>
            </a:r>
            <a:br>
              <a:rPr lang="en-CA" sz="2200" b="1" dirty="0">
                <a:solidFill>
                  <a:srgbClr val="000000"/>
                </a:solidFill>
                <a:latin typeface="Calibri" panose="020F0502020204030204" pitchFamily="34" charset="0"/>
              </a:rPr>
            </a:br>
            <a:r>
              <a:rPr lang="en-CA" sz="2200" b="1" dirty="0">
                <a:solidFill>
                  <a:srgbClr val="000000"/>
                </a:solidFill>
                <a:latin typeface="Calibri" panose="020F0502020204030204" pitchFamily="34" charset="0"/>
              </a:rPr>
              <a:t> </a:t>
            </a:r>
            <a:br>
              <a:rPr lang="en-CA" sz="2200" b="1" dirty="0">
                <a:solidFill>
                  <a:srgbClr val="000000"/>
                </a:solidFill>
                <a:latin typeface="Calibri" panose="020F0502020204030204" pitchFamily="34" charset="0"/>
              </a:rPr>
            </a:br>
            <a:r>
              <a:rPr lang="en-US" sz="2200" b="1" dirty="0">
                <a:solidFill>
                  <a:srgbClr val="000000"/>
                </a:solidFill>
                <a:latin typeface="Calibri" panose="020F0502020204030204" pitchFamily="34" charset="0"/>
              </a:rPr>
              <a:t>ALB_N </a:t>
            </a:r>
            <a:r>
              <a:rPr lang="en-US" sz="2200" dirty="0">
                <a:solidFill>
                  <a:srgbClr val="000000"/>
                </a:solidFill>
                <a:latin typeface="Calibri" panose="020F0502020204030204" pitchFamily="34" charset="0"/>
              </a:rPr>
              <a:t>– Preparation for a new MSE framework using the Stock Synthesis (SS) model, evaluated existence of and responses to exceptional circumstances, and review the interim HCR and adoption of  a long-term MP, including the TAC. </a:t>
            </a:r>
            <a:br>
              <a:rPr lang="en-US" sz="2200" dirty="0">
                <a:solidFill>
                  <a:srgbClr val="000000"/>
                </a:solidFill>
                <a:latin typeface="Calibri" panose="020F0502020204030204" pitchFamily="34" charset="0"/>
              </a:rPr>
            </a:br>
            <a:br>
              <a:rPr lang="en-US" sz="2200" dirty="0">
                <a:solidFill>
                  <a:srgbClr val="000000"/>
                </a:solidFill>
                <a:latin typeface="Calibri" panose="020F0502020204030204" pitchFamily="34" charset="0"/>
              </a:rPr>
            </a:br>
            <a:r>
              <a:rPr lang="en-US" sz="2200" b="1" dirty="0">
                <a:solidFill>
                  <a:srgbClr val="000000"/>
                </a:solidFill>
                <a:latin typeface="Calibri" panose="020F0502020204030204" pitchFamily="34" charset="0"/>
              </a:rPr>
              <a:t>SWO_N </a:t>
            </a:r>
            <a:r>
              <a:rPr lang="en-US" sz="2200" dirty="0">
                <a:solidFill>
                  <a:srgbClr val="000000"/>
                </a:solidFill>
                <a:latin typeface="Calibri" panose="020F0502020204030204" pitchFamily="34" charset="0"/>
              </a:rPr>
              <a:t>– Initiated independent peer review of MSE code, continuation of  work on criteria for determining exceptional circumstances, revised and expanded OM grid (216 to 288 axis),  recommend initial operational management objectives and identified performance indicators, and continued development of CMPs. As well as continued work on analyses related to minimum size limits and discarding estimation. 	</a:t>
            </a:r>
            <a:br>
              <a:rPr lang="en-US" sz="2200" dirty="0">
                <a:solidFill>
                  <a:srgbClr val="000000"/>
                </a:solidFill>
                <a:latin typeface="Calibri" panose="020F0502020204030204" pitchFamily="34" charset="0"/>
              </a:rPr>
            </a:br>
            <a:endParaRPr lang="en-CA" sz="2200" dirty="0"/>
          </a:p>
        </p:txBody>
      </p:sp>
      <p:sp>
        <p:nvSpPr>
          <p:cNvPr id="3" name="TextBox 2">
            <a:extLst>
              <a:ext uri="{FF2B5EF4-FFF2-40B4-BE49-F238E27FC236}">
                <a16:creationId xmlns:a16="http://schemas.microsoft.com/office/drawing/2014/main" id="{D14B06F7-F723-49A5-9D6F-1E4309CE0A54}"/>
              </a:ext>
            </a:extLst>
          </p:cNvPr>
          <p:cNvSpPr txBox="1"/>
          <p:nvPr/>
        </p:nvSpPr>
        <p:spPr>
          <a:xfrm>
            <a:off x="0" y="2686894"/>
            <a:ext cx="1027986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Highlights for </a:t>
            </a:r>
            <a:r>
              <a:rPr lang="en-CA" sz="2800" b="1" dirty="0">
                <a:solidFill>
                  <a:srgbClr val="000000"/>
                </a:solidFill>
                <a:latin typeface="Calibri" panose="020F0502020204030204" pitchFamily="34" charset="0"/>
              </a:rPr>
              <a:t>20</a:t>
            </a:r>
            <a:r>
              <a:rPr kumimoji="0" lang="en-CA"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21: Northern Albacore and Northern Swordfish</a:t>
            </a:r>
            <a:endParaRPr kumimoji="0" lang="en-CA" sz="2800" b="1" i="0" u="none" strike="noStrike" kern="1200" cap="none" spc="0" normalizeH="0" baseline="0" noProof="0" dirty="0">
              <a:ln>
                <a:noFill/>
              </a:ln>
              <a:solidFill>
                <a:prstClr val="black"/>
              </a:solidFill>
              <a:effectLst/>
              <a:uLnTx/>
              <a:uFillTx/>
              <a:latin typeface="Constantia"/>
              <a:ea typeface="+mn-ea"/>
              <a:cs typeface="+mn-cs"/>
            </a:endParaRPr>
          </a:p>
        </p:txBody>
      </p:sp>
      <p:sp>
        <p:nvSpPr>
          <p:cNvPr id="5" name="TextBox 4">
            <a:extLst>
              <a:ext uri="{FF2B5EF4-FFF2-40B4-BE49-F238E27FC236}">
                <a16:creationId xmlns:a16="http://schemas.microsoft.com/office/drawing/2014/main" id="{3F62F7B7-DB6C-4BBA-9FCB-57DBA29923BA}"/>
              </a:ext>
            </a:extLst>
          </p:cNvPr>
          <p:cNvSpPr txBox="1"/>
          <p:nvPr/>
        </p:nvSpPr>
        <p:spPr>
          <a:xfrm>
            <a:off x="630621" y="1166648"/>
            <a:ext cx="10804634" cy="1569660"/>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Tentative timeline</a:t>
            </a:r>
            <a:r>
              <a:rPr lang="en-US" sz="2400" dirty="0">
                <a:latin typeface="Times New Roman" panose="02020603050405020304" pitchFamily="18" charset="0"/>
                <a:cs typeface="Times New Roman" panose="02020603050405020304" pitchFamily="18" charset="0"/>
              </a:rPr>
              <a:t>: Adoption of a final management procedure for northern albacore in 2020/21,  interim management procedures for bluefin tuna in 2022, northern swordfish in 2022 and tropical tunas as soon as 2023, however all is contingent on funding, prioritization, and other work of the Commission and SCRS.</a:t>
            </a:r>
          </a:p>
        </p:txBody>
      </p:sp>
    </p:spTree>
    <p:extLst>
      <p:ext uri="{BB962C8B-B14F-4D97-AF65-F5344CB8AC3E}">
        <p14:creationId xmlns:p14="http://schemas.microsoft.com/office/powerpoint/2010/main" val="21401866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nner.jpg"/>
          <p:cNvPicPr>
            <a:picLocks noGrp="1" noChangeAspect="1"/>
          </p:cNvPicPr>
          <p:nvPr>
            <p:ph idx="1"/>
          </p:nvPr>
        </p:nvPicPr>
        <p:blipFill>
          <a:blip r:embed="rId3" cstate="print"/>
          <a:srcRect b="24000"/>
          <a:stretch>
            <a:fillRect/>
          </a:stretch>
        </p:blipFill>
        <p:spPr>
          <a:xfrm>
            <a:off x="0" y="0"/>
            <a:ext cx="12192000" cy="1164772"/>
          </a:xfrm>
        </p:spPr>
      </p:pic>
      <p:sp>
        <p:nvSpPr>
          <p:cNvPr id="12" name="Rectangle 11">
            <a:extLst>
              <a:ext uri="{FF2B5EF4-FFF2-40B4-BE49-F238E27FC236}">
                <a16:creationId xmlns:a16="http://schemas.microsoft.com/office/drawing/2014/main" id="{522370DA-FA4A-4A4F-9D3F-CC27D94A214E}"/>
              </a:ext>
            </a:extLst>
          </p:cNvPr>
          <p:cNvSpPr/>
          <p:nvPr/>
        </p:nvSpPr>
        <p:spPr>
          <a:xfrm>
            <a:off x="4445462" y="588219"/>
            <a:ext cx="5841538"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Management Strategy Evaluations (MSE)</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Title 1">
            <a:extLst>
              <a:ext uri="{FF2B5EF4-FFF2-40B4-BE49-F238E27FC236}">
                <a16:creationId xmlns:a16="http://schemas.microsoft.com/office/drawing/2014/main" id="{95AD1502-78E5-4C0C-AFA4-A06556037A01}"/>
              </a:ext>
            </a:extLst>
          </p:cNvPr>
          <p:cNvSpPr>
            <a:spLocks noGrp="1"/>
          </p:cNvSpPr>
          <p:nvPr>
            <p:ph type="title"/>
          </p:nvPr>
        </p:nvSpPr>
        <p:spPr>
          <a:xfrm>
            <a:off x="434819" y="1543051"/>
            <a:ext cx="10972800" cy="5138574"/>
          </a:xfrm>
        </p:spPr>
        <p:txBody>
          <a:bodyPr>
            <a:normAutofit fontScale="90000"/>
          </a:bodyPr>
          <a:lstStyle/>
          <a:p>
            <a:pPr indent="-612000"/>
            <a:br>
              <a:rPr lang="en-US" sz="2200" dirty="0">
                <a:solidFill>
                  <a:srgbClr val="000000"/>
                </a:solidFill>
                <a:latin typeface="Calibri" panose="020F0502020204030204" pitchFamily="34" charset="0"/>
              </a:rPr>
            </a:br>
            <a:r>
              <a:rPr lang="en-CA" sz="2700" b="1" dirty="0">
                <a:solidFill>
                  <a:srgbClr val="000000"/>
                </a:solidFill>
                <a:latin typeface="Calibri" panose="020F0502020204030204" pitchFamily="34" charset="0"/>
              </a:rPr>
              <a:t>BFT </a:t>
            </a:r>
            <a:r>
              <a:rPr lang="en-CA" sz="2700" dirty="0">
                <a:solidFill>
                  <a:srgbClr val="000000"/>
                </a:solidFill>
                <a:latin typeface="Calibri" panose="020F0502020204030204" pitchFamily="34" charset="0"/>
              </a:rPr>
              <a:t>- </a:t>
            </a:r>
            <a:r>
              <a:rPr lang="en-US" sz="2700" dirty="0">
                <a:solidFill>
                  <a:srgbClr val="000000"/>
                </a:solidFill>
                <a:latin typeface="Calibri" panose="020F0502020204030204" pitchFamily="34" charset="0"/>
              </a:rPr>
              <a:t>Reconditioned OM with data up to 2020. Adopted a BFT reference grid and established plausibility weighting of OMs, Reviewed robustness tests, Updated the trial specifications document (TSD), as well as Review Progress of 9 CMP’s currently under development and discussed the process for selection of  CMPs for illustrative purposes and performance Indicators to the Commission.</a:t>
            </a:r>
            <a:br>
              <a:rPr lang="en-US" sz="2700" dirty="0">
                <a:solidFill>
                  <a:srgbClr val="000000"/>
                </a:solidFill>
                <a:latin typeface="Calibri" panose="020F0502020204030204" pitchFamily="34" charset="0"/>
              </a:rPr>
            </a:br>
            <a:br>
              <a:rPr lang="en-US" sz="2200" dirty="0">
                <a:solidFill>
                  <a:srgbClr val="000000"/>
                </a:solidFill>
                <a:latin typeface="Calibri" panose="020F0502020204030204" pitchFamily="34" charset="0"/>
              </a:rPr>
            </a:br>
            <a:r>
              <a:rPr lang="en-US" sz="2200" dirty="0">
                <a:solidFill>
                  <a:srgbClr val="000000"/>
                </a:solidFill>
                <a:latin typeface="Calibri" panose="020F0502020204030204" pitchFamily="34" charset="0"/>
              </a:rPr>
              <a:t>Critical stage in the BFT MSE Process where enhanced communication among stakeholders is required.</a:t>
            </a:r>
            <a:br>
              <a:rPr lang="en-US" sz="2200" dirty="0">
                <a:solidFill>
                  <a:srgbClr val="000000"/>
                </a:solidFill>
                <a:latin typeface="Calibri" panose="020F0502020204030204" pitchFamily="34" charset="0"/>
              </a:rPr>
            </a:br>
            <a:r>
              <a:rPr lang="en-US" sz="2200" dirty="0">
                <a:solidFill>
                  <a:srgbClr val="000000"/>
                </a:solidFill>
                <a:latin typeface="Calibri" panose="020F0502020204030204" pitchFamily="34" charset="0"/>
              </a:rPr>
              <a:t>	- Request for increased interactions/meetings with all stakeholders.</a:t>
            </a:r>
            <a:br>
              <a:rPr lang="en-US" sz="2200" dirty="0">
                <a:solidFill>
                  <a:srgbClr val="000000"/>
                </a:solidFill>
                <a:latin typeface="Calibri" panose="020F0502020204030204" pitchFamily="34" charset="0"/>
              </a:rPr>
            </a:br>
            <a:r>
              <a:rPr lang="en-US" sz="2200" dirty="0">
                <a:solidFill>
                  <a:srgbClr val="000000"/>
                </a:solidFill>
                <a:latin typeface="Calibri" panose="020F0502020204030204" pitchFamily="34" charset="0"/>
              </a:rPr>
              <a:t>	- Developing plots/tables to illustrate primarily the  trade-off between catch and stock status for 	the  MP’s</a:t>
            </a:r>
            <a:br>
              <a:rPr lang="en-US" sz="2200" dirty="0">
                <a:solidFill>
                  <a:srgbClr val="000000"/>
                </a:solidFill>
                <a:latin typeface="Calibri" panose="020F0502020204030204" pitchFamily="34" charset="0"/>
              </a:rPr>
            </a:br>
            <a:r>
              <a:rPr lang="en-US" sz="2200" dirty="0">
                <a:solidFill>
                  <a:srgbClr val="000000"/>
                </a:solidFill>
                <a:latin typeface="Calibri" panose="020F0502020204030204" pitchFamily="34" charset="0"/>
              </a:rPr>
              <a:t>	- Established an ambassador program (People who are able to speak about the MSE to various 	CPCs, groups, and stakeholders) and communication material (one-page summary, an Executive 	summary (~4 pages), and standard  slide presentations) for a better understanding of the MSE</a:t>
            </a:r>
            <a:br>
              <a:rPr lang="en-US" sz="2200" dirty="0">
                <a:solidFill>
                  <a:srgbClr val="000000"/>
                </a:solidFill>
                <a:latin typeface="Calibri" panose="020F0502020204030204" pitchFamily="34" charset="0"/>
              </a:rPr>
            </a:br>
            <a:r>
              <a:rPr lang="en-US" sz="2200" dirty="0">
                <a:solidFill>
                  <a:srgbClr val="000000"/>
                </a:solidFill>
                <a:latin typeface="Calibri" panose="020F0502020204030204" pitchFamily="34" charset="0"/>
              </a:rPr>
              <a:t> 	- Initiated a series of informal webinars to describe the BFT MSE process.</a:t>
            </a:r>
            <a:br>
              <a:rPr lang="en-US" sz="2200" dirty="0">
                <a:solidFill>
                  <a:srgbClr val="000000"/>
                </a:solidFill>
                <a:latin typeface="Calibri" panose="020F0502020204030204" pitchFamily="34" charset="0"/>
              </a:rPr>
            </a:br>
            <a:endParaRPr lang="en-CA" sz="2200" dirty="0"/>
          </a:p>
        </p:txBody>
      </p:sp>
      <p:sp>
        <p:nvSpPr>
          <p:cNvPr id="3" name="TextBox 2">
            <a:extLst>
              <a:ext uri="{FF2B5EF4-FFF2-40B4-BE49-F238E27FC236}">
                <a16:creationId xmlns:a16="http://schemas.microsoft.com/office/drawing/2014/main" id="{D14B06F7-F723-49A5-9D6F-1E4309CE0A54}"/>
              </a:ext>
            </a:extLst>
          </p:cNvPr>
          <p:cNvSpPr txBox="1"/>
          <p:nvPr/>
        </p:nvSpPr>
        <p:spPr>
          <a:xfrm>
            <a:off x="299451" y="1158626"/>
            <a:ext cx="815677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Highlights for 2021: Bluefin Tuna</a:t>
            </a:r>
            <a:endParaRPr kumimoji="0" lang="en-CA" sz="2800" b="1" i="0" u="none" strike="noStrike" kern="1200" cap="none" spc="0" normalizeH="0" baseline="0" noProof="0" dirty="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3007861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4287C-4F13-4182-B92F-94C7C6BCF2D0}"/>
              </a:ext>
            </a:extLst>
          </p:cNvPr>
          <p:cNvSpPr>
            <a:spLocks noGrp="1"/>
          </p:cNvSpPr>
          <p:nvPr>
            <p:ph type="title"/>
          </p:nvPr>
        </p:nvSpPr>
        <p:spPr>
          <a:xfrm>
            <a:off x="581192" y="702156"/>
            <a:ext cx="11029616" cy="653678"/>
          </a:xfrm>
        </p:spPr>
        <p:txBody>
          <a:bodyPr/>
          <a:lstStyle/>
          <a:p>
            <a:r>
              <a:rPr lang="en-CA" dirty="0"/>
              <a:t>2021 SCRS Accomplishments</a:t>
            </a:r>
            <a:endParaRPr lang="en-US" dirty="0"/>
          </a:p>
        </p:txBody>
      </p:sp>
      <p:sp>
        <p:nvSpPr>
          <p:cNvPr id="3" name="Content Placeholder 2">
            <a:extLst>
              <a:ext uri="{FF2B5EF4-FFF2-40B4-BE49-F238E27FC236}">
                <a16:creationId xmlns:a16="http://schemas.microsoft.com/office/drawing/2014/main" id="{5D62B675-5D17-4B04-AC70-D2D974451C25}"/>
              </a:ext>
            </a:extLst>
          </p:cNvPr>
          <p:cNvSpPr>
            <a:spLocks noGrp="1"/>
          </p:cNvSpPr>
          <p:nvPr>
            <p:ph idx="1"/>
          </p:nvPr>
        </p:nvSpPr>
        <p:spPr>
          <a:xfrm>
            <a:off x="581192" y="2024744"/>
            <a:ext cx="5672463" cy="3766456"/>
          </a:xfrm>
        </p:spPr>
        <p:txBody>
          <a:bodyPr/>
          <a:lstStyle/>
          <a:p>
            <a:pPr marL="0" indent="0">
              <a:buNone/>
            </a:pPr>
            <a:r>
              <a:rPr lang="en-CA" sz="2400" dirty="0"/>
              <a:t>Extremely Demanding and Busy year for all involved with the SCRS</a:t>
            </a:r>
          </a:p>
          <a:p>
            <a:r>
              <a:rPr lang="en-CA" dirty="0"/>
              <a:t>Three Stock Assessments:  BET,  </a:t>
            </a:r>
            <a:r>
              <a:rPr lang="en-CA" dirty="0" err="1"/>
              <a:t>wBFT</a:t>
            </a:r>
            <a:r>
              <a:rPr lang="en-CA" dirty="0"/>
              <a:t>,  </a:t>
            </a:r>
            <a:r>
              <a:rPr lang="en-US" dirty="0"/>
              <a:t>ALB-MED</a:t>
            </a:r>
          </a:p>
          <a:p>
            <a:r>
              <a:rPr lang="en-CA" dirty="0"/>
              <a:t>Thirteen Intersessional Meetings: BFT,  BET,SWO, ECO, WGSAM, billfish, Panel 2, SMT,  ALB </a:t>
            </a:r>
          </a:p>
          <a:p>
            <a:r>
              <a:rPr lang="en-CA" dirty="0"/>
              <a:t>Numerous ad hoc virtual meetings to deal with WG specific issues</a:t>
            </a:r>
          </a:p>
          <a:p>
            <a:r>
              <a:rPr lang="en-CA" dirty="0"/>
              <a:t>Multiple MSE meetings associated with; BFT, ALB,  TT and SWO </a:t>
            </a:r>
          </a:p>
          <a:p>
            <a:endParaRPr lang="en-US" dirty="0"/>
          </a:p>
        </p:txBody>
      </p:sp>
      <p:pic>
        <p:nvPicPr>
          <p:cNvPr id="4" name="Picture 3">
            <a:extLst>
              <a:ext uri="{FF2B5EF4-FFF2-40B4-BE49-F238E27FC236}">
                <a16:creationId xmlns:a16="http://schemas.microsoft.com/office/drawing/2014/main" id="{464745C6-5392-4256-89AD-58B2A8C6CAC9}"/>
              </a:ext>
            </a:extLst>
          </p:cNvPr>
          <p:cNvPicPr>
            <a:picLocks noChangeAspect="1"/>
          </p:cNvPicPr>
          <p:nvPr/>
        </p:nvPicPr>
        <p:blipFill>
          <a:blip r:embed="rId2"/>
          <a:stretch>
            <a:fillRect/>
          </a:stretch>
        </p:blipFill>
        <p:spPr>
          <a:xfrm>
            <a:off x="9896770" y="592154"/>
            <a:ext cx="1838032" cy="1222791"/>
          </a:xfrm>
          <a:prstGeom prst="rect">
            <a:avLst/>
          </a:prstGeom>
        </p:spPr>
      </p:pic>
      <p:pic>
        <p:nvPicPr>
          <p:cNvPr id="5" name="Picture 4">
            <a:extLst>
              <a:ext uri="{FF2B5EF4-FFF2-40B4-BE49-F238E27FC236}">
                <a16:creationId xmlns:a16="http://schemas.microsoft.com/office/drawing/2014/main" id="{1B000680-ADFC-414B-BD01-9518CB1A99DC}"/>
              </a:ext>
            </a:extLst>
          </p:cNvPr>
          <p:cNvPicPr>
            <a:picLocks noChangeAspect="1"/>
          </p:cNvPicPr>
          <p:nvPr/>
        </p:nvPicPr>
        <p:blipFill>
          <a:blip r:embed="rId3"/>
          <a:stretch>
            <a:fillRect/>
          </a:stretch>
        </p:blipFill>
        <p:spPr>
          <a:xfrm>
            <a:off x="7472953" y="257003"/>
            <a:ext cx="4578493" cy="6224555"/>
          </a:xfrm>
          <a:prstGeom prst="rect">
            <a:avLst/>
          </a:prstGeom>
        </p:spPr>
      </p:pic>
      <p:sp>
        <p:nvSpPr>
          <p:cNvPr id="6" name="TextBox 5">
            <a:extLst>
              <a:ext uri="{FF2B5EF4-FFF2-40B4-BE49-F238E27FC236}">
                <a16:creationId xmlns:a16="http://schemas.microsoft.com/office/drawing/2014/main" id="{4989B596-4CF9-4E75-A96B-0A46A844A30B}"/>
              </a:ext>
            </a:extLst>
          </p:cNvPr>
          <p:cNvSpPr txBox="1"/>
          <p:nvPr/>
        </p:nvSpPr>
        <p:spPr>
          <a:xfrm>
            <a:off x="9165021" y="2963917"/>
            <a:ext cx="2753711" cy="1754326"/>
          </a:xfrm>
          <a:prstGeom prst="rect">
            <a:avLst/>
          </a:prstGeom>
          <a:solidFill>
            <a:schemeClr val="accent3">
              <a:lumMod val="40000"/>
              <a:lumOff val="60000"/>
            </a:schemeClr>
          </a:solidFill>
        </p:spPr>
        <p:txBody>
          <a:bodyPr wrap="square" rtlCol="0">
            <a:spAutoFit/>
          </a:bodyPr>
          <a:lstStyle/>
          <a:p>
            <a:r>
              <a:rPr lang="en-CA" dirty="0"/>
              <a:t>                    2019     2021</a:t>
            </a:r>
          </a:p>
          <a:p>
            <a:r>
              <a:rPr lang="en-CA" dirty="0"/>
              <a:t>Participants:     207      258</a:t>
            </a:r>
          </a:p>
          <a:p>
            <a:r>
              <a:rPr lang="en-CA" dirty="0"/>
              <a:t>CPC:               160      199</a:t>
            </a:r>
          </a:p>
          <a:p>
            <a:r>
              <a:rPr lang="en-CA" dirty="0"/>
              <a:t>Non CP              1          1</a:t>
            </a:r>
          </a:p>
          <a:p>
            <a:r>
              <a:rPr lang="en-CA" dirty="0"/>
              <a:t>NGO’s:               4        20</a:t>
            </a:r>
          </a:p>
          <a:p>
            <a:r>
              <a:rPr lang="en-US" dirty="0"/>
              <a:t>Secretariat:        27        24</a:t>
            </a:r>
          </a:p>
        </p:txBody>
      </p:sp>
      <p:sp>
        <p:nvSpPr>
          <p:cNvPr id="7" name="TextBox 6">
            <a:extLst>
              <a:ext uri="{FF2B5EF4-FFF2-40B4-BE49-F238E27FC236}">
                <a16:creationId xmlns:a16="http://schemas.microsoft.com/office/drawing/2014/main" id="{13C15EAA-CBF2-475F-884B-6744F70B253E}"/>
              </a:ext>
            </a:extLst>
          </p:cNvPr>
          <p:cNvSpPr txBox="1"/>
          <p:nvPr/>
        </p:nvSpPr>
        <p:spPr>
          <a:xfrm>
            <a:off x="508882" y="5380672"/>
            <a:ext cx="6867525" cy="1754326"/>
          </a:xfrm>
          <a:prstGeom prst="rect">
            <a:avLst/>
          </a:prstGeom>
          <a:noFill/>
        </p:spPr>
        <p:txBody>
          <a:bodyPr wrap="square" rtlCol="0">
            <a:spAutoFit/>
          </a:bodyPr>
          <a:lstStyle/>
          <a:p>
            <a:r>
              <a:rPr lang="en-CA" b="1" dirty="0"/>
              <a:t>Participation at the 2021 SCRS Species working groups/Plenary Meetings</a:t>
            </a:r>
          </a:p>
          <a:p>
            <a:r>
              <a:rPr lang="en-CA" dirty="0"/>
              <a:t>   - Participants from 27 CPC’s</a:t>
            </a:r>
          </a:p>
          <a:p>
            <a:r>
              <a:rPr lang="en-CA" dirty="0"/>
              <a:t>   - 157 SRCS Papers submitted up to Sept 2021</a:t>
            </a:r>
          </a:p>
          <a:p>
            <a:r>
              <a:rPr lang="en-CA" dirty="0"/>
              <a:t>   - 63 Presentations</a:t>
            </a:r>
          </a:p>
          <a:p>
            <a:endParaRPr lang="en-CA" dirty="0"/>
          </a:p>
        </p:txBody>
      </p:sp>
    </p:spTree>
    <p:extLst>
      <p:ext uri="{BB962C8B-B14F-4D97-AF65-F5344CB8AC3E}">
        <p14:creationId xmlns:p14="http://schemas.microsoft.com/office/powerpoint/2010/main" val="25615617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nner.jpg"/>
          <p:cNvPicPr>
            <a:picLocks noGrp="1" noChangeAspect="1"/>
          </p:cNvPicPr>
          <p:nvPr>
            <p:ph idx="1"/>
          </p:nvPr>
        </p:nvPicPr>
        <p:blipFill>
          <a:blip r:embed="rId3" cstate="print"/>
          <a:srcRect b="24000"/>
          <a:stretch>
            <a:fillRect/>
          </a:stretch>
        </p:blipFill>
        <p:spPr>
          <a:xfrm>
            <a:off x="0" y="0"/>
            <a:ext cx="12192000" cy="1164772"/>
          </a:xfrm>
        </p:spPr>
      </p:pic>
      <p:sp>
        <p:nvSpPr>
          <p:cNvPr id="12" name="Rectangle 11">
            <a:extLst>
              <a:ext uri="{FF2B5EF4-FFF2-40B4-BE49-F238E27FC236}">
                <a16:creationId xmlns:a16="http://schemas.microsoft.com/office/drawing/2014/main" id="{522370DA-FA4A-4A4F-9D3F-CC27D94A214E}"/>
              </a:ext>
            </a:extLst>
          </p:cNvPr>
          <p:cNvSpPr/>
          <p:nvPr/>
        </p:nvSpPr>
        <p:spPr>
          <a:xfrm>
            <a:off x="4445462" y="588219"/>
            <a:ext cx="5841538"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Management Strategy Evaluations (MSE)</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Title 1">
            <a:extLst>
              <a:ext uri="{FF2B5EF4-FFF2-40B4-BE49-F238E27FC236}">
                <a16:creationId xmlns:a16="http://schemas.microsoft.com/office/drawing/2014/main" id="{95AD1502-78E5-4C0C-AFA4-A06556037A01}"/>
              </a:ext>
            </a:extLst>
          </p:cNvPr>
          <p:cNvSpPr>
            <a:spLocks noGrp="1"/>
          </p:cNvSpPr>
          <p:nvPr>
            <p:ph type="title"/>
          </p:nvPr>
        </p:nvSpPr>
        <p:spPr>
          <a:xfrm>
            <a:off x="527770" y="4225159"/>
            <a:ext cx="10972800" cy="2785242"/>
          </a:xfrm>
        </p:spPr>
        <p:txBody>
          <a:bodyPr>
            <a:normAutofit fontScale="90000"/>
          </a:bodyPr>
          <a:lstStyle/>
          <a:p>
            <a:br>
              <a:rPr lang="en-US" sz="2200" dirty="0">
                <a:solidFill>
                  <a:srgbClr val="000000"/>
                </a:solidFill>
                <a:latin typeface="Calibri" panose="020F0502020204030204" pitchFamily="34" charset="0"/>
              </a:rPr>
            </a:br>
            <a:br>
              <a:rPr lang="en-US" sz="2200" dirty="0">
                <a:solidFill>
                  <a:srgbClr val="000000"/>
                </a:solidFill>
                <a:latin typeface="Calibri" panose="020F0502020204030204" pitchFamily="34" charset="0"/>
              </a:rPr>
            </a:br>
            <a:br>
              <a:rPr lang="en-US" sz="2200" dirty="0">
                <a:solidFill>
                  <a:srgbClr val="000000"/>
                </a:solidFill>
                <a:latin typeface="Calibri" panose="020F0502020204030204" pitchFamily="34" charset="0"/>
              </a:rPr>
            </a:br>
            <a:r>
              <a:rPr lang="en-US" sz="2700" b="1" dirty="0">
                <a:solidFill>
                  <a:srgbClr val="000000"/>
                </a:solidFill>
                <a:latin typeface="Calibri" panose="020F0502020204030204" pitchFamily="34" charset="0"/>
              </a:rPr>
              <a:t>Tropical Tuna</a:t>
            </a:r>
            <a:r>
              <a:rPr lang="en-US" sz="2700" dirty="0">
                <a:solidFill>
                  <a:srgbClr val="000000"/>
                </a:solidFill>
                <a:latin typeface="Calibri" panose="020F0502020204030204" pitchFamily="34" charset="0"/>
              </a:rPr>
              <a:t>: -  Two MSE frameworks – western Skipjack and the multispecies (YFT, BET, and SKJ).</a:t>
            </a:r>
            <a:br>
              <a:rPr lang="en-US" sz="2700" dirty="0">
                <a:solidFill>
                  <a:srgbClr val="000000"/>
                </a:solidFill>
                <a:latin typeface="Calibri" panose="020F0502020204030204" pitchFamily="34" charset="0"/>
              </a:rPr>
            </a:br>
            <a:br>
              <a:rPr lang="en-US" sz="2200" dirty="0">
                <a:solidFill>
                  <a:srgbClr val="000000"/>
                </a:solidFill>
                <a:latin typeface="Calibri" panose="020F0502020204030204" pitchFamily="34" charset="0"/>
              </a:rPr>
            </a:br>
            <a:r>
              <a:rPr lang="en-US" sz="2200" dirty="0">
                <a:solidFill>
                  <a:srgbClr val="000000"/>
                </a:solidFill>
                <a:latin typeface="Calibri" panose="020F0502020204030204" pitchFamily="34" charset="0"/>
              </a:rPr>
              <a:t>	</a:t>
            </a:r>
            <a:r>
              <a:rPr lang="en-US" sz="2700" dirty="0">
                <a:solidFill>
                  <a:srgbClr val="000000"/>
                </a:solidFill>
                <a:latin typeface="Calibri" panose="020F0502020204030204" pitchFamily="34" charset="0"/>
              </a:rPr>
              <a:t>-  Conducted bigeye stock assessment.</a:t>
            </a:r>
            <a:br>
              <a:rPr lang="en-US" sz="2700" dirty="0">
                <a:solidFill>
                  <a:srgbClr val="000000"/>
                </a:solidFill>
                <a:latin typeface="Calibri" panose="020F0502020204030204" pitchFamily="34" charset="0"/>
              </a:rPr>
            </a:br>
            <a:r>
              <a:rPr lang="en-US" sz="2700" dirty="0">
                <a:solidFill>
                  <a:srgbClr val="000000"/>
                </a:solidFill>
                <a:latin typeface="Calibri" panose="020F0502020204030204" pitchFamily="34" charset="0"/>
              </a:rPr>
              <a:t>	-  SCRS agreed on major sources of uncertainty to be considered in the MSE and 	candidate performance indicators for the tropical tuna </a:t>
            </a:r>
            <a:r>
              <a:rPr lang="en-US" sz="2700" dirty="0" err="1">
                <a:solidFill>
                  <a:srgbClr val="000000"/>
                </a:solidFill>
                <a:latin typeface="Calibri" panose="020F0502020204030204" pitchFamily="34" charset="0"/>
              </a:rPr>
              <a:t>MSEs.</a:t>
            </a:r>
            <a:r>
              <a:rPr lang="en-US" sz="2700" dirty="0">
                <a:solidFill>
                  <a:srgbClr val="000000"/>
                </a:solidFill>
                <a:latin typeface="Calibri" panose="020F0502020204030204" pitchFamily="34" charset="0"/>
              </a:rPr>
              <a:t> </a:t>
            </a:r>
            <a:br>
              <a:rPr lang="en-US" sz="2700" dirty="0">
                <a:solidFill>
                  <a:srgbClr val="000000"/>
                </a:solidFill>
                <a:latin typeface="Calibri" panose="020F0502020204030204" pitchFamily="34" charset="0"/>
              </a:rPr>
            </a:br>
            <a:r>
              <a:rPr lang="en-US" sz="2700" dirty="0">
                <a:solidFill>
                  <a:srgbClr val="000000"/>
                </a:solidFill>
                <a:latin typeface="Calibri" panose="020F0502020204030204" pitchFamily="34" charset="0"/>
              </a:rPr>
              <a:t>	-  recommended modifying OM for </a:t>
            </a:r>
            <a:r>
              <a:rPr lang="en-US" sz="2700" dirty="0" err="1">
                <a:solidFill>
                  <a:srgbClr val="000000"/>
                </a:solidFill>
                <a:latin typeface="Calibri" panose="020F0502020204030204" pitchFamily="34" charset="0"/>
              </a:rPr>
              <a:t>wSKJ</a:t>
            </a:r>
            <a:r>
              <a:rPr lang="en-US" sz="2700" dirty="0">
                <a:solidFill>
                  <a:srgbClr val="000000"/>
                </a:solidFill>
                <a:latin typeface="Calibri" panose="020F0502020204030204" pitchFamily="34" charset="0"/>
              </a:rPr>
              <a:t> to include the whole of the western 	Atlantic</a:t>
            </a:r>
            <a:br>
              <a:rPr lang="en-US" sz="2700" dirty="0">
                <a:solidFill>
                  <a:srgbClr val="000000"/>
                </a:solidFill>
                <a:latin typeface="Calibri" panose="020F0502020204030204" pitchFamily="34" charset="0"/>
              </a:rPr>
            </a:br>
            <a:r>
              <a:rPr lang="en-US" sz="2700" dirty="0">
                <a:solidFill>
                  <a:srgbClr val="000000"/>
                </a:solidFill>
                <a:latin typeface="Calibri" panose="020F0502020204030204" pitchFamily="34" charset="0"/>
              </a:rPr>
              <a:t>	-  Under JCAP/ICCAT initiated Training workshops on MSE and HCR for Portuguese 	and Spanish speaking scientists and managers</a:t>
            </a:r>
            <a:br>
              <a:rPr lang="en-US" sz="2700" dirty="0">
                <a:solidFill>
                  <a:srgbClr val="000000"/>
                </a:solidFill>
                <a:latin typeface="Calibri" panose="020F0502020204030204" pitchFamily="34" charset="0"/>
              </a:rPr>
            </a:br>
            <a:r>
              <a:rPr lang="en-US" sz="2700" dirty="0">
                <a:solidFill>
                  <a:srgbClr val="000000"/>
                </a:solidFill>
                <a:latin typeface="Calibri" panose="020F0502020204030204" pitchFamily="34" charset="0"/>
              </a:rPr>
              <a:t>	-   Reconditioning of OM’s for SKJ (east and west) scheduled for after the SKJ 	assessment.</a:t>
            </a:r>
            <a:br>
              <a:rPr lang="en-US" sz="2700" dirty="0">
                <a:solidFill>
                  <a:srgbClr val="000000"/>
                </a:solidFill>
                <a:latin typeface="Calibri" panose="020F0502020204030204" pitchFamily="34" charset="0"/>
              </a:rPr>
            </a:br>
            <a:r>
              <a:rPr lang="en-US" sz="2700" dirty="0">
                <a:solidFill>
                  <a:srgbClr val="000000"/>
                </a:solidFill>
                <a:latin typeface="Calibri" panose="020F0502020204030204" pitchFamily="34" charset="0"/>
              </a:rPr>
              <a:t> </a:t>
            </a:r>
            <a:br>
              <a:rPr lang="en-US" sz="2700" dirty="0">
                <a:solidFill>
                  <a:srgbClr val="000000"/>
                </a:solidFill>
                <a:latin typeface="Calibri" panose="020F0502020204030204" pitchFamily="34" charset="0"/>
              </a:rPr>
            </a:br>
            <a:endParaRPr lang="en-CA" sz="2700" dirty="0"/>
          </a:p>
        </p:txBody>
      </p:sp>
      <p:sp>
        <p:nvSpPr>
          <p:cNvPr id="3" name="TextBox 2">
            <a:extLst>
              <a:ext uri="{FF2B5EF4-FFF2-40B4-BE49-F238E27FC236}">
                <a16:creationId xmlns:a16="http://schemas.microsoft.com/office/drawing/2014/main" id="{D14B06F7-F723-49A5-9D6F-1E4309CE0A54}"/>
              </a:ext>
            </a:extLst>
          </p:cNvPr>
          <p:cNvSpPr txBox="1"/>
          <p:nvPr/>
        </p:nvSpPr>
        <p:spPr>
          <a:xfrm>
            <a:off x="409153" y="1352081"/>
            <a:ext cx="815677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Highlights for 2021: Tropical Tunas</a:t>
            </a:r>
            <a:endParaRPr kumimoji="0" lang="en-CA" sz="2800" b="1" i="0" u="none" strike="noStrike" kern="1200" cap="none" spc="0" normalizeH="0" baseline="0" noProof="0" dirty="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30808462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C4498-7367-4151-A490-8CA1977FACAD}"/>
              </a:ext>
            </a:extLst>
          </p:cNvPr>
          <p:cNvSpPr>
            <a:spLocks noGrp="1"/>
          </p:cNvSpPr>
          <p:nvPr>
            <p:ph type="title"/>
          </p:nvPr>
        </p:nvSpPr>
        <p:spPr>
          <a:xfrm>
            <a:off x="390525" y="800099"/>
            <a:ext cx="4495800" cy="5495926"/>
          </a:xfrm>
        </p:spPr>
        <p:txBody>
          <a:bodyPr>
            <a:normAutofit fontScale="90000"/>
          </a:bodyPr>
          <a:lstStyle/>
          <a:p>
            <a:pPr algn="ctr"/>
            <a:br>
              <a:rPr lang="en-CA" dirty="0"/>
            </a:br>
            <a:br>
              <a:rPr lang="en-CA" dirty="0"/>
            </a:br>
            <a:br>
              <a:rPr lang="en-CA" dirty="0"/>
            </a:br>
            <a:r>
              <a:rPr lang="en-CA" dirty="0"/>
              <a:t>2022 </a:t>
            </a:r>
            <a:r>
              <a:rPr lang="en-US" dirty="0"/>
              <a:t>SCRS REVISED </a:t>
            </a:r>
            <a:r>
              <a:rPr lang="en-US" sz="4400" dirty="0"/>
              <a:t>ROADMAP FOR THE DEVELOPMENT OF </a:t>
            </a:r>
            <a:br>
              <a:rPr lang="en-US" sz="4400" dirty="0"/>
            </a:br>
            <a:r>
              <a:rPr lang="en-US" sz="4400" dirty="0"/>
              <a:t>MANAGEMENT STRATEGY EVALUATION (MSE) AND HARVEST CONTROL RULES (HCR)</a:t>
            </a:r>
          </a:p>
        </p:txBody>
      </p:sp>
      <p:sp>
        <p:nvSpPr>
          <p:cNvPr id="4" name="Date Placeholder 3">
            <a:extLst>
              <a:ext uri="{FF2B5EF4-FFF2-40B4-BE49-F238E27FC236}">
                <a16:creationId xmlns:a16="http://schemas.microsoft.com/office/drawing/2014/main" id="{ACFC0CF3-08D6-4E2B-9A7D-4BD4E5A6F506}"/>
              </a:ext>
            </a:extLst>
          </p:cNvPr>
          <p:cNvSpPr>
            <a:spLocks noGrp="1"/>
          </p:cNvSpPr>
          <p:nvPr>
            <p:ph type="dt" sz="half" idx="10"/>
          </p:nvPr>
        </p:nvSpPr>
        <p:spPr/>
        <p:txBody>
          <a:bodyPr/>
          <a:lstStyle/>
          <a:p>
            <a:fld id="{A45F6806-AE6D-4930-922B-FC00F3E86430}" type="datetime5">
              <a:rPr lang="en-US" smtClean="0"/>
              <a:pPr/>
              <a:t>15-Nov-21</a:t>
            </a:fld>
            <a:endParaRPr lang="en-US" dirty="0"/>
          </a:p>
        </p:txBody>
      </p:sp>
      <p:sp>
        <p:nvSpPr>
          <p:cNvPr id="5" name="Footer Placeholder 4">
            <a:extLst>
              <a:ext uri="{FF2B5EF4-FFF2-40B4-BE49-F238E27FC236}">
                <a16:creationId xmlns:a16="http://schemas.microsoft.com/office/drawing/2014/main" id="{A5849671-0372-497D-AE36-5E27196A964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70678B8-4EAD-4B31-8AB5-E5C8CF8AB9B3}"/>
              </a:ext>
            </a:extLst>
          </p:cNvPr>
          <p:cNvSpPr>
            <a:spLocks noGrp="1"/>
          </p:cNvSpPr>
          <p:nvPr>
            <p:ph type="sldNum" sz="quarter" idx="12"/>
          </p:nvPr>
        </p:nvSpPr>
        <p:spPr/>
        <p:txBody>
          <a:bodyPr/>
          <a:lstStyle/>
          <a:p>
            <a:fld id="{DE50DEB3-00C6-4B15-95D3-20297EEC9831}" type="slidenum">
              <a:rPr lang="en-US" smtClean="0"/>
              <a:pPr/>
              <a:t>41</a:t>
            </a:fld>
            <a:endParaRPr lang="en-US" dirty="0"/>
          </a:p>
        </p:txBody>
      </p:sp>
      <p:sp>
        <p:nvSpPr>
          <p:cNvPr id="9" name="TextBox 8">
            <a:extLst>
              <a:ext uri="{FF2B5EF4-FFF2-40B4-BE49-F238E27FC236}">
                <a16:creationId xmlns:a16="http://schemas.microsoft.com/office/drawing/2014/main" id="{7CD86F77-82A6-46E6-8F68-A1CCB596B27E}"/>
              </a:ext>
            </a:extLst>
          </p:cNvPr>
          <p:cNvSpPr txBox="1"/>
          <p:nvPr/>
        </p:nvSpPr>
        <p:spPr>
          <a:xfrm>
            <a:off x="7524750" y="238125"/>
            <a:ext cx="3048000" cy="461665"/>
          </a:xfrm>
          <a:prstGeom prst="rect">
            <a:avLst/>
          </a:prstGeom>
          <a:noFill/>
        </p:spPr>
        <p:txBody>
          <a:bodyPr wrap="square" rtlCol="0">
            <a:spAutoFit/>
          </a:bodyPr>
          <a:lstStyle/>
          <a:p>
            <a:r>
              <a:rPr lang="en-CA" sz="2400" b="1" dirty="0">
                <a:latin typeface="Times New Roman" panose="02020603050405020304" pitchFamily="18" charset="0"/>
                <a:cs typeface="Times New Roman" panose="02020603050405020304" pitchFamily="18" charset="0"/>
              </a:rPr>
              <a:t>Document PLE 113</a:t>
            </a:r>
            <a:endParaRPr lang="en-US" sz="2400" b="1" dirty="0">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08060517-B242-4C45-AF02-53A769F164F2}"/>
              </a:ext>
            </a:extLst>
          </p:cNvPr>
          <p:cNvPicPr>
            <a:picLocks noChangeAspect="1"/>
          </p:cNvPicPr>
          <p:nvPr/>
        </p:nvPicPr>
        <p:blipFill rotWithShape="1">
          <a:blip r:embed="rId2"/>
          <a:srcRect l="56448" t="18538" r="5921" b="4971"/>
          <a:stretch/>
        </p:blipFill>
        <p:spPr>
          <a:xfrm>
            <a:off x="5061283" y="1588168"/>
            <a:ext cx="6790864" cy="3882190"/>
          </a:xfrm>
          <a:prstGeom prst="rect">
            <a:avLst/>
          </a:prstGeom>
        </p:spPr>
      </p:pic>
    </p:spTree>
    <p:extLst>
      <p:ext uri="{BB962C8B-B14F-4D97-AF65-F5344CB8AC3E}">
        <p14:creationId xmlns:p14="http://schemas.microsoft.com/office/powerpoint/2010/main" val="1318470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255161" y="2692126"/>
            <a:ext cx="4791002" cy="1831143"/>
          </a:xfrm>
        </p:spPr>
        <p:txBody>
          <a:bodyPr>
            <a:normAutofit fontScale="90000"/>
          </a:bodyPr>
          <a:lstStyle/>
          <a:p>
            <a:pPr>
              <a:buSzPct val="150000"/>
            </a:pPr>
            <a:r>
              <a:rPr lang="en-GB" sz="3600" b="1" dirty="0">
                <a:solidFill>
                  <a:srgbClr val="0070C0"/>
                </a:solidFill>
                <a:latin typeface="Cambria" panose="02040503050406030204" pitchFamily="18" charset="0"/>
              </a:rPr>
              <a:t>Intersessional Meetings proposed for 2022.</a:t>
            </a:r>
            <a:br>
              <a:rPr lang="en-GB" sz="2800" b="1" dirty="0">
                <a:solidFill>
                  <a:srgbClr val="0070C0"/>
                </a:solidFill>
                <a:latin typeface="Cambria" panose="02040503050406030204" pitchFamily="18" charset="0"/>
              </a:rPr>
            </a:br>
            <a:endParaRPr lang="en-GB" sz="2800" b="1" dirty="0">
              <a:solidFill>
                <a:srgbClr val="0070C0"/>
              </a:solidFill>
              <a:latin typeface="Cambria" panose="02040503050406030204" pitchFamily="18" charset="0"/>
            </a:endParaRPr>
          </a:p>
        </p:txBody>
      </p:sp>
      <p:pic>
        <p:nvPicPr>
          <p:cNvPr id="4" name="Content Placeholder 3" descr="banner.jpg"/>
          <p:cNvPicPr>
            <a:picLocks noGrp="1" noChangeAspect="1"/>
          </p:cNvPicPr>
          <p:nvPr>
            <p:ph idx="1"/>
          </p:nvPr>
        </p:nvPicPr>
        <p:blipFill>
          <a:blip r:embed="rId3" cstate="print"/>
          <a:srcRect b="24000"/>
          <a:stretch>
            <a:fillRect/>
          </a:stretch>
        </p:blipFill>
        <p:spPr>
          <a:xfrm>
            <a:off x="0" y="0"/>
            <a:ext cx="12192000" cy="1164772"/>
          </a:xfrm>
        </p:spPr>
      </p:pic>
    </p:spTree>
    <p:extLst>
      <p:ext uri="{BB962C8B-B14F-4D97-AF65-F5344CB8AC3E}">
        <p14:creationId xmlns:p14="http://schemas.microsoft.com/office/powerpoint/2010/main" val="25806953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nner.jpg"/>
          <p:cNvPicPr>
            <a:picLocks noGrp="1" noChangeAspect="1"/>
          </p:cNvPicPr>
          <p:nvPr>
            <p:ph idx="1"/>
          </p:nvPr>
        </p:nvPicPr>
        <p:blipFill>
          <a:blip r:embed="rId3" cstate="print"/>
          <a:srcRect b="24000"/>
          <a:stretch>
            <a:fillRect/>
          </a:stretch>
        </p:blipFill>
        <p:spPr>
          <a:xfrm>
            <a:off x="0" y="0"/>
            <a:ext cx="12192000" cy="1164772"/>
          </a:xfrm>
        </p:spPr>
      </p:pic>
      <p:sp>
        <p:nvSpPr>
          <p:cNvPr id="6" name="Title 4">
            <a:extLst>
              <a:ext uri="{FF2B5EF4-FFF2-40B4-BE49-F238E27FC236}">
                <a16:creationId xmlns:a16="http://schemas.microsoft.com/office/drawing/2014/main" id="{2B15944F-F978-4D5A-8B44-62C1B7311AAA}"/>
              </a:ext>
            </a:extLst>
          </p:cNvPr>
          <p:cNvSpPr>
            <a:spLocks noGrp="1"/>
          </p:cNvSpPr>
          <p:nvPr>
            <p:ph type="title"/>
          </p:nvPr>
        </p:nvSpPr>
        <p:spPr>
          <a:xfrm>
            <a:off x="3096798" y="409810"/>
            <a:ext cx="10972800" cy="1143000"/>
          </a:xfrm>
        </p:spPr>
        <p:txBody>
          <a:bodyPr>
            <a:normAutofit/>
          </a:bodyPr>
          <a:lstStyle/>
          <a:p>
            <a:pPr>
              <a:buSzPct val="150000"/>
            </a:pPr>
            <a:r>
              <a:rPr lang="en-GB" sz="3200" b="1" dirty="0">
                <a:solidFill>
                  <a:schemeClr val="bg1"/>
                </a:solidFill>
                <a:latin typeface="Cambria" panose="02040503050406030204" pitchFamily="18" charset="0"/>
              </a:rPr>
              <a:t>Intersessional Meetings proposed for 2022.</a:t>
            </a:r>
            <a:br>
              <a:rPr lang="en-GB" sz="2800" b="1" dirty="0">
                <a:solidFill>
                  <a:schemeClr val="bg1"/>
                </a:solidFill>
                <a:latin typeface="Cambria" panose="02040503050406030204" pitchFamily="18" charset="0"/>
              </a:rPr>
            </a:br>
            <a:endParaRPr lang="en-GB" sz="2800" b="1" dirty="0">
              <a:solidFill>
                <a:schemeClr val="bg1"/>
              </a:solidFill>
              <a:latin typeface="Cambria" panose="02040503050406030204" pitchFamily="18" charset="0"/>
            </a:endParaRPr>
          </a:p>
        </p:txBody>
      </p:sp>
      <p:sp>
        <p:nvSpPr>
          <p:cNvPr id="7" name="TextBox 6">
            <a:extLst>
              <a:ext uri="{FF2B5EF4-FFF2-40B4-BE49-F238E27FC236}">
                <a16:creationId xmlns:a16="http://schemas.microsoft.com/office/drawing/2014/main" id="{9E5B9DC6-7C32-4C70-B702-5D25B20C2521}"/>
              </a:ext>
            </a:extLst>
          </p:cNvPr>
          <p:cNvSpPr txBox="1"/>
          <p:nvPr/>
        </p:nvSpPr>
        <p:spPr>
          <a:xfrm>
            <a:off x="798786" y="1313793"/>
            <a:ext cx="11035861" cy="526297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latin typeface="Times New Roman" panose="02020603050405020304" pitchFamily="18" charset="0"/>
                <a:cs typeface="Times New Roman" panose="02020603050405020304" pitchFamily="18" charset="0"/>
              </a:rPr>
              <a:t>Based the Commission decisions in recent years, the 2022 calendar of the intersessional meetings “should” include stock assessments for </a:t>
            </a:r>
            <a:r>
              <a:rPr lang="en-US" sz="2400" b="1" dirty="0">
                <a:latin typeface="Times New Roman" panose="02020603050405020304" pitchFamily="18" charset="0"/>
                <a:cs typeface="Times New Roman" panose="02020603050405020304" pitchFamily="18" charset="0"/>
              </a:rPr>
              <a:t>North and South Atlantic Swordfish</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East and Western Skipjack</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Eastern Atlantic and Mediterranean Bluefin tuna</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East and West Atlantic Sailfish</a:t>
            </a:r>
            <a:r>
              <a:rPr lang="en-US" sz="2400" dirty="0">
                <a:latin typeface="Times New Roman" panose="02020603050405020304" pitchFamily="18" charset="0"/>
                <a:cs typeface="Times New Roman" panose="02020603050405020304" pitchFamily="18" charset="0"/>
              </a:rPr>
              <a:t>, and </a:t>
            </a:r>
            <a:r>
              <a:rPr lang="en-US" sz="2400" b="1" dirty="0">
                <a:latin typeface="Times New Roman" panose="02020603050405020304" pitchFamily="18" charset="0"/>
                <a:cs typeface="Times New Roman" panose="02020603050405020304" pitchFamily="18" charset="0"/>
              </a:rPr>
              <a:t>North and South Atlantic Blue shark</a:t>
            </a:r>
            <a:r>
              <a:rPr lang="en-US" sz="2400" dirty="0">
                <a:latin typeface="Times New Roman" panose="02020603050405020304" pitchFamily="18" charset="0"/>
                <a:cs typeface="Times New Roman" panose="02020603050405020304" pitchFamily="18" charset="0"/>
              </a:rPr>
              <a:t>. 9 stock assessments in a single year.</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This is an impossible workload for the SCRS and the Secretariat.</a:t>
            </a:r>
            <a:endParaRPr lang="en-US" sz="2400" dirty="0">
              <a:latin typeface="Times New Roman" panose="02020603050405020304" pitchFamily="18" charset="0"/>
              <a:cs typeface="Times New Roman" panose="02020603050405020304" pitchFamily="18" charset="0"/>
            </a:endParaRPr>
          </a:p>
          <a:p>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Given the situation the SCRS has had to prioritized its 2022 activities and recommends the following. Stock assessments will be conducted for </a:t>
            </a:r>
            <a:r>
              <a:rPr kumimoji="0" lang="en-US" sz="2400" b="1" i="0" u="none" strike="noStrike" kern="1200" cap="none" spc="0" normalizeH="0" baseline="0" noProof="0" dirty="0">
                <a:ln>
                  <a:noFill/>
                </a:ln>
                <a:solidFill>
                  <a:prstClr val="black"/>
                </a:solidFill>
                <a:effectLst/>
                <a:uLnTx/>
                <a:uFillTx/>
                <a:latin typeface="Constantia"/>
                <a:ea typeface="+mn-ea"/>
                <a:cs typeface="+mn-cs"/>
              </a:rPr>
              <a:t>Atlantic swordfish and skipjack </a:t>
            </a:r>
            <a:r>
              <a:rPr kumimoji="0" lang="en-US" sz="2400" b="0" i="0" u="none" strike="noStrike" kern="1200" cap="none" spc="0" normalizeH="0" baseline="0" noProof="0" dirty="0">
                <a:ln>
                  <a:noFill/>
                </a:ln>
                <a:solidFill>
                  <a:prstClr val="black"/>
                </a:solidFill>
                <a:effectLst/>
                <a:uLnTx/>
                <a:uFillTx/>
                <a:latin typeface="Constantia"/>
                <a:ea typeface="+mn-ea"/>
                <a:cs typeface="+mn-cs"/>
              </a:rPr>
              <a:t>stocks, and data preparatory meetings (</a:t>
            </a:r>
            <a:r>
              <a:rPr kumimoji="0" lang="en-US" sz="2400" b="1" i="0" u="none" strike="noStrike" kern="1200" cap="none" spc="0" normalizeH="0" baseline="0" noProof="0" dirty="0">
                <a:ln>
                  <a:noFill/>
                </a:ln>
                <a:solidFill>
                  <a:prstClr val="black"/>
                </a:solidFill>
                <a:effectLst/>
                <a:uLnTx/>
                <a:uFillTx/>
                <a:latin typeface="Constantia"/>
                <a:ea typeface="+mn-ea"/>
                <a:cs typeface="+mn-cs"/>
              </a:rPr>
              <a:t>swordfish, skipjack, blue shark and sailfish and eastern bluefin</a:t>
            </a:r>
            <a:r>
              <a:rPr kumimoji="0" lang="en-US" sz="2400" b="0" i="0" u="none" strike="noStrike" kern="1200" cap="none" spc="0" normalizeH="0" baseline="0" noProof="0" dirty="0">
                <a:ln>
                  <a:noFill/>
                </a:ln>
                <a:solidFill>
                  <a:prstClr val="black"/>
                </a:solidFill>
                <a:effectLst/>
                <a:uLnTx/>
                <a:uFillTx/>
                <a:latin typeface="Constantia"/>
                <a:ea typeface="+mn-ea"/>
                <a:cs typeface="+mn-cs"/>
              </a:rPr>
              <a:t>) plus 5 ongoing MSE processes.</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This represents 26 meetings and approximately 102 days of SCRS associated meetings in 2022.</a:t>
            </a:r>
          </a:p>
        </p:txBody>
      </p:sp>
    </p:spTree>
    <p:extLst>
      <p:ext uri="{BB962C8B-B14F-4D97-AF65-F5344CB8AC3E}">
        <p14:creationId xmlns:p14="http://schemas.microsoft.com/office/powerpoint/2010/main" val="39415026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nner.jpg"/>
          <p:cNvPicPr>
            <a:picLocks noGrp="1" noChangeAspect="1"/>
          </p:cNvPicPr>
          <p:nvPr>
            <p:ph idx="1"/>
          </p:nvPr>
        </p:nvPicPr>
        <p:blipFill>
          <a:blip r:embed="rId3" cstate="print"/>
          <a:srcRect b="24000"/>
          <a:stretch>
            <a:fillRect/>
          </a:stretch>
        </p:blipFill>
        <p:spPr>
          <a:xfrm>
            <a:off x="0" y="0"/>
            <a:ext cx="12192000" cy="1164772"/>
          </a:xfrm>
        </p:spPr>
      </p:pic>
      <p:sp>
        <p:nvSpPr>
          <p:cNvPr id="6" name="Title 4">
            <a:extLst>
              <a:ext uri="{FF2B5EF4-FFF2-40B4-BE49-F238E27FC236}">
                <a16:creationId xmlns:a16="http://schemas.microsoft.com/office/drawing/2014/main" id="{2B15944F-F978-4D5A-8B44-62C1B7311AAA}"/>
              </a:ext>
            </a:extLst>
          </p:cNvPr>
          <p:cNvSpPr>
            <a:spLocks noGrp="1"/>
          </p:cNvSpPr>
          <p:nvPr>
            <p:ph type="title"/>
          </p:nvPr>
        </p:nvSpPr>
        <p:spPr>
          <a:xfrm>
            <a:off x="3162112" y="398924"/>
            <a:ext cx="10972800" cy="1143000"/>
          </a:xfrm>
        </p:spPr>
        <p:txBody>
          <a:bodyPr>
            <a:normAutofit/>
          </a:bodyPr>
          <a:lstStyle/>
          <a:p>
            <a:pPr>
              <a:buSzPct val="150000"/>
            </a:pPr>
            <a:r>
              <a:rPr lang="en-GB" sz="3200" b="1" dirty="0">
                <a:solidFill>
                  <a:schemeClr val="bg1"/>
                </a:solidFill>
                <a:latin typeface="Cambria" panose="02040503050406030204" pitchFamily="18" charset="0"/>
              </a:rPr>
              <a:t>Intersessional Meetings proposed for 2022.</a:t>
            </a:r>
            <a:br>
              <a:rPr lang="en-GB" sz="2800" b="1" dirty="0">
                <a:solidFill>
                  <a:schemeClr val="bg1"/>
                </a:solidFill>
                <a:latin typeface="Cambria" panose="02040503050406030204" pitchFamily="18" charset="0"/>
              </a:rPr>
            </a:br>
            <a:endParaRPr lang="en-GB" sz="2800" b="1" dirty="0">
              <a:solidFill>
                <a:schemeClr val="bg1"/>
              </a:solidFill>
              <a:latin typeface="Cambria" panose="02040503050406030204" pitchFamily="18" charset="0"/>
            </a:endParaRPr>
          </a:p>
        </p:txBody>
      </p:sp>
      <p:pic>
        <p:nvPicPr>
          <p:cNvPr id="2" name="Picture 1">
            <a:extLst>
              <a:ext uri="{FF2B5EF4-FFF2-40B4-BE49-F238E27FC236}">
                <a16:creationId xmlns:a16="http://schemas.microsoft.com/office/drawing/2014/main" id="{CFD19D93-A4B4-4FE9-B014-C931A4C0E2AD}"/>
              </a:ext>
            </a:extLst>
          </p:cNvPr>
          <p:cNvPicPr>
            <a:picLocks noChangeAspect="1"/>
          </p:cNvPicPr>
          <p:nvPr/>
        </p:nvPicPr>
        <p:blipFill>
          <a:blip r:embed="rId4"/>
          <a:stretch>
            <a:fillRect/>
          </a:stretch>
        </p:blipFill>
        <p:spPr>
          <a:xfrm>
            <a:off x="7035462" y="1228837"/>
            <a:ext cx="5156538" cy="5629163"/>
          </a:xfrm>
          <a:prstGeom prst="rect">
            <a:avLst/>
          </a:prstGeom>
        </p:spPr>
      </p:pic>
      <p:sp>
        <p:nvSpPr>
          <p:cNvPr id="3" name="TextBox 2">
            <a:extLst>
              <a:ext uri="{FF2B5EF4-FFF2-40B4-BE49-F238E27FC236}">
                <a16:creationId xmlns:a16="http://schemas.microsoft.com/office/drawing/2014/main" id="{A57D7AFF-B14D-4193-9B7F-3DD1F7117215}"/>
              </a:ext>
            </a:extLst>
          </p:cNvPr>
          <p:cNvSpPr txBox="1"/>
          <p:nvPr/>
        </p:nvSpPr>
        <p:spPr>
          <a:xfrm>
            <a:off x="364670" y="1222772"/>
            <a:ext cx="6445705" cy="5416868"/>
          </a:xfrm>
          <a:prstGeom prst="rect">
            <a:avLst/>
          </a:prstGeom>
          <a:noFill/>
        </p:spPr>
        <p:txBody>
          <a:bodyPr wrap="square" rtlCol="0">
            <a:spAutoFit/>
          </a:bodyPr>
          <a:lstStyle/>
          <a:p>
            <a:r>
              <a:rPr lang="en-CA" sz="2400" b="1" dirty="0"/>
              <a:t>In addition to the proposed SCRS Meetings there are:</a:t>
            </a:r>
          </a:p>
          <a:p>
            <a:endParaRPr lang="en-CA" dirty="0"/>
          </a:p>
          <a:p>
            <a:r>
              <a:rPr lang="en-CA" sz="2000" dirty="0">
                <a:latin typeface="Times New Roman" panose="02020603050405020304" pitchFamily="18" charset="0"/>
                <a:cs typeface="Times New Roman" panose="02020603050405020304" pitchFamily="18" charset="0"/>
              </a:rPr>
              <a:t> 1</a:t>
            </a:r>
            <a:r>
              <a:rPr lang="en-CA" dirty="0"/>
              <a:t>. </a:t>
            </a:r>
            <a:r>
              <a:rPr lang="en-CA" sz="2000" dirty="0">
                <a:latin typeface="Times New Roman" panose="02020603050405020304" pitchFamily="18" charset="0"/>
                <a:cs typeface="Times New Roman" panose="02020603050405020304" pitchFamily="18" charset="0"/>
              </a:rPr>
              <a:t>Commission/Panel Intersessional Meetings requiring SCRS and the Secretariat input, that have yet to be determined.</a:t>
            </a:r>
          </a:p>
          <a:p>
            <a:endParaRPr lang="en-CA" sz="2000" dirty="0">
              <a:latin typeface="Times New Roman" panose="02020603050405020304" pitchFamily="18" charset="0"/>
              <a:cs typeface="Times New Roman" panose="02020603050405020304" pitchFamily="18" charset="0"/>
            </a:endParaRPr>
          </a:p>
          <a:p>
            <a:r>
              <a:rPr lang="en-CA" sz="2000" dirty="0">
                <a:latin typeface="Times New Roman" panose="02020603050405020304" pitchFamily="18" charset="0"/>
                <a:cs typeface="Times New Roman" panose="02020603050405020304" pitchFamily="18" charset="0"/>
              </a:rPr>
              <a:t>2.  Scheduled ICES/ICCAT Joint </a:t>
            </a:r>
            <a:r>
              <a:rPr lang="en-US" sz="2000" dirty="0">
                <a:latin typeface="Times New Roman" panose="02020603050405020304" pitchFamily="18" charset="0"/>
                <a:cs typeface="Times New Roman" panose="02020603050405020304" pitchFamily="18" charset="0"/>
              </a:rPr>
              <a:t>NE Atlantic Porbeagle shark  benchmark assessment in 2022.</a:t>
            </a:r>
          </a:p>
          <a:p>
            <a:pPr marL="742950" lvl="1" indent="-285750">
              <a:buFontTx/>
              <a:buChar char="-"/>
            </a:pPr>
            <a:r>
              <a:rPr lang="en-US" sz="2000" dirty="0">
                <a:latin typeface="Times New Roman" panose="02020603050405020304" pitchFamily="18" charset="0"/>
                <a:cs typeface="Times New Roman" panose="02020603050405020304" pitchFamily="18" charset="0"/>
              </a:rPr>
              <a:t>Data evaluation workshop 29 Nov – 3 Dec 2021</a:t>
            </a:r>
          </a:p>
          <a:p>
            <a:pPr marL="742950" lvl="1" indent="-285750">
              <a:buFontTx/>
              <a:buChar char="-"/>
            </a:pPr>
            <a:r>
              <a:rPr lang="en-US" sz="2000" dirty="0">
                <a:latin typeface="Times New Roman" panose="02020603050405020304" pitchFamily="18" charset="0"/>
                <a:cs typeface="Times New Roman" panose="02020603050405020304" pitchFamily="18" charset="0"/>
              </a:rPr>
              <a:t>the Benchmark assessment workshop 7-11 March 2022.</a:t>
            </a:r>
          </a:p>
          <a:p>
            <a:pPr marL="742950" lvl="1" indent="-285750">
              <a:buFontTx/>
              <a:buChar char="-"/>
            </a:pPr>
            <a:r>
              <a:rPr lang="en-US" sz="2000" dirty="0">
                <a:latin typeface="Times New Roman" panose="02020603050405020304" pitchFamily="18" charset="0"/>
                <a:cs typeface="Times New Roman" panose="02020603050405020304" pitchFamily="18" charset="0"/>
              </a:rPr>
              <a:t>The actual assessment to be held in June14-23.</a:t>
            </a:r>
          </a:p>
          <a:p>
            <a:pPr marL="285750" indent="-285750">
              <a:buFontTx/>
              <a:buChar char="-"/>
            </a:pPr>
            <a:r>
              <a:rPr lang="en-US" sz="2000" dirty="0">
                <a:latin typeface="Times New Roman" panose="02020603050405020304" pitchFamily="18" charset="0"/>
                <a:cs typeface="Times New Roman" panose="02020603050405020304" pitchFamily="18" charset="0"/>
              </a:rPr>
              <a:t>The SCRS seeks the Commission’s guidance on participation and approval  for representatives of the Secretariat and the SCRS (Assessment and shark experts) to include these meetings in the 2022 calendar.</a:t>
            </a:r>
            <a:endParaRPr lang="en-CA"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67432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C55C5D9-3BD2-48BD-AA10-880F899482A7}"/>
              </a:ext>
            </a:extLst>
          </p:cNvPr>
          <p:cNvSpPr>
            <a:spLocks noGrp="1"/>
          </p:cNvSpPr>
          <p:nvPr>
            <p:ph type="dt" sz="half" idx="10"/>
          </p:nvPr>
        </p:nvSpPr>
        <p:spPr/>
        <p:txBody>
          <a:bodyPr/>
          <a:lstStyle/>
          <a:p>
            <a:fld id="{A45F6806-AE6D-4930-922B-FC00F3E86430}" type="datetime5">
              <a:rPr lang="en-US" smtClean="0"/>
              <a:pPr/>
              <a:t>15-Nov-21</a:t>
            </a:fld>
            <a:endParaRPr lang="en-US" dirty="0"/>
          </a:p>
        </p:txBody>
      </p:sp>
      <p:sp>
        <p:nvSpPr>
          <p:cNvPr id="5" name="Footer Placeholder 4">
            <a:extLst>
              <a:ext uri="{FF2B5EF4-FFF2-40B4-BE49-F238E27FC236}">
                <a16:creationId xmlns:a16="http://schemas.microsoft.com/office/drawing/2014/main" id="{6DE57CDD-1063-4BC8-A39D-84F081A6F6E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FD7C4F-8506-48C4-8947-4860BB040725}"/>
              </a:ext>
            </a:extLst>
          </p:cNvPr>
          <p:cNvSpPr>
            <a:spLocks noGrp="1"/>
          </p:cNvSpPr>
          <p:nvPr>
            <p:ph type="sldNum" sz="quarter" idx="12"/>
          </p:nvPr>
        </p:nvSpPr>
        <p:spPr/>
        <p:txBody>
          <a:bodyPr/>
          <a:lstStyle/>
          <a:p>
            <a:fld id="{DE50DEB3-00C6-4B15-95D3-20297EEC9831}" type="slidenum">
              <a:rPr lang="en-US" smtClean="0"/>
              <a:pPr/>
              <a:t>45</a:t>
            </a:fld>
            <a:endParaRPr lang="en-US" dirty="0"/>
          </a:p>
        </p:txBody>
      </p:sp>
      <p:pic>
        <p:nvPicPr>
          <p:cNvPr id="8" name="Picture 7">
            <a:extLst>
              <a:ext uri="{FF2B5EF4-FFF2-40B4-BE49-F238E27FC236}">
                <a16:creationId xmlns:a16="http://schemas.microsoft.com/office/drawing/2014/main" id="{C55636A6-7962-4BA0-A420-E86AC52439FF}"/>
              </a:ext>
            </a:extLst>
          </p:cNvPr>
          <p:cNvPicPr>
            <a:picLocks noChangeAspect="1"/>
          </p:cNvPicPr>
          <p:nvPr/>
        </p:nvPicPr>
        <p:blipFill rotWithShape="1">
          <a:blip r:embed="rId2"/>
          <a:srcRect l="8793" t="19440" r="8879"/>
          <a:stretch/>
        </p:blipFill>
        <p:spPr>
          <a:xfrm>
            <a:off x="382495" y="1290834"/>
            <a:ext cx="11378582" cy="5567166"/>
          </a:xfrm>
          <a:prstGeom prst="rect">
            <a:avLst/>
          </a:prstGeom>
        </p:spPr>
      </p:pic>
      <p:pic>
        <p:nvPicPr>
          <p:cNvPr id="9" name="Picture 8">
            <a:extLst>
              <a:ext uri="{FF2B5EF4-FFF2-40B4-BE49-F238E27FC236}">
                <a16:creationId xmlns:a16="http://schemas.microsoft.com/office/drawing/2014/main" id="{F305A2D8-0A4F-4603-BF57-4AB1C07FC47E}"/>
              </a:ext>
            </a:extLst>
          </p:cNvPr>
          <p:cNvPicPr>
            <a:picLocks noChangeAspect="1"/>
          </p:cNvPicPr>
          <p:nvPr/>
        </p:nvPicPr>
        <p:blipFill>
          <a:blip r:embed="rId3"/>
          <a:stretch>
            <a:fillRect/>
          </a:stretch>
        </p:blipFill>
        <p:spPr>
          <a:xfrm>
            <a:off x="0" y="0"/>
            <a:ext cx="12192000" cy="1164336"/>
          </a:xfrm>
          <a:prstGeom prst="rect">
            <a:avLst/>
          </a:prstGeom>
        </p:spPr>
      </p:pic>
    </p:spTree>
    <p:extLst>
      <p:ext uri="{BB962C8B-B14F-4D97-AF65-F5344CB8AC3E}">
        <p14:creationId xmlns:p14="http://schemas.microsoft.com/office/powerpoint/2010/main" val="37706697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EEA0A-F044-430E-B65E-EC98EEB5A6D9}"/>
              </a:ext>
            </a:extLst>
          </p:cNvPr>
          <p:cNvSpPr>
            <a:spLocks noGrp="1"/>
          </p:cNvSpPr>
          <p:nvPr>
            <p:ph type="title"/>
          </p:nvPr>
        </p:nvSpPr>
        <p:spPr>
          <a:xfrm>
            <a:off x="685800" y="500888"/>
            <a:ext cx="10972800" cy="506645"/>
          </a:xfrm>
        </p:spPr>
        <p:txBody>
          <a:bodyPr>
            <a:normAutofit fontScale="90000"/>
          </a:bodyPr>
          <a:lstStyle/>
          <a:p>
            <a:r>
              <a:rPr lang="en-CA" sz="3200" dirty="0"/>
              <a:t>SCRS Proposed 2022 Budget (STF 209)</a:t>
            </a:r>
            <a:endParaRPr lang="en-US" sz="3200" dirty="0"/>
          </a:p>
        </p:txBody>
      </p:sp>
      <p:sp>
        <p:nvSpPr>
          <p:cNvPr id="4" name="Date Placeholder 3">
            <a:extLst>
              <a:ext uri="{FF2B5EF4-FFF2-40B4-BE49-F238E27FC236}">
                <a16:creationId xmlns:a16="http://schemas.microsoft.com/office/drawing/2014/main" id="{E9510288-BA71-41E3-A6C8-5C332A6E8EFD}"/>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45F6806-AE6D-4930-922B-FC00F3E86430}" type="datetime5">
              <a:rPr kumimoji="0" lang="en-US" sz="1000" b="0" i="0" u="none" strike="noStrike" kern="1200" cap="none" spc="0" normalizeH="0" baseline="0" noProof="0" smtClean="0">
                <a:ln>
                  <a:noFill/>
                </a:ln>
                <a:solidFill>
                  <a:srgbClr val="04617B">
                    <a:shade val="90000"/>
                  </a:srgbClr>
                </a:solidFill>
                <a:effectLst/>
                <a:uLnTx/>
                <a:uFillTx/>
                <a:latin typeface="Cambria" panose="02040503050406030204" pitchFamily="18"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15-Nov-21</a:t>
            </a:fld>
            <a:endParaRPr kumimoji="0" lang="en-US" sz="1000" b="0" i="0" u="none" strike="noStrike" kern="1200" cap="none" spc="0" normalizeH="0" baseline="0" noProof="0" dirty="0">
              <a:ln>
                <a:noFill/>
              </a:ln>
              <a:solidFill>
                <a:srgbClr val="04617B">
                  <a:shade val="90000"/>
                </a:srgbClr>
              </a:solidFill>
              <a:effectLst/>
              <a:uLnTx/>
              <a:uFillTx/>
              <a:latin typeface="Cambria" panose="02040503050406030204" pitchFamily="18" charset="0"/>
              <a:ea typeface="+mn-ea"/>
              <a:cs typeface="+mn-cs"/>
            </a:endParaRPr>
          </a:p>
        </p:txBody>
      </p:sp>
      <p:sp>
        <p:nvSpPr>
          <p:cNvPr id="5" name="Footer Placeholder 4">
            <a:extLst>
              <a:ext uri="{FF2B5EF4-FFF2-40B4-BE49-F238E27FC236}">
                <a16:creationId xmlns:a16="http://schemas.microsoft.com/office/drawing/2014/main" id="{F703FE0E-DA38-4475-A955-0E7E63980166}"/>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4617B">
                  <a:shade val="90000"/>
                </a:srgbClr>
              </a:solidFill>
              <a:effectLst/>
              <a:uLnTx/>
              <a:uFillTx/>
              <a:latin typeface="Cambria" panose="02040503050406030204" pitchFamily="18" charset="0"/>
              <a:ea typeface="+mn-ea"/>
              <a:cs typeface="+mn-cs"/>
            </a:endParaRPr>
          </a:p>
        </p:txBody>
      </p:sp>
      <p:sp>
        <p:nvSpPr>
          <p:cNvPr id="6" name="Slide Number Placeholder 5">
            <a:extLst>
              <a:ext uri="{FF2B5EF4-FFF2-40B4-BE49-F238E27FC236}">
                <a16:creationId xmlns:a16="http://schemas.microsoft.com/office/drawing/2014/main" id="{09D57061-3990-4DC3-BA2D-92C865480B0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50DEB3-00C6-4B15-95D3-20297EEC9831}" type="slidenum">
              <a:rPr kumimoji="0" lang="en-US" sz="1000" b="0" i="0" u="none" strike="noStrike" kern="1200" cap="none" spc="0" normalizeH="0" baseline="0" noProof="0" smtClean="0">
                <a:ln>
                  <a:noFill/>
                </a:ln>
                <a:solidFill>
                  <a:srgbClr val="04617B">
                    <a:shade val="90000"/>
                  </a:srgbClr>
                </a:solidFill>
                <a:effectLst/>
                <a:uLnTx/>
                <a:uFillTx/>
                <a:latin typeface="Cambria" panose="020405030504060302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000" b="0" i="0" u="none" strike="noStrike" kern="1200" cap="none" spc="0" normalizeH="0" baseline="0" noProof="0" dirty="0">
              <a:ln>
                <a:noFill/>
              </a:ln>
              <a:solidFill>
                <a:srgbClr val="04617B">
                  <a:shade val="90000"/>
                </a:srgbClr>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id="{0FF498FA-55D3-4BCA-9CE8-D4F4E7CAD5F7}"/>
              </a:ext>
            </a:extLst>
          </p:cNvPr>
          <p:cNvSpPr txBox="1"/>
          <p:nvPr/>
        </p:nvSpPr>
        <p:spPr>
          <a:xfrm>
            <a:off x="753532" y="1346200"/>
            <a:ext cx="10092267" cy="4401205"/>
          </a:xfrm>
          <a:prstGeom prst="rect">
            <a:avLst/>
          </a:prstGeom>
          <a:solidFill>
            <a:schemeClr val="bg1"/>
          </a:solidFill>
        </p:spPr>
        <p:txBody>
          <a:bodyPr wrap="square" rtlCol="0">
            <a:spAutoFit/>
          </a:bodyPr>
          <a:lstStyle/>
          <a:p>
            <a:r>
              <a:rPr lang="en-CA" sz="2000" b="1" dirty="0">
                <a:latin typeface="Times New Roman" panose="02020603050405020304" pitchFamily="18" charset="0"/>
                <a:cs typeface="Times New Roman" panose="02020603050405020304" pitchFamily="18" charset="0"/>
              </a:rPr>
              <a:t>Note:</a:t>
            </a:r>
          </a:p>
          <a:p>
            <a:endParaRPr lang="en-CA" sz="2000" dirty="0">
              <a:latin typeface="Times New Roman" panose="02020603050405020304" pitchFamily="18" charset="0"/>
              <a:cs typeface="Times New Roman" panose="02020603050405020304" pitchFamily="18" charset="0"/>
            </a:endParaRPr>
          </a:p>
          <a:p>
            <a:r>
              <a:rPr lang="en-CA" sz="2000" dirty="0">
                <a:latin typeface="Times New Roman" panose="02020603050405020304" pitchFamily="18" charset="0"/>
                <a:cs typeface="Times New Roman" panose="02020603050405020304" pitchFamily="18" charset="0"/>
              </a:rPr>
              <a:t>Species/stock specific details will be presented during the Panel presentations.</a:t>
            </a:r>
          </a:p>
          <a:p>
            <a:endParaRPr lang="en-CA" sz="2000" dirty="0">
              <a:latin typeface="Times New Roman" panose="02020603050405020304" pitchFamily="18" charset="0"/>
              <a:cs typeface="Times New Roman" panose="02020603050405020304" pitchFamily="18" charset="0"/>
            </a:endParaRPr>
          </a:p>
          <a:p>
            <a:r>
              <a:rPr lang="en-CA" sz="2000" dirty="0">
                <a:latin typeface="Times New Roman" panose="02020603050405020304" pitchFamily="18" charset="0"/>
                <a:cs typeface="Times New Roman" panose="02020603050405020304" pitchFamily="18" charset="0"/>
              </a:rPr>
              <a:t>Revised budget based on SCRS priorities for a total of 2,269,500 (euro) of which 1,500,000 is GBYP.</a:t>
            </a:r>
          </a:p>
          <a:p>
            <a:endParaRPr lang="en-CA" sz="2000" dirty="0">
              <a:latin typeface="Times New Roman" panose="02020603050405020304" pitchFamily="18" charset="0"/>
              <a:cs typeface="Times New Roman" panose="02020603050405020304" pitchFamily="18" charset="0"/>
            </a:endParaRPr>
          </a:p>
          <a:p>
            <a:r>
              <a:rPr lang="en-CA" sz="2000" dirty="0">
                <a:latin typeface="Times New Roman" panose="02020603050405020304" pitchFamily="18" charset="0"/>
                <a:cs typeface="Times New Roman" panose="02020603050405020304" pitchFamily="18" charset="0"/>
              </a:rPr>
              <a:t>Several SCRS working groups discussed the need for simultaneous interpretation  in the 3 official ICCAT languages and recommended consideration be given to implementing such a policy. This was supported by the SCRS.</a:t>
            </a:r>
          </a:p>
          <a:p>
            <a:endParaRPr lang="en-CA" sz="2000" dirty="0">
              <a:latin typeface="Times New Roman" panose="02020603050405020304" pitchFamily="18" charset="0"/>
              <a:cs typeface="Times New Roman" panose="02020603050405020304" pitchFamily="18" charset="0"/>
            </a:endParaRPr>
          </a:p>
          <a:p>
            <a:r>
              <a:rPr lang="en-CA" sz="2000" dirty="0">
                <a:latin typeface="Times New Roman" panose="02020603050405020304" pitchFamily="18" charset="0"/>
                <a:cs typeface="Times New Roman" panose="02020603050405020304" pitchFamily="18" charset="0"/>
              </a:rPr>
              <a:t>The cost (496,650 Euro) of implementing interpretation for official SCRS working group meetings was prepared separately from the overall budget for consideration by the Commission. </a:t>
            </a:r>
            <a:r>
              <a:rPr lang="en-US" sz="2000" dirty="0">
                <a:latin typeface="Times New Roman" panose="02020603050405020304" pitchFamily="18" charset="0"/>
                <a:cs typeface="Times New Roman" panose="02020603050405020304" pitchFamily="18" charset="0"/>
              </a:rPr>
              <a:t>This cost should be included in the regular budget, not in the Science Envelope.</a:t>
            </a:r>
            <a:r>
              <a:rPr lang="en-CA" sz="200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69957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EEA0A-F044-430E-B65E-EC98EEB5A6D9}"/>
              </a:ext>
            </a:extLst>
          </p:cNvPr>
          <p:cNvSpPr>
            <a:spLocks noGrp="1"/>
          </p:cNvSpPr>
          <p:nvPr>
            <p:ph type="title"/>
          </p:nvPr>
        </p:nvSpPr>
        <p:spPr>
          <a:xfrm>
            <a:off x="677333" y="255354"/>
            <a:ext cx="10972800" cy="506645"/>
          </a:xfrm>
        </p:spPr>
        <p:txBody>
          <a:bodyPr>
            <a:normAutofit fontScale="90000"/>
          </a:bodyPr>
          <a:lstStyle/>
          <a:p>
            <a:r>
              <a:rPr lang="en-CA" sz="3200" dirty="0"/>
              <a:t>SCRS Proposed/Revised 2022 Budget</a:t>
            </a:r>
            <a:endParaRPr lang="en-US" sz="3200" dirty="0"/>
          </a:p>
        </p:txBody>
      </p:sp>
      <p:sp>
        <p:nvSpPr>
          <p:cNvPr id="4" name="Date Placeholder 3">
            <a:extLst>
              <a:ext uri="{FF2B5EF4-FFF2-40B4-BE49-F238E27FC236}">
                <a16:creationId xmlns:a16="http://schemas.microsoft.com/office/drawing/2014/main" id="{E9510288-BA71-41E3-A6C8-5C332A6E8EFD}"/>
              </a:ext>
            </a:extLst>
          </p:cNvPr>
          <p:cNvSpPr>
            <a:spLocks noGrp="1"/>
          </p:cNvSpPr>
          <p:nvPr>
            <p:ph type="dt" sz="half" idx="10"/>
          </p:nvPr>
        </p:nvSpPr>
        <p:spPr/>
        <p:txBody>
          <a:bodyPr/>
          <a:lstStyle/>
          <a:p>
            <a:fld id="{A45F6806-AE6D-4930-922B-FC00F3E86430}" type="datetime5">
              <a:rPr lang="en-US" smtClean="0"/>
              <a:pPr/>
              <a:t>15-Nov-21</a:t>
            </a:fld>
            <a:endParaRPr lang="en-US" dirty="0"/>
          </a:p>
        </p:txBody>
      </p:sp>
      <p:sp>
        <p:nvSpPr>
          <p:cNvPr id="5" name="Footer Placeholder 4">
            <a:extLst>
              <a:ext uri="{FF2B5EF4-FFF2-40B4-BE49-F238E27FC236}">
                <a16:creationId xmlns:a16="http://schemas.microsoft.com/office/drawing/2014/main" id="{F703FE0E-DA38-4475-A955-0E7E639801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9D57061-3990-4DC3-BA2D-92C865480B05}"/>
              </a:ext>
            </a:extLst>
          </p:cNvPr>
          <p:cNvSpPr>
            <a:spLocks noGrp="1"/>
          </p:cNvSpPr>
          <p:nvPr>
            <p:ph type="sldNum" sz="quarter" idx="12"/>
          </p:nvPr>
        </p:nvSpPr>
        <p:spPr/>
        <p:txBody>
          <a:bodyPr/>
          <a:lstStyle/>
          <a:p>
            <a:fld id="{DE50DEB3-00C6-4B15-95D3-20297EEC9831}" type="slidenum">
              <a:rPr lang="en-US" smtClean="0"/>
              <a:pPr/>
              <a:t>47</a:t>
            </a:fld>
            <a:endParaRPr lang="en-US" dirty="0"/>
          </a:p>
        </p:txBody>
      </p:sp>
      <p:pic>
        <p:nvPicPr>
          <p:cNvPr id="10" name="Picture 9">
            <a:extLst>
              <a:ext uri="{FF2B5EF4-FFF2-40B4-BE49-F238E27FC236}">
                <a16:creationId xmlns:a16="http://schemas.microsoft.com/office/drawing/2014/main" id="{2B357668-4B80-4663-BE89-2D77FFC36252}"/>
              </a:ext>
            </a:extLst>
          </p:cNvPr>
          <p:cNvPicPr>
            <a:picLocks noChangeAspect="1"/>
          </p:cNvPicPr>
          <p:nvPr/>
        </p:nvPicPr>
        <p:blipFill>
          <a:blip r:embed="rId2"/>
          <a:stretch>
            <a:fillRect/>
          </a:stretch>
        </p:blipFill>
        <p:spPr>
          <a:xfrm>
            <a:off x="1295400" y="822670"/>
            <a:ext cx="9496425" cy="6131388"/>
          </a:xfrm>
          <a:prstGeom prst="rect">
            <a:avLst/>
          </a:prstGeom>
        </p:spPr>
      </p:pic>
    </p:spTree>
    <p:extLst>
      <p:ext uri="{BB962C8B-B14F-4D97-AF65-F5344CB8AC3E}">
        <p14:creationId xmlns:p14="http://schemas.microsoft.com/office/powerpoint/2010/main" val="42627686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EEA0A-F044-430E-B65E-EC98EEB5A6D9}"/>
              </a:ext>
            </a:extLst>
          </p:cNvPr>
          <p:cNvSpPr>
            <a:spLocks noGrp="1"/>
          </p:cNvSpPr>
          <p:nvPr>
            <p:ph type="title"/>
          </p:nvPr>
        </p:nvSpPr>
        <p:spPr>
          <a:xfrm>
            <a:off x="581025" y="1171575"/>
            <a:ext cx="10972800" cy="1312333"/>
          </a:xfrm>
        </p:spPr>
        <p:txBody>
          <a:bodyPr>
            <a:normAutofit fontScale="90000"/>
          </a:bodyPr>
          <a:lstStyle/>
          <a:p>
            <a:r>
              <a:rPr lang="en-CA" sz="3200" dirty="0"/>
              <a:t>Other Issues:</a:t>
            </a:r>
            <a:br>
              <a:rPr lang="en-CA" sz="3200" dirty="0"/>
            </a:br>
            <a:r>
              <a:rPr lang="en-US" sz="3200" dirty="0"/>
              <a:t>Proposal for amendment of the rules and procedures for the protection, access to, and dissemination of data compiled by ICCAT (STF 114).</a:t>
            </a:r>
          </a:p>
        </p:txBody>
      </p:sp>
      <p:sp>
        <p:nvSpPr>
          <p:cNvPr id="4" name="Date Placeholder 3">
            <a:extLst>
              <a:ext uri="{FF2B5EF4-FFF2-40B4-BE49-F238E27FC236}">
                <a16:creationId xmlns:a16="http://schemas.microsoft.com/office/drawing/2014/main" id="{E9510288-BA71-41E3-A6C8-5C332A6E8EFD}"/>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45F6806-AE6D-4930-922B-FC00F3E86430}" type="datetime5">
              <a:rPr kumimoji="0" lang="en-US" sz="1000" b="0" i="0" u="none" strike="noStrike" kern="1200" cap="none" spc="0" normalizeH="0" baseline="0" noProof="0" smtClean="0">
                <a:ln>
                  <a:noFill/>
                </a:ln>
                <a:solidFill>
                  <a:srgbClr val="04617B">
                    <a:shade val="90000"/>
                  </a:srgbClr>
                </a:solidFill>
                <a:effectLst/>
                <a:uLnTx/>
                <a:uFillTx/>
                <a:latin typeface="Cambria" panose="02040503050406030204" pitchFamily="18"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15-Nov-21</a:t>
            </a:fld>
            <a:endParaRPr kumimoji="0" lang="en-US" sz="1000" b="0" i="0" u="none" strike="noStrike" kern="1200" cap="none" spc="0" normalizeH="0" baseline="0" noProof="0" dirty="0">
              <a:ln>
                <a:noFill/>
              </a:ln>
              <a:solidFill>
                <a:srgbClr val="04617B">
                  <a:shade val="90000"/>
                </a:srgbClr>
              </a:solidFill>
              <a:effectLst/>
              <a:uLnTx/>
              <a:uFillTx/>
              <a:latin typeface="Cambria" panose="02040503050406030204" pitchFamily="18" charset="0"/>
              <a:ea typeface="+mn-ea"/>
              <a:cs typeface="+mn-cs"/>
            </a:endParaRPr>
          </a:p>
        </p:txBody>
      </p:sp>
      <p:sp>
        <p:nvSpPr>
          <p:cNvPr id="5" name="Footer Placeholder 4">
            <a:extLst>
              <a:ext uri="{FF2B5EF4-FFF2-40B4-BE49-F238E27FC236}">
                <a16:creationId xmlns:a16="http://schemas.microsoft.com/office/drawing/2014/main" id="{F703FE0E-DA38-4475-A955-0E7E63980166}"/>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4617B">
                  <a:shade val="90000"/>
                </a:srgbClr>
              </a:solidFill>
              <a:effectLst/>
              <a:uLnTx/>
              <a:uFillTx/>
              <a:latin typeface="Cambria" panose="02040503050406030204" pitchFamily="18" charset="0"/>
              <a:ea typeface="+mn-ea"/>
              <a:cs typeface="+mn-cs"/>
            </a:endParaRPr>
          </a:p>
        </p:txBody>
      </p:sp>
      <p:sp>
        <p:nvSpPr>
          <p:cNvPr id="6" name="Slide Number Placeholder 5">
            <a:extLst>
              <a:ext uri="{FF2B5EF4-FFF2-40B4-BE49-F238E27FC236}">
                <a16:creationId xmlns:a16="http://schemas.microsoft.com/office/drawing/2014/main" id="{09D57061-3990-4DC3-BA2D-92C865480B0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50DEB3-00C6-4B15-95D3-20297EEC9831}" type="slidenum">
              <a:rPr kumimoji="0" lang="en-US" sz="1000" b="0" i="0" u="none" strike="noStrike" kern="1200" cap="none" spc="0" normalizeH="0" baseline="0" noProof="0" smtClean="0">
                <a:ln>
                  <a:noFill/>
                </a:ln>
                <a:solidFill>
                  <a:srgbClr val="04617B">
                    <a:shade val="90000"/>
                  </a:srgbClr>
                </a:solidFill>
                <a:effectLst/>
                <a:uLnTx/>
                <a:uFillTx/>
                <a:latin typeface="Cambria" panose="020405030504060302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000" b="0" i="0" u="none" strike="noStrike" kern="1200" cap="none" spc="0" normalizeH="0" baseline="0" noProof="0" dirty="0">
              <a:ln>
                <a:noFill/>
              </a:ln>
              <a:solidFill>
                <a:srgbClr val="04617B">
                  <a:shade val="90000"/>
                </a:srgbClr>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id="{0FF498FA-55D3-4BCA-9CE8-D4F4E7CAD5F7}"/>
              </a:ext>
            </a:extLst>
          </p:cNvPr>
          <p:cNvSpPr txBox="1"/>
          <p:nvPr/>
        </p:nvSpPr>
        <p:spPr>
          <a:xfrm>
            <a:off x="686857" y="2822575"/>
            <a:ext cx="10971743" cy="378565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Times New Roman" panose="02020603050405020304" pitchFamily="18" charset="0"/>
                <a:cs typeface="Times New Roman" panose="02020603050405020304" pitchFamily="18" charset="0"/>
              </a:rPr>
              <a:t>ICCAT and the Secretariat receive numerous requests for data from a wide variety of organizations annually. While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ICCAT and the SCRS continue to promote Scientific Research of ICCAT species though the sharing of data and the participation of CPCs, national scientist and Academic and Research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Centres</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it is important that rules and procedures be defined to ensure that data collected from CPC’s and under specific research programs are properly evaluated and effectively used for scientific purposes. There is also a need to protect the confidentially of the data.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rules and procedure were reviewed, updated and adopted by the SCRS in 2020 but there is uncertainty if the </a:t>
            </a:r>
            <a:r>
              <a:rPr lang="en-US" sz="2000" dirty="0">
                <a:solidFill>
                  <a:prstClr val="black"/>
                </a:solidFill>
                <a:latin typeface="Times New Roman" panose="02020603050405020304" pitchFamily="18" charset="0"/>
                <a:cs typeface="Times New Roman" panose="02020603050405020304" pitchFamily="18" charset="0"/>
              </a:rPr>
              <a:t>Commission adopted the rules and procedures during the correspondence phase. There is no mention of the document.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Conformation of adoption of the revised rules and procedures by the Commission is required.</a:t>
            </a:r>
          </a:p>
        </p:txBody>
      </p:sp>
      <p:pic>
        <p:nvPicPr>
          <p:cNvPr id="7" name="Content Placeholder 3" descr="banner.jpg">
            <a:extLst>
              <a:ext uri="{FF2B5EF4-FFF2-40B4-BE49-F238E27FC236}">
                <a16:creationId xmlns:a16="http://schemas.microsoft.com/office/drawing/2014/main" id="{2902AE70-25FA-4D2C-80A9-4728A7075993}"/>
              </a:ext>
            </a:extLst>
          </p:cNvPr>
          <p:cNvPicPr>
            <a:picLocks noGrp="1" noChangeAspect="1"/>
          </p:cNvPicPr>
          <p:nvPr>
            <p:ph idx="1"/>
          </p:nvPr>
        </p:nvPicPr>
        <p:blipFill>
          <a:blip r:embed="rId2" cstate="print"/>
          <a:srcRect b="24000"/>
          <a:stretch>
            <a:fillRect/>
          </a:stretch>
        </p:blipFill>
        <p:spPr>
          <a:xfrm>
            <a:off x="0" y="0"/>
            <a:ext cx="12192000" cy="1164772"/>
          </a:xfrm>
        </p:spPr>
      </p:pic>
    </p:spTree>
    <p:extLst>
      <p:ext uri="{BB962C8B-B14F-4D97-AF65-F5344CB8AC3E}">
        <p14:creationId xmlns:p14="http://schemas.microsoft.com/office/powerpoint/2010/main" val="26266428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EEA0A-F044-430E-B65E-EC98EEB5A6D9}"/>
              </a:ext>
            </a:extLst>
          </p:cNvPr>
          <p:cNvSpPr>
            <a:spLocks noGrp="1"/>
          </p:cNvSpPr>
          <p:nvPr>
            <p:ph type="title"/>
          </p:nvPr>
        </p:nvSpPr>
        <p:spPr>
          <a:xfrm>
            <a:off x="3619500" y="2495550"/>
            <a:ext cx="4343400" cy="2864909"/>
          </a:xfrm>
        </p:spPr>
        <p:txBody>
          <a:bodyPr>
            <a:normAutofit fontScale="90000"/>
          </a:bodyPr>
          <a:lstStyle/>
          <a:p>
            <a:pPr algn="ctr"/>
            <a:r>
              <a:rPr lang="en-CA" sz="3200" dirty="0"/>
              <a:t>Thank You</a:t>
            </a:r>
            <a:br>
              <a:rPr lang="en-CA" sz="3200" dirty="0"/>
            </a:br>
            <a:br>
              <a:rPr lang="en-CA" sz="3200" dirty="0"/>
            </a:br>
            <a:r>
              <a:rPr lang="en-CA" sz="3200" dirty="0"/>
              <a:t>Gracias</a:t>
            </a:r>
            <a:br>
              <a:rPr lang="en-CA" sz="3200" dirty="0"/>
            </a:br>
            <a:br>
              <a:rPr lang="en-CA" sz="3200"/>
            </a:br>
            <a:r>
              <a:rPr lang="en-CA" sz="3200"/>
              <a:t>Merci</a:t>
            </a:r>
            <a:br>
              <a:rPr lang="en-CA" sz="3200" dirty="0"/>
            </a:br>
            <a:endParaRPr lang="en-US" sz="3200" dirty="0"/>
          </a:p>
        </p:txBody>
      </p:sp>
      <p:sp>
        <p:nvSpPr>
          <p:cNvPr id="4" name="Date Placeholder 3">
            <a:extLst>
              <a:ext uri="{FF2B5EF4-FFF2-40B4-BE49-F238E27FC236}">
                <a16:creationId xmlns:a16="http://schemas.microsoft.com/office/drawing/2014/main" id="{E9510288-BA71-41E3-A6C8-5C332A6E8EFD}"/>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45F6806-AE6D-4930-922B-FC00F3E86430}" type="datetime5">
              <a:rPr kumimoji="0" lang="en-US" sz="1000" b="0" i="0" u="none" strike="noStrike" kern="1200" cap="none" spc="0" normalizeH="0" baseline="0" noProof="0" smtClean="0">
                <a:ln>
                  <a:noFill/>
                </a:ln>
                <a:solidFill>
                  <a:srgbClr val="04617B">
                    <a:shade val="90000"/>
                  </a:srgbClr>
                </a:solidFill>
                <a:effectLst/>
                <a:uLnTx/>
                <a:uFillTx/>
                <a:latin typeface="Cambria" panose="02040503050406030204" pitchFamily="18"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15-Nov-21</a:t>
            </a:fld>
            <a:endParaRPr kumimoji="0" lang="en-US" sz="1000" b="0" i="0" u="none" strike="noStrike" kern="1200" cap="none" spc="0" normalizeH="0" baseline="0" noProof="0" dirty="0">
              <a:ln>
                <a:noFill/>
              </a:ln>
              <a:solidFill>
                <a:srgbClr val="04617B">
                  <a:shade val="90000"/>
                </a:srgbClr>
              </a:solidFill>
              <a:effectLst/>
              <a:uLnTx/>
              <a:uFillTx/>
              <a:latin typeface="Cambria" panose="02040503050406030204" pitchFamily="18" charset="0"/>
              <a:ea typeface="+mn-ea"/>
              <a:cs typeface="+mn-cs"/>
            </a:endParaRPr>
          </a:p>
        </p:txBody>
      </p:sp>
      <p:sp>
        <p:nvSpPr>
          <p:cNvPr id="5" name="Footer Placeholder 4">
            <a:extLst>
              <a:ext uri="{FF2B5EF4-FFF2-40B4-BE49-F238E27FC236}">
                <a16:creationId xmlns:a16="http://schemas.microsoft.com/office/drawing/2014/main" id="{F703FE0E-DA38-4475-A955-0E7E63980166}"/>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4617B">
                  <a:shade val="90000"/>
                </a:srgbClr>
              </a:solidFill>
              <a:effectLst/>
              <a:uLnTx/>
              <a:uFillTx/>
              <a:latin typeface="Cambria" panose="02040503050406030204" pitchFamily="18" charset="0"/>
              <a:ea typeface="+mn-ea"/>
              <a:cs typeface="+mn-cs"/>
            </a:endParaRPr>
          </a:p>
        </p:txBody>
      </p:sp>
      <p:sp>
        <p:nvSpPr>
          <p:cNvPr id="6" name="Slide Number Placeholder 5">
            <a:extLst>
              <a:ext uri="{FF2B5EF4-FFF2-40B4-BE49-F238E27FC236}">
                <a16:creationId xmlns:a16="http://schemas.microsoft.com/office/drawing/2014/main" id="{09D57061-3990-4DC3-BA2D-92C865480B0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50DEB3-00C6-4B15-95D3-20297EEC9831}" type="slidenum">
              <a:rPr kumimoji="0" lang="en-US" sz="1000" b="0" i="0" u="none" strike="noStrike" kern="1200" cap="none" spc="0" normalizeH="0" baseline="0" noProof="0" smtClean="0">
                <a:ln>
                  <a:noFill/>
                </a:ln>
                <a:solidFill>
                  <a:srgbClr val="04617B">
                    <a:shade val="90000"/>
                  </a:srgbClr>
                </a:solidFill>
                <a:effectLst/>
                <a:uLnTx/>
                <a:uFillTx/>
                <a:latin typeface="Cambria" panose="020405030504060302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000" b="0" i="0" u="none" strike="noStrike" kern="1200" cap="none" spc="0" normalizeH="0" baseline="0" noProof="0" dirty="0">
              <a:ln>
                <a:noFill/>
              </a:ln>
              <a:solidFill>
                <a:srgbClr val="04617B">
                  <a:shade val="90000"/>
                </a:srgbClr>
              </a:solidFill>
              <a:effectLst/>
              <a:uLnTx/>
              <a:uFillTx/>
              <a:latin typeface="Cambria" panose="02040503050406030204" pitchFamily="18" charset="0"/>
              <a:ea typeface="+mn-ea"/>
              <a:cs typeface="+mn-cs"/>
            </a:endParaRPr>
          </a:p>
        </p:txBody>
      </p:sp>
      <p:pic>
        <p:nvPicPr>
          <p:cNvPr id="7" name="Content Placeholder 3" descr="banner.jpg">
            <a:extLst>
              <a:ext uri="{FF2B5EF4-FFF2-40B4-BE49-F238E27FC236}">
                <a16:creationId xmlns:a16="http://schemas.microsoft.com/office/drawing/2014/main" id="{2902AE70-25FA-4D2C-80A9-4728A7075993}"/>
              </a:ext>
            </a:extLst>
          </p:cNvPr>
          <p:cNvPicPr>
            <a:picLocks noGrp="1" noChangeAspect="1"/>
          </p:cNvPicPr>
          <p:nvPr>
            <p:ph idx="1"/>
          </p:nvPr>
        </p:nvPicPr>
        <p:blipFill>
          <a:blip r:embed="rId2" cstate="print"/>
          <a:srcRect b="24000"/>
          <a:stretch>
            <a:fillRect/>
          </a:stretch>
        </p:blipFill>
        <p:spPr>
          <a:xfrm>
            <a:off x="0" y="0"/>
            <a:ext cx="12192000" cy="1164772"/>
          </a:xfrm>
        </p:spPr>
      </p:pic>
    </p:spTree>
    <p:extLst>
      <p:ext uri="{BB962C8B-B14F-4D97-AF65-F5344CB8AC3E}">
        <p14:creationId xmlns:p14="http://schemas.microsoft.com/office/powerpoint/2010/main" val="1728024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CFF2F-C59C-4C23-A15A-1C3BC4402C07}"/>
              </a:ext>
            </a:extLst>
          </p:cNvPr>
          <p:cNvSpPr>
            <a:spLocks noGrp="1"/>
          </p:cNvSpPr>
          <p:nvPr>
            <p:ph type="title"/>
          </p:nvPr>
        </p:nvSpPr>
        <p:spPr>
          <a:xfrm>
            <a:off x="566904" y="487843"/>
            <a:ext cx="11029616" cy="1013800"/>
          </a:xfrm>
        </p:spPr>
        <p:txBody>
          <a:bodyPr/>
          <a:lstStyle/>
          <a:p>
            <a:r>
              <a:rPr lang="en-US" sz="2800" dirty="0">
                <a:solidFill>
                  <a:schemeClr val="bg1"/>
                </a:solidFill>
              </a:rPr>
              <a:t>Secretariat Activities in Research and Statistics</a:t>
            </a:r>
            <a:endParaRPr lang="en-CA" sz="2800" dirty="0"/>
          </a:p>
        </p:txBody>
      </p:sp>
      <p:sp>
        <p:nvSpPr>
          <p:cNvPr id="3" name="Content Placeholder 2">
            <a:extLst>
              <a:ext uri="{FF2B5EF4-FFF2-40B4-BE49-F238E27FC236}">
                <a16:creationId xmlns:a16="http://schemas.microsoft.com/office/drawing/2014/main" id="{FDD50B5A-AC0A-473E-B24A-677094AEE425}"/>
              </a:ext>
            </a:extLst>
          </p:cNvPr>
          <p:cNvSpPr>
            <a:spLocks noGrp="1"/>
          </p:cNvSpPr>
          <p:nvPr>
            <p:ph idx="1"/>
          </p:nvPr>
        </p:nvSpPr>
        <p:spPr>
          <a:xfrm>
            <a:off x="595480" y="1994759"/>
            <a:ext cx="11029615" cy="2005741"/>
          </a:xfrm>
        </p:spPr>
        <p:txBody>
          <a:bodyPr>
            <a:noAutofit/>
          </a:bodyPr>
          <a:lstStyle/>
          <a:p>
            <a:r>
              <a:rPr lang="en-US" sz="2400" dirty="0">
                <a:solidFill>
                  <a:schemeClr val="tx1"/>
                </a:solidFill>
              </a:rPr>
              <a:t>The ICCAT Secretariat provides critical technical and logistical support to the SCRS in all the aspects of the Standing Committee’s work. This includes support for multiple  research programs, database management of fishery data reported to ICCAT, coordination of SCRS report and document publication, contracting, meeting coordination, capacity building initiatives, and training. (Details presented Section 6).</a:t>
            </a:r>
            <a:endParaRPr lang="en-CA" sz="2400" dirty="0">
              <a:solidFill>
                <a:schemeClr val="tx1"/>
              </a:solidFill>
            </a:endParaRPr>
          </a:p>
        </p:txBody>
      </p:sp>
      <p:pic>
        <p:nvPicPr>
          <p:cNvPr id="4" name="Picture 3">
            <a:extLst>
              <a:ext uri="{FF2B5EF4-FFF2-40B4-BE49-F238E27FC236}">
                <a16:creationId xmlns:a16="http://schemas.microsoft.com/office/drawing/2014/main" id="{395B47C8-4AF1-4B69-8CAA-046D92E57B31}"/>
              </a:ext>
            </a:extLst>
          </p:cNvPr>
          <p:cNvPicPr>
            <a:picLocks noChangeAspect="1"/>
          </p:cNvPicPr>
          <p:nvPr/>
        </p:nvPicPr>
        <p:blipFill rotWithShape="1">
          <a:blip r:embed="rId2"/>
          <a:srcRect l="4560" t="4390" r="4235"/>
          <a:stretch/>
        </p:blipFill>
        <p:spPr>
          <a:xfrm>
            <a:off x="4128655" y="4465864"/>
            <a:ext cx="4059382" cy="2392136"/>
          </a:xfrm>
          <a:prstGeom prst="rect">
            <a:avLst/>
          </a:prstGeom>
        </p:spPr>
      </p:pic>
      <p:pic>
        <p:nvPicPr>
          <p:cNvPr id="5" name="Picture 4">
            <a:extLst>
              <a:ext uri="{FF2B5EF4-FFF2-40B4-BE49-F238E27FC236}">
                <a16:creationId xmlns:a16="http://schemas.microsoft.com/office/drawing/2014/main" id="{8788EB04-F2D6-4D69-8DB0-8A145E827581}"/>
              </a:ext>
            </a:extLst>
          </p:cNvPr>
          <p:cNvPicPr>
            <a:picLocks noChangeAspect="1"/>
          </p:cNvPicPr>
          <p:nvPr/>
        </p:nvPicPr>
        <p:blipFill>
          <a:blip r:embed="rId3"/>
          <a:stretch>
            <a:fillRect/>
          </a:stretch>
        </p:blipFill>
        <p:spPr>
          <a:xfrm>
            <a:off x="0" y="4405038"/>
            <a:ext cx="4081729" cy="2452962"/>
          </a:xfrm>
          <a:prstGeom prst="rect">
            <a:avLst/>
          </a:prstGeom>
        </p:spPr>
      </p:pic>
      <p:pic>
        <p:nvPicPr>
          <p:cNvPr id="6" name="Picture 5">
            <a:extLst>
              <a:ext uri="{FF2B5EF4-FFF2-40B4-BE49-F238E27FC236}">
                <a16:creationId xmlns:a16="http://schemas.microsoft.com/office/drawing/2014/main" id="{E61DEB3D-A7BE-45C5-A901-97C0AE4E4D5A}"/>
              </a:ext>
            </a:extLst>
          </p:cNvPr>
          <p:cNvPicPr>
            <a:picLocks noChangeAspect="1"/>
          </p:cNvPicPr>
          <p:nvPr/>
        </p:nvPicPr>
        <p:blipFill>
          <a:blip r:embed="rId4"/>
          <a:stretch>
            <a:fillRect/>
          </a:stretch>
        </p:blipFill>
        <p:spPr>
          <a:xfrm>
            <a:off x="8229600" y="4400550"/>
            <a:ext cx="3962400" cy="2457450"/>
          </a:xfrm>
          <a:prstGeom prst="rect">
            <a:avLst/>
          </a:prstGeom>
        </p:spPr>
      </p:pic>
      <p:sp>
        <p:nvSpPr>
          <p:cNvPr id="7" name="TextBox 6">
            <a:extLst>
              <a:ext uri="{FF2B5EF4-FFF2-40B4-BE49-F238E27FC236}">
                <a16:creationId xmlns:a16="http://schemas.microsoft.com/office/drawing/2014/main" id="{E10C8116-0B50-4247-A03B-9899ED874249}"/>
              </a:ext>
            </a:extLst>
          </p:cNvPr>
          <p:cNvSpPr txBox="1"/>
          <p:nvPr/>
        </p:nvSpPr>
        <p:spPr>
          <a:xfrm>
            <a:off x="5624946" y="4475018"/>
            <a:ext cx="1537854" cy="338554"/>
          </a:xfrm>
          <a:prstGeom prst="rect">
            <a:avLst/>
          </a:prstGeom>
          <a:noFill/>
        </p:spPr>
        <p:txBody>
          <a:bodyPr wrap="square" rtlCol="0">
            <a:spAutoFit/>
          </a:bodyPr>
          <a:lstStyle/>
          <a:p>
            <a:r>
              <a:rPr lang="en-CA" sz="1600" b="1" dirty="0" err="1"/>
              <a:t>BillFishes</a:t>
            </a:r>
            <a:endParaRPr lang="en-US" sz="1600" b="1" dirty="0"/>
          </a:p>
        </p:txBody>
      </p:sp>
    </p:spTree>
    <p:extLst>
      <p:ext uri="{BB962C8B-B14F-4D97-AF65-F5344CB8AC3E}">
        <p14:creationId xmlns:p14="http://schemas.microsoft.com/office/powerpoint/2010/main" val="3551970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3997F-D875-4ECE-9A59-77A31D9C506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B8D1FE1-C4D9-4A19-AE6F-1B35DF3AA792}"/>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2BA46D1F-EB20-46E9-AB33-78655DA162CE}"/>
              </a:ext>
            </a:extLst>
          </p:cNvPr>
          <p:cNvSpPr>
            <a:spLocks noGrp="1"/>
          </p:cNvSpPr>
          <p:nvPr>
            <p:ph type="dt" sz="half" idx="10"/>
          </p:nvPr>
        </p:nvSpPr>
        <p:spPr/>
        <p:txBody>
          <a:bodyPr/>
          <a:lstStyle/>
          <a:p>
            <a:fld id="{A45F6806-AE6D-4930-922B-FC00F3E86430}" type="datetime5">
              <a:rPr lang="en-US" smtClean="0"/>
              <a:pPr/>
              <a:t>15-Nov-21</a:t>
            </a:fld>
            <a:endParaRPr lang="en-US" dirty="0"/>
          </a:p>
        </p:txBody>
      </p:sp>
      <p:sp>
        <p:nvSpPr>
          <p:cNvPr id="5" name="Footer Placeholder 4">
            <a:extLst>
              <a:ext uri="{FF2B5EF4-FFF2-40B4-BE49-F238E27FC236}">
                <a16:creationId xmlns:a16="http://schemas.microsoft.com/office/drawing/2014/main" id="{AFD5F54E-F240-47D0-B390-620BF18E1B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C71411E-2461-4E31-B473-351C15E78E62}"/>
              </a:ext>
            </a:extLst>
          </p:cNvPr>
          <p:cNvSpPr>
            <a:spLocks noGrp="1"/>
          </p:cNvSpPr>
          <p:nvPr>
            <p:ph type="sldNum" sz="quarter" idx="12"/>
          </p:nvPr>
        </p:nvSpPr>
        <p:spPr/>
        <p:txBody>
          <a:bodyPr/>
          <a:lstStyle/>
          <a:p>
            <a:fld id="{DE50DEB3-00C6-4B15-95D3-20297EEC9831}" type="slidenum">
              <a:rPr lang="en-US" smtClean="0"/>
              <a:pPr/>
              <a:t>50</a:t>
            </a:fld>
            <a:endParaRPr lang="en-US" dirty="0"/>
          </a:p>
        </p:txBody>
      </p:sp>
    </p:spTree>
    <p:extLst>
      <p:ext uri="{BB962C8B-B14F-4D97-AF65-F5344CB8AC3E}">
        <p14:creationId xmlns:p14="http://schemas.microsoft.com/office/powerpoint/2010/main" val="1628613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nner.jpg"/>
          <p:cNvPicPr>
            <a:picLocks noGrp="1" noChangeAspect="1"/>
          </p:cNvPicPr>
          <p:nvPr>
            <p:ph idx="1"/>
          </p:nvPr>
        </p:nvPicPr>
        <p:blipFill>
          <a:blip r:embed="rId3" cstate="print"/>
          <a:srcRect b="24000"/>
          <a:stretch>
            <a:fillRect/>
          </a:stretch>
        </p:blipFill>
        <p:spPr>
          <a:xfrm>
            <a:off x="0" y="0"/>
            <a:ext cx="12192000" cy="1164772"/>
          </a:xfrm>
        </p:spPr>
      </p:pic>
      <p:sp>
        <p:nvSpPr>
          <p:cNvPr id="12" name="Rectangle 11">
            <a:extLst>
              <a:ext uri="{FF2B5EF4-FFF2-40B4-BE49-F238E27FC236}">
                <a16:creationId xmlns:a16="http://schemas.microsoft.com/office/drawing/2014/main" id="{522370DA-FA4A-4A4F-9D3F-CC27D94A214E}"/>
              </a:ext>
            </a:extLst>
          </p:cNvPr>
          <p:cNvSpPr/>
          <p:nvPr/>
        </p:nvSpPr>
        <p:spPr>
          <a:xfrm>
            <a:off x="4912186" y="597744"/>
            <a:ext cx="6536863"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Recommendations with financial implications </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3112533-1D23-45B9-A80A-9355BB2FFE0B}"/>
              </a:ext>
            </a:extLst>
          </p:cNvPr>
          <p:cNvSpPr txBox="1"/>
          <p:nvPr/>
        </p:nvSpPr>
        <p:spPr>
          <a:xfrm>
            <a:off x="333517" y="2056686"/>
            <a:ext cx="11197318" cy="4862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nstantia"/>
                <a:ea typeface="+mn-ea"/>
                <a:cs typeface="+mn-cs"/>
              </a:rPr>
              <a:t>Stock assessment methods (WGSAM):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(35,000 Euro</a:t>
            </a:r>
            <a:r>
              <a:rPr kumimoji="0" lang="en-US" sz="1800" b="1" i="0" u="none" strike="noStrike" kern="1200" cap="none" spc="0" normalizeH="0" baseline="0" noProof="0" dirty="0">
                <a:ln>
                  <a:noFill/>
                </a:ln>
                <a:solidFill>
                  <a:prstClr val="black"/>
                </a:solidFill>
                <a:effectLst/>
                <a:uLnTx/>
                <a:uFillTx/>
                <a:latin typeface="Constantia"/>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nstantia"/>
                <a:ea typeface="+mn-ea"/>
                <a:cs typeface="+mn-cs"/>
              </a:rPr>
              <a:t> </a:t>
            </a:r>
            <a:r>
              <a:rPr kumimoji="0" lang="en-US" sz="1800" b="0" i="0" u="none" strike="noStrike" kern="1200" cap="none" spc="0" normalizeH="0" baseline="0" noProof="0" dirty="0">
                <a:ln>
                  <a:noFill/>
                </a:ln>
                <a:solidFill>
                  <a:prstClr val="black"/>
                </a:solidFill>
                <a:effectLst/>
                <a:uLnTx/>
                <a:uFillTx/>
                <a:latin typeface="Constantia"/>
                <a:ea typeface="+mn-ea"/>
                <a:cs typeface="+mn-cs"/>
              </a:rPr>
              <a:t>- </a:t>
            </a:r>
            <a:r>
              <a:rPr lang="en-US" dirty="0">
                <a:solidFill>
                  <a:prstClr val="black"/>
                </a:solidFill>
                <a:latin typeface="Constantia"/>
              </a:rPr>
              <a:t>D</a:t>
            </a:r>
            <a:r>
              <a:rPr kumimoji="0" lang="en-US" sz="1800" b="0" i="0" u="none" strike="noStrike" kern="1200" cap="none" spc="0" normalizeH="0" baseline="0" noProof="0" dirty="0" err="1">
                <a:ln>
                  <a:noFill/>
                </a:ln>
                <a:solidFill>
                  <a:prstClr val="black"/>
                </a:solidFill>
                <a:effectLst/>
                <a:uLnTx/>
                <a:uFillTx/>
                <a:latin typeface="Constantia"/>
                <a:ea typeface="+mn-ea"/>
                <a:cs typeface="+mn-cs"/>
              </a:rPr>
              <a:t>evelopment</a:t>
            </a:r>
            <a:r>
              <a:rPr kumimoji="0" lang="en-US" sz="1800" b="0" i="0" u="none" strike="noStrike" kern="1200" cap="none" spc="0" normalizeH="0" baseline="0" noProof="0" dirty="0">
                <a:ln>
                  <a:noFill/>
                </a:ln>
                <a:solidFill>
                  <a:prstClr val="black"/>
                </a:solidFill>
                <a:effectLst/>
                <a:uLnTx/>
                <a:uFillTx/>
                <a:latin typeface="Constantia"/>
                <a:ea typeface="+mn-ea"/>
                <a:cs typeface="+mn-cs"/>
              </a:rPr>
              <a:t> of a </a:t>
            </a:r>
            <a:r>
              <a:rPr lang="en-US" dirty="0"/>
              <a:t>Bycatch estimation tool similar to SDM/LLSIM and the exploration to see if it meets the SCRS needs to estimate bycatch of species  other than billfish and sharks. This work be carried out in 2022 under a contracted expert.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nstantia"/>
                <a:ea typeface="+mn-ea"/>
                <a:cs typeface="+mn-cs"/>
              </a:rPr>
              <a:t> - </a:t>
            </a:r>
            <a:r>
              <a:rPr lang="en-US" dirty="0"/>
              <a:t>Website engine search tool for scientific papers: Documents to be OCRed to make the contents searchable and indexed. Requires a dedicated staff member or a short-term contract to set system up.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nstanti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nstantia"/>
                <a:ea typeface="+mn-ea"/>
                <a:cs typeface="+mn-cs"/>
              </a:rPr>
              <a:t>Sub-committee on Ecosystems and By-catch  (</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36,000 euro</a:t>
            </a:r>
            <a:r>
              <a:rPr kumimoji="0" lang="en-US" sz="1800" b="1" i="0" u="none" strike="noStrike" kern="1200" cap="none" spc="0" normalizeH="0" baseline="0" noProof="0" dirty="0">
                <a:ln>
                  <a:noFill/>
                </a:ln>
                <a:solidFill>
                  <a:prstClr val="black"/>
                </a:solidFill>
                <a:effectLst/>
                <a:uLnTx/>
                <a:uFillTx/>
                <a:latin typeface="Constantia"/>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onstantia"/>
              </a:rPr>
              <a:t>- </a:t>
            </a:r>
            <a:r>
              <a:rPr lang="en-US" dirty="0"/>
              <a:t>financial assistance to complete the development of a quasi-quantitative tool for evaluating species of priority for management</a:t>
            </a:r>
            <a:endParaRPr kumimoji="0" lang="en-US" sz="1800" b="0" i="0" u="none" strike="noStrike" kern="1200" cap="none" spc="0" normalizeH="0" baseline="0" noProof="0" dirty="0">
              <a:ln>
                <a:noFill/>
              </a:ln>
              <a:solidFill>
                <a:prstClr val="black"/>
              </a:solidFill>
              <a:effectLst/>
              <a:uLnTx/>
              <a:uFillTx/>
              <a:latin typeface="Constanti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dirty="0"/>
              <a:t>financial assistance for 5-7 scientists </a:t>
            </a:r>
            <a:r>
              <a:rPr kumimoji="0" lang="en-US" sz="1800" b="0" i="0" u="none" strike="noStrike" kern="1200" cap="none" spc="0" normalizeH="0" baseline="0" noProof="0" dirty="0">
                <a:ln>
                  <a:noFill/>
                </a:ln>
                <a:solidFill>
                  <a:prstClr val="black"/>
                </a:solidFill>
                <a:effectLst/>
                <a:uLnTx/>
                <a:uFillTx/>
                <a:latin typeface="Constantia"/>
                <a:ea typeface="+mn-ea"/>
                <a:cs typeface="+mn-cs"/>
              </a:rPr>
              <a:t>to attend</a:t>
            </a:r>
            <a:r>
              <a:rPr lang="en-US" dirty="0"/>
              <a:t> a collaborative workshop on the relevance and delineation of candidate ecoregions within the ICCAT Convention area to foster discussion on operationalizing the EBFM. </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nstanti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nstantia"/>
                <a:ea typeface="+mn-ea"/>
                <a:cs typeface="+mn-cs"/>
              </a:rPr>
              <a:t>The Sub-committee on Statistics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6,000 euro</a:t>
            </a:r>
            <a:r>
              <a:rPr kumimoji="0" lang="en-US" sz="1800" b="1" i="0" u="none" strike="noStrike" kern="1200" cap="none" spc="0" normalizeH="0" baseline="0" noProof="0" dirty="0">
                <a:ln>
                  <a:noFill/>
                </a:ln>
                <a:solidFill>
                  <a:prstClr val="black"/>
                </a:solidFill>
                <a:effectLst/>
                <a:uLnTx/>
                <a:uFillTx/>
                <a:latin typeface="Constantia"/>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nstantia"/>
                <a:ea typeface="+mn-ea"/>
                <a:cs typeface="+mn-cs"/>
              </a:rPr>
              <a:t>– </a:t>
            </a:r>
            <a:r>
              <a:rPr lang="en-US" dirty="0"/>
              <a:t>The Committee recommended continued development of interactive front-end applications for making and publishing graphical dashboards of ICCAT statistical datasets and provide the necessary financial resources for its full implementation.</a:t>
            </a:r>
            <a:endParaRPr kumimoji="0" lang="en-US" sz="1800" b="0" i="0" u="none" strike="noStrike" kern="1200" cap="none" spc="0" normalizeH="0" baseline="0" noProof="0" dirty="0">
              <a:ln>
                <a:noFill/>
              </a:ln>
              <a:solidFill>
                <a:prstClr val="black"/>
              </a:solidFill>
              <a:effectLst/>
              <a:uLnTx/>
              <a:uFillTx/>
              <a:latin typeface="Constantia"/>
              <a:ea typeface="+mn-ea"/>
              <a:cs typeface="+mn-cs"/>
            </a:endParaRPr>
          </a:p>
        </p:txBody>
      </p:sp>
      <p:sp>
        <p:nvSpPr>
          <p:cNvPr id="8" name="TextBox 7">
            <a:extLst>
              <a:ext uri="{FF2B5EF4-FFF2-40B4-BE49-F238E27FC236}">
                <a16:creationId xmlns:a16="http://schemas.microsoft.com/office/drawing/2014/main" id="{68C2A33E-3E22-44DE-A2FA-A3EE816D98F5}"/>
              </a:ext>
            </a:extLst>
          </p:cNvPr>
          <p:cNvSpPr txBox="1"/>
          <p:nvPr/>
        </p:nvSpPr>
        <p:spPr>
          <a:xfrm>
            <a:off x="190498" y="1247775"/>
            <a:ext cx="11843847"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onstantia"/>
                <a:ea typeface="+mn-ea"/>
                <a:cs typeface="+mn-cs"/>
              </a:rPr>
              <a:t>Note: Species working group recommendations with financial implications will be presented in the appropriate panel.</a:t>
            </a:r>
          </a:p>
        </p:txBody>
      </p:sp>
    </p:spTree>
    <p:extLst>
      <p:ext uri="{BB962C8B-B14F-4D97-AF65-F5344CB8AC3E}">
        <p14:creationId xmlns:p14="http://schemas.microsoft.com/office/powerpoint/2010/main" val="38472006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A85AF8-8846-4739-8927-81FE832E7CF8}"/>
              </a:ext>
            </a:extLst>
          </p:cNvPr>
          <p:cNvPicPr>
            <a:picLocks noChangeAspect="1"/>
          </p:cNvPicPr>
          <p:nvPr/>
        </p:nvPicPr>
        <p:blipFill>
          <a:blip r:embed="rId2"/>
          <a:stretch>
            <a:fillRect/>
          </a:stretch>
        </p:blipFill>
        <p:spPr>
          <a:xfrm>
            <a:off x="0" y="0"/>
            <a:ext cx="12192000" cy="1614488"/>
          </a:xfrm>
          <a:prstGeom prst="rect">
            <a:avLst/>
          </a:prstGeom>
        </p:spPr>
      </p:pic>
      <p:sp>
        <p:nvSpPr>
          <p:cNvPr id="3" name="Rectangle 2">
            <a:extLst>
              <a:ext uri="{FF2B5EF4-FFF2-40B4-BE49-F238E27FC236}">
                <a16:creationId xmlns:a16="http://schemas.microsoft.com/office/drawing/2014/main" id="{E50C3836-AA63-4C62-972A-3922EEC096DB}"/>
              </a:ext>
            </a:extLst>
          </p:cNvPr>
          <p:cNvSpPr/>
          <p:nvPr/>
        </p:nvSpPr>
        <p:spPr>
          <a:xfrm>
            <a:off x="1317350" y="918192"/>
            <a:ext cx="10311862" cy="584775"/>
          </a:xfrm>
          <a:prstGeom prst="rect">
            <a:avLst/>
          </a:prstGeom>
          <a:solidFill>
            <a:schemeClr val="bg1"/>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dirty="0">
                <a:ln>
                  <a:noFill/>
                </a:ln>
                <a:solidFill>
                  <a:prstClr val="white"/>
                </a:solidFill>
                <a:effectLst/>
                <a:uLnTx/>
                <a:uFillTx/>
                <a:latin typeface="Trebuchet MS" panose="020B0603020202020204"/>
                <a:ea typeface="+mn-ea"/>
                <a:cs typeface="+mn-cs"/>
              </a:rPr>
              <a:t>Overview of SCRS 2021 Research Programs and Outputs</a:t>
            </a:r>
            <a:endParaRPr kumimoji="0" lang="en-CA"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7" name="Rectangle 6">
            <a:extLst>
              <a:ext uri="{FF2B5EF4-FFF2-40B4-BE49-F238E27FC236}">
                <a16:creationId xmlns:a16="http://schemas.microsoft.com/office/drawing/2014/main" id="{0E522F1A-E2E1-452D-8D07-9556AA3A49FE}"/>
              </a:ext>
            </a:extLst>
          </p:cNvPr>
          <p:cNvSpPr/>
          <p:nvPr/>
        </p:nvSpPr>
        <p:spPr>
          <a:xfrm>
            <a:off x="556061" y="1941387"/>
            <a:ext cx="430919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mn-ea"/>
                <a:cs typeface="+mn-cs"/>
              </a:rPr>
              <a:t>Main Research Programs</a:t>
            </a:r>
            <a:endParaRPr kumimoji="0" lang="en-CA" sz="1800" b="0" i="0" u="none" strike="noStrike" kern="0" cap="none" spc="0" normalizeH="0" baseline="0" noProof="0" dirty="0">
              <a:ln>
                <a:noFill/>
              </a:ln>
              <a:solidFill>
                <a:sysClr val="windowText" lastClr="000000"/>
              </a:solidFill>
              <a:effectLst/>
              <a:uLnTx/>
              <a:uFillTx/>
              <a:latin typeface="Trebuchet MS" panose="020B0603020202020204"/>
              <a:ea typeface="+mn-ea"/>
              <a:cs typeface="+mn-cs"/>
            </a:endParaRPr>
          </a:p>
        </p:txBody>
      </p:sp>
      <p:sp>
        <p:nvSpPr>
          <p:cNvPr id="8" name="TextBox 7">
            <a:extLst>
              <a:ext uri="{FF2B5EF4-FFF2-40B4-BE49-F238E27FC236}">
                <a16:creationId xmlns:a16="http://schemas.microsoft.com/office/drawing/2014/main" id="{62284687-44A2-436C-9E55-17F92B7714F3}"/>
              </a:ext>
            </a:extLst>
          </p:cNvPr>
          <p:cNvSpPr txBox="1"/>
          <p:nvPr/>
        </p:nvSpPr>
        <p:spPr>
          <a:xfrm>
            <a:off x="903514" y="2438400"/>
            <a:ext cx="10840811" cy="33239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Atlantic-Wide Research </a:t>
            </a:r>
            <a:r>
              <a:rPr kumimoji="0" lang="en-US" sz="2400" b="0" i="0" u="none" strike="noStrike" kern="1200" cap="none" spc="0" normalizeH="0" baseline="0" noProof="0" dirty="0" err="1">
                <a:ln>
                  <a:noFill/>
                </a:ln>
                <a:solidFill>
                  <a:prstClr val="black"/>
                </a:solidFill>
                <a:effectLst/>
                <a:uLnTx/>
                <a:uFillTx/>
                <a:latin typeface="Trebuchet MS" panose="020B0603020202020204"/>
                <a:ea typeface="+mn-ea"/>
                <a:cs typeface="+mn-cs"/>
              </a:rPr>
              <a:t>Programme</a:t>
            </a: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 for Bluefin Tuna (GBYP) - Largest</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Atlantic Ocean Tropical tuna Tagging </a:t>
            </a:r>
            <a:r>
              <a:rPr kumimoji="0" lang="en-US" sz="2400" b="0" i="0" u="none" strike="noStrike" kern="1200" cap="none" spc="0" normalizeH="0" baseline="0" noProof="0" dirty="0" err="1">
                <a:ln>
                  <a:noFill/>
                </a:ln>
                <a:solidFill>
                  <a:prstClr val="black"/>
                </a:solidFill>
                <a:effectLst/>
                <a:uLnTx/>
                <a:uFillTx/>
                <a:latin typeface="Trebuchet MS" panose="020B0603020202020204"/>
                <a:ea typeface="+mn-ea"/>
                <a:cs typeface="+mn-cs"/>
              </a:rPr>
              <a:t>Programme</a:t>
            </a: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 (AOTTP) – Finished 2021</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Small Tunas Year </a:t>
            </a:r>
            <a:r>
              <a:rPr kumimoji="0" lang="en-US" sz="2400" b="0" i="0" u="none" strike="noStrike" kern="1200" cap="none" spc="0" normalizeH="0" baseline="0" noProof="0" dirty="0" err="1">
                <a:ln>
                  <a:noFill/>
                </a:ln>
                <a:solidFill>
                  <a:prstClr val="black"/>
                </a:solidFill>
                <a:effectLst/>
                <a:uLnTx/>
                <a:uFillTx/>
                <a:latin typeface="Trebuchet MS" panose="020B0603020202020204"/>
                <a:ea typeface="+mn-ea"/>
                <a:cs typeface="+mn-cs"/>
              </a:rPr>
              <a:t>Programme</a:t>
            </a: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 (SMTYP)</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Shark Research and Data Collection </a:t>
            </a:r>
            <a:r>
              <a:rPr kumimoji="0" lang="en-US" sz="2400" b="0" i="0" u="none" strike="noStrike" kern="1200" cap="none" spc="0" normalizeH="0" baseline="0" noProof="0" dirty="0" err="1">
                <a:ln>
                  <a:noFill/>
                </a:ln>
                <a:solidFill>
                  <a:prstClr val="black"/>
                </a:solidFill>
                <a:effectLst/>
                <a:uLnTx/>
                <a:uFillTx/>
                <a:latin typeface="Trebuchet MS" panose="020B0603020202020204"/>
                <a:ea typeface="+mn-ea"/>
                <a:cs typeface="+mn-cs"/>
              </a:rPr>
              <a:t>Programme</a:t>
            </a: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 (SRDCP) </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Enhanced Billfish Research </a:t>
            </a:r>
            <a:r>
              <a:rPr kumimoji="0" lang="en-US" sz="2400" b="0" i="0" u="none" strike="noStrike" kern="1200" cap="none" spc="0" normalizeH="0" baseline="0" noProof="0" dirty="0" err="1">
                <a:ln>
                  <a:noFill/>
                </a:ln>
                <a:solidFill>
                  <a:prstClr val="black"/>
                </a:solidFill>
                <a:effectLst/>
                <a:uLnTx/>
                <a:uFillTx/>
                <a:latin typeface="Trebuchet MS" panose="020B0603020202020204"/>
                <a:ea typeface="+mn-ea"/>
                <a:cs typeface="+mn-cs"/>
              </a:rPr>
              <a:t>Programme</a:t>
            </a: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 (EBRP) </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	Other Research Programs </a:t>
            </a:r>
          </a:p>
          <a:p>
            <a:pPr marL="800100" marR="0" lvl="1"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Albacore </a:t>
            </a:r>
          </a:p>
          <a:p>
            <a:pPr marL="800100" marR="0" lvl="1"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Swordfish Biology Program</a:t>
            </a:r>
            <a:endParaRPr kumimoji="0" lang="en-CA" sz="24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334935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E62E1-C81E-4B64-B2A3-DBAF271DD1B0}"/>
              </a:ext>
            </a:extLst>
          </p:cNvPr>
          <p:cNvSpPr>
            <a:spLocks noGrp="1"/>
          </p:cNvSpPr>
          <p:nvPr>
            <p:ph type="title"/>
          </p:nvPr>
        </p:nvSpPr>
        <p:spPr/>
        <p:txBody>
          <a:bodyPr/>
          <a:lstStyle/>
          <a:p>
            <a:r>
              <a:rPr lang="en-CA" dirty="0"/>
              <a:t>Secretariat contribution</a:t>
            </a:r>
            <a:endParaRPr lang="en-US" dirty="0"/>
          </a:p>
        </p:txBody>
      </p:sp>
      <p:sp>
        <p:nvSpPr>
          <p:cNvPr id="3" name="Content Placeholder 2">
            <a:extLst>
              <a:ext uri="{FF2B5EF4-FFF2-40B4-BE49-F238E27FC236}">
                <a16:creationId xmlns:a16="http://schemas.microsoft.com/office/drawing/2014/main" id="{9680A03B-1DEF-482C-A119-0B319BAC240E}"/>
              </a:ext>
            </a:extLst>
          </p:cNvPr>
          <p:cNvSpPr>
            <a:spLocks noGrp="1"/>
          </p:cNvSpPr>
          <p:nvPr>
            <p:ph idx="1"/>
          </p:nvPr>
        </p:nvSpPr>
        <p:spPr>
          <a:xfrm>
            <a:off x="478972" y="2002971"/>
            <a:ext cx="11131836" cy="4746621"/>
          </a:xfrm>
        </p:spPr>
        <p:txBody>
          <a:bodyPr>
            <a:noAutofit/>
          </a:bodyPr>
          <a:lstStyle/>
          <a:p>
            <a:pPr marL="0" indent="0">
              <a:buNone/>
            </a:pPr>
            <a:r>
              <a:rPr lang="en-CA" sz="2400" b="1" dirty="0"/>
              <a:t>Some Additional Activities in  2021</a:t>
            </a:r>
          </a:p>
          <a:p>
            <a:r>
              <a:rPr lang="en-US" sz="2000" dirty="0"/>
              <a:t>Development of the webpage and search engine for scientific documents has been completed to enables searches for SCRS documents published in the ICCAT Collective Volume of Scientific Papers since 1973,</a:t>
            </a:r>
            <a:endParaRPr lang="en-CA" sz="2000" dirty="0"/>
          </a:p>
          <a:p>
            <a:r>
              <a:rPr lang="en-US" sz="2000" dirty="0"/>
              <a:t>Enhancement of scientific capacity building partially under JCAP:</a:t>
            </a:r>
            <a:endParaRPr lang="en-CA" sz="2000" dirty="0"/>
          </a:p>
          <a:p>
            <a:r>
              <a:rPr lang="en-US" sz="2000" dirty="0"/>
              <a:t>Updating tagging data received by the Secretariat, and the develop of related relational databases and web-based tools to facilitate data analysis.</a:t>
            </a:r>
            <a:endParaRPr lang="en-CA" sz="2000" dirty="0"/>
          </a:p>
          <a:p>
            <a:r>
              <a:rPr lang="en-CA" sz="2000" dirty="0"/>
              <a:t>16 short term contracts dealing with a wide variety of issues/activities</a:t>
            </a:r>
          </a:p>
          <a:p>
            <a:r>
              <a:rPr lang="en-US" sz="2000" dirty="0"/>
              <a:t>International cooperation. The Secretariat putted forward project proposals on compliance, the IOMS system, testing Ecosystem Indicators, and harmonization among t-RMFOs under the second phase of the FAO Common Oceans/ABNJ Tuna Phase II project, </a:t>
            </a:r>
          </a:p>
          <a:p>
            <a:r>
              <a:rPr lang="en-US" sz="2000" dirty="0"/>
              <a:t>And much more!!!</a:t>
            </a:r>
          </a:p>
        </p:txBody>
      </p:sp>
    </p:spTree>
    <p:extLst>
      <p:ext uri="{BB962C8B-B14F-4D97-AF65-F5344CB8AC3E}">
        <p14:creationId xmlns:p14="http://schemas.microsoft.com/office/powerpoint/2010/main" val="2067154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03">
            <a:extLst>
              <a:ext uri="{FF2B5EF4-FFF2-40B4-BE49-F238E27FC236}">
                <a16:creationId xmlns:a16="http://schemas.microsoft.com/office/drawing/2014/main" id="{01E180D5-29F7-425E-AFBB-9B4F57F4D5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5309"/>
            <a:ext cx="12192000" cy="147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ED4BBEE-384F-4DDE-A224-D9950D383159}"/>
              </a:ext>
            </a:extLst>
          </p:cNvPr>
          <p:cNvSpPr>
            <a:spLocks noGrp="1"/>
          </p:cNvSpPr>
          <p:nvPr>
            <p:ph type="title"/>
          </p:nvPr>
        </p:nvSpPr>
        <p:spPr>
          <a:xfrm>
            <a:off x="2126212" y="628582"/>
            <a:ext cx="11029616" cy="1013800"/>
          </a:xfrm>
        </p:spPr>
        <p:txBody>
          <a:bodyPr/>
          <a:lstStyle/>
          <a:p>
            <a:r>
              <a:rPr lang="en-US" sz="2800" dirty="0">
                <a:solidFill>
                  <a:schemeClr val="bg1"/>
                </a:solidFill>
              </a:rPr>
              <a:t>Report of intersessional SCRS meetings</a:t>
            </a:r>
            <a:endParaRPr lang="en-US" dirty="0"/>
          </a:p>
        </p:txBody>
      </p:sp>
      <p:sp>
        <p:nvSpPr>
          <p:cNvPr id="3" name="Content Placeholder 2">
            <a:extLst>
              <a:ext uri="{FF2B5EF4-FFF2-40B4-BE49-F238E27FC236}">
                <a16:creationId xmlns:a16="http://schemas.microsoft.com/office/drawing/2014/main" id="{F7193228-BD88-4C18-8CFD-E9DBC0105747}"/>
              </a:ext>
            </a:extLst>
          </p:cNvPr>
          <p:cNvSpPr>
            <a:spLocks noGrp="1"/>
          </p:cNvSpPr>
          <p:nvPr>
            <p:ph idx="1"/>
          </p:nvPr>
        </p:nvSpPr>
        <p:spPr>
          <a:xfrm>
            <a:off x="349964" y="2932386"/>
            <a:ext cx="11029615" cy="3237186"/>
          </a:xfrm>
        </p:spPr>
        <p:txBody>
          <a:bodyPr>
            <a:normAutofit/>
          </a:bodyPr>
          <a:lstStyle/>
          <a:p>
            <a:r>
              <a:rPr lang="en-US" sz="2800" dirty="0"/>
              <a:t>2020 Third Intersessional Meeting of the Bluefin Species Group –Virtual Meeting, December 1-3, 2020.</a:t>
            </a:r>
          </a:p>
          <a:p>
            <a:pPr lvl="1"/>
            <a:r>
              <a:rPr lang="en-US" sz="2400" dirty="0">
                <a:solidFill>
                  <a:schemeClr val="tx1"/>
                </a:solidFill>
              </a:rPr>
              <a:t>Primary focus </a:t>
            </a:r>
            <a:r>
              <a:rPr lang="en-CA" sz="2400" dirty="0">
                <a:solidFill>
                  <a:schemeClr val="tx1"/>
                </a:solidFill>
              </a:rPr>
              <a:t>was </a:t>
            </a:r>
            <a:r>
              <a:rPr lang="en-US" sz="2400" dirty="0"/>
              <a:t>on several decision points related to the MSE process.  This included review of the OMs and their robustness (</a:t>
            </a:r>
            <a:r>
              <a:rPr lang="en-US" sz="2400" dirty="0" err="1"/>
              <a:t>eg</a:t>
            </a:r>
            <a:r>
              <a:rPr lang="en-US" sz="2400" dirty="0"/>
              <a:t> mixing axis and senescence vector), </a:t>
            </a:r>
            <a:r>
              <a:rPr lang="en-CA" sz="2400" dirty="0">
                <a:solidFill>
                  <a:schemeClr val="tx1"/>
                </a:solidFill>
              </a:rPr>
              <a:t>plausibility weighting, </a:t>
            </a:r>
            <a:r>
              <a:rPr lang="en-US" sz="2400" dirty="0">
                <a:solidFill>
                  <a:schemeClr val="tx1"/>
                </a:solidFill>
              </a:rPr>
              <a:t>the overall BFT workplan for 2021 and the SCRS MSE roadmap.  A number sub-group and GBYP issues were also addressed at the meeting.</a:t>
            </a:r>
            <a:endParaRPr lang="en-CA" sz="2400" dirty="0">
              <a:solidFill>
                <a:schemeClr val="tx1"/>
              </a:solidFill>
            </a:endParaRPr>
          </a:p>
        </p:txBody>
      </p:sp>
      <p:sp>
        <p:nvSpPr>
          <p:cNvPr id="7" name="TextBox 6">
            <a:extLst>
              <a:ext uri="{FF2B5EF4-FFF2-40B4-BE49-F238E27FC236}">
                <a16:creationId xmlns:a16="http://schemas.microsoft.com/office/drawing/2014/main" id="{67546FFC-A1ED-4A48-B985-4F4BC2DCEC6C}"/>
              </a:ext>
            </a:extLst>
          </p:cNvPr>
          <p:cNvSpPr txBox="1"/>
          <p:nvPr/>
        </p:nvSpPr>
        <p:spPr>
          <a:xfrm>
            <a:off x="557047" y="1978968"/>
            <a:ext cx="10350439"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Trebuchet MS" panose="020B0603020202020204"/>
                <a:ea typeface="+mn-ea"/>
                <a:cs typeface="+mn-cs"/>
              </a:rPr>
              <a:t>Total of 13 Intersessional meetings held in late 2020 and 2021 – Details of each meeting available in the meeting reports.</a:t>
            </a:r>
          </a:p>
        </p:txBody>
      </p:sp>
    </p:spTree>
    <p:extLst>
      <p:ext uri="{BB962C8B-B14F-4D97-AF65-F5344CB8AC3E}">
        <p14:creationId xmlns:p14="http://schemas.microsoft.com/office/powerpoint/2010/main" val="809640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F4B5F-6C5F-4775-80AF-D0DF94D103A4}"/>
              </a:ext>
            </a:extLst>
          </p:cNvPr>
          <p:cNvSpPr>
            <a:spLocks noGrp="1"/>
          </p:cNvSpPr>
          <p:nvPr>
            <p:ph type="title"/>
          </p:nvPr>
        </p:nvSpPr>
        <p:spPr/>
        <p:txBody>
          <a:bodyPr/>
          <a:lstStyle/>
          <a:p>
            <a:endParaRPr lang="en-US"/>
          </a:p>
        </p:txBody>
      </p:sp>
      <p:pic>
        <p:nvPicPr>
          <p:cNvPr id="4" name="Picture 3" descr="img03">
            <a:extLst>
              <a:ext uri="{FF2B5EF4-FFF2-40B4-BE49-F238E27FC236}">
                <a16:creationId xmlns:a16="http://schemas.microsoft.com/office/drawing/2014/main" id="{679660F0-386E-480F-B326-C5183224AC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83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C50060D-F886-48ED-A4B8-C5C9DD364AC0}"/>
              </a:ext>
            </a:extLst>
          </p:cNvPr>
          <p:cNvSpPr txBox="1"/>
          <p:nvPr/>
        </p:nvSpPr>
        <p:spPr>
          <a:xfrm>
            <a:off x="2319919" y="1249997"/>
            <a:ext cx="7601846" cy="461665"/>
          </a:xfrm>
          <a:prstGeom prst="rect">
            <a:avLst/>
          </a:prstGeom>
          <a:noFill/>
        </p:spPr>
        <p:txBody>
          <a:bodyPr wrap="square">
            <a:spAutoFit/>
          </a:bodyPr>
          <a:lstStyle/>
          <a:p>
            <a:r>
              <a:rPr kumimoji="0" lang="en-US" sz="2400" b="0" i="0" u="none" strike="noStrike" kern="1200" cap="none" spc="0" normalizeH="0" baseline="0" noProof="0" dirty="0">
                <a:ln>
                  <a:noFill/>
                </a:ln>
                <a:solidFill>
                  <a:schemeClr val="bg1"/>
                </a:solidFill>
                <a:effectLst/>
                <a:uLnTx/>
                <a:uFillTx/>
                <a:latin typeface="Trebuchet MS" panose="020B0603020202020204"/>
                <a:ea typeface="+mn-ea"/>
                <a:cs typeface="+mn-cs"/>
              </a:rPr>
              <a:t>Report of Intersessional SCRS meetings – Slide 2 </a:t>
            </a:r>
            <a:endParaRPr lang="en-US" sz="2400" dirty="0">
              <a:solidFill>
                <a:schemeClr val="bg1"/>
              </a:solidFill>
            </a:endParaRPr>
          </a:p>
        </p:txBody>
      </p:sp>
      <p:sp>
        <p:nvSpPr>
          <p:cNvPr id="8" name="TextBox 7">
            <a:extLst>
              <a:ext uri="{FF2B5EF4-FFF2-40B4-BE49-F238E27FC236}">
                <a16:creationId xmlns:a16="http://schemas.microsoft.com/office/drawing/2014/main" id="{EC4638C0-9DF4-4C89-B4D5-DE65C2AE7A16}"/>
              </a:ext>
            </a:extLst>
          </p:cNvPr>
          <p:cNvSpPr txBox="1"/>
          <p:nvPr/>
        </p:nvSpPr>
        <p:spPr>
          <a:xfrm>
            <a:off x="471839" y="1969204"/>
            <a:ext cx="11151475" cy="4093428"/>
          </a:xfrm>
          <a:prstGeom prst="rect">
            <a:avLst/>
          </a:prstGeom>
          <a:noFill/>
        </p:spPr>
        <p:txBody>
          <a:bodyPr wrap="square">
            <a:spAutoFit/>
          </a:bodyPr>
          <a:lstStyle/>
          <a:p>
            <a:r>
              <a:rPr lang="en-US" sz="2000" b="1" u="sng" dirty="0"/>
              <a:t>Intersessional Meeting of the Billfishes Species Group</a:t>
            </a:r>
            <a:r>
              <a:rPr lang="en-US" sz="2000" u="sng" dirty="0"/>
              <a:t> </a:t>
            </a:r>
            <a:r>
              <a:rPr lang="en-US" sz="2000" dirty="0"/>
              <a:t>– Virtual meeting. March 8-12, 2021. </a:t>
            </a:r>
          </a:p>
          <a:p>
            <a:r>
              <a:rPr lang="en-US" sz="2000" dirty="0"/>
              <a:t>Information was provided on the </a:t>
            </a:r>
            <a:r>
              <a:rPr lang="en-US" sz="2000" u="sng" dirty="0"/>
              <a:t>sampling</a:t>
            </a:r>
            <a:r>
              <a:rPr lang="en-US" sz="2000" dirty="0"/>
              <a:t> of hard parts for age and growth studies, the October </a:t>
            </a:r>
            <a:r>
              <a:rPr lang="en-US" sz="2000" u="sng" dirty="0"/>
              <a:t>protocol workshop</a:t>
            </a:r>
            <a:r>
              <a:rPr lang="en-US" sz="2000" dirty="0"/>
              <a:t>, and </a:t>
            </a:r>
            <a:r>
              <a:rPr lang="en-US" sz="2000" u="sng" dirty="0"/>
              <a:t>blue marlin reproductive research </a:t>
            </a:r>
            <a:r>
              <a:rPr lang="en-US" sz="2000" dirty="0"/>
              <a:t>in the Gulf of Mexico.  </a:t>
            </a:r>
            <a:r>
              <a:rPr lang="en-US" sz="2000" u="sng" dirty="0" err="1"/>
              <a:t>ToRs</a:t>
            </a:r>
            <a:r>
              <a:rPr lang="en-US" sz="2000" u="sng" dirty="0"/>
              <a:t> for the small scale </a:t>
            </a:r>
            <a:r>
              <a:rPr lang="en-US" sz="2000" dirty="0"/>
              <a:t>(artisanal) fisheries workshops in the Caribbean (2023) and West African (2022) regions were developed.  CPCs provided a summary of </a:t>
            </a:r>
            <a:r>
              <a:rPr lang="en-US" sz="2000" u="sng" dirty="0"/>
              <a:t>the status and inventory of small scale (artisanal) fisheries</a:t>
            </a:r>
            <a:r>
              <a:rPr lang="en-US" sz="2000" dirty="0"/>
              <a:t>, including discards. </a:t>
            </a:r>
            <a:r>
              <a:rPr lang="en-US" sz="2000" u="sng" dirty="0"/>
              <a:t>Two subgroups were initiated </a:t>
            </a:r>
            <a:r>
              <a:rPr lang="en-US" sz="2000" dirty="0"/>
              <a:t>to address the Commission requests on Electronic Monitoring Systems</a:t>
            </a:r>
            <a:r>
              <a:rPr lang="en-US" sz="2000" u="sng" dirty="0"/>
              <a:t> and </a:t>
            </a:r>
            <a:r>
              <a:rPr lang="en-US" sz="2000" dirty="0"/>
              <a:t>potential technical changes to reduce bycatch and bycatch mortality.</a:t>
            </a:r>
          </a:p>
          <a:p>
            <a:endParaRPr lang="en-US" sz="2000" dirty="0"/>
          </a:p>
          <a:p>
            <a:r>
              <a:rPr lang="en-US" sz="2000" b="1" u="sng" dirty="0"/>
              <a:t>Tropical Tunas MSE Technical Group Meeting</a:t>
            </a:r>
            <a:r>
              <a:rPr lang="en-US" sz="2000" b="1" dirty="0"/>
              <a:t>.</a:t>
            </a:r>
            <a:r>
              <a:rPr lang="en-US" sz="2000" dirty="0"/>
              <a:t> - Virtual meeting. March 29-31,  2021.  Reviewed  the development of MSE OM’s for western SKJ, the stock-specific operating models for YFT, BET, SKJ, and multi-stock options. The Group also addressed major axis of uncertainty for operating models, performance metrics, updating of the roadmap (including single stock vs. multi-stock), communications, and capacity building. </a:t>
            </a:r>
          </a:p>
        </p:txBody>
      </p:sp>
    </p:spTree>
    <p:extLst>
      <p:ext uri="{BB962C8B-B14F-4D97-AF65-F5344CB8AC3E}">
        <p14:creationId xmlns:p14="http://schemas.microsoft.com/office/powerpoint/2010/main" val="2972335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8D8936-69BD-40D0-89B2-7D9BFDD39500}"/>
              </a:ext>
            </a:extLst>
          </p:cNvPr>
          <p:cNvPicPr>
            <a:picLocks noChangeAspect="1"/>
          </p:cNvPicPr>
          <p:nvPr/>
        </p:nvPicPr>
        <p:blipFill>
          <a:blip r:embed="rId3"/>
          <a:stretch>
            <a:fillRect/>
          </a:stretch>
        </p:blipFill>
        <p:spPr>
          <a:xfrm>
            <a:off x="0" y="0"/>
            <a:ext cx="12192000" cy="1469136"/>
          </a:xfrm>
          <a:prstGeom prst="rect">
            <a:avLst/>
          </a:prstGeom>
        </p:spPr>
      </p:pic>
      <p:sp>
        <p:nvSpPr>
          <p:cNvPr id="6" name="TextBox 5">
            <a:extLst>
              <a:ext uri="{FF2B5EF4-FFF2-40B4-BE49-F238E27FC236}">
                <a16:creationId xmlns:a16="http://schemas.microsoft.com/office/drawing/2014/main" id="{39759AD3-1B9C-4D0D-B3CF-8CF900BC216E}"/>
              </a:ext>
            </a:extLst>
          </p:cNvPr>
          <p:cNvSpPr txBox="1"/>
          <p:nvPr/>
        </p:nvSpPr>
        <p:spPr>
          <a:xfrm>
            <a:off x="3004523" y="873992"/>
            <a:ext cx="6868139" cy="461665"/>
          </a:xfrm>
          <a:prstGeom prst="rect">
            <a:avLst/>
          </a:prstGeom>
          <a:noFill/>
        </p:spPr>
        <p:txBody>
          <a:bodyPr wrap="square">
            <a:spAutoFit/>
          </a:bodyPr>
          <a:lstStyle/>
          <a:p>
            <a:r>
              <a:rPr kumimoji="0" lang="en-US" sz="2400" b="0" i="0" u="none" strike="noStrike" kern="1200" cap="none" spc="0" normalizeH="0" baseline="0" noProof="0" dirty="0">
                <a:ln>
                  <a:noFill/>
                </a:ln>
                <a:solidFill>
                  <a:schemeClr val="bg1"/>
                </a:solidFill>
                <a:effectLst/>
                <a:uLnTx/>
                <a:uFillTx/>
                <a:latin typeface="Trebuchet MS" panose="020B0603020202020204"/>
                <a:ea typeface="+mn-ea"/>
                <a:cs typeface="+mn-cs"/>
              </a:rPr>
              <a:t>Report of intersessional SCRS meetings – Slide 3 </a:t>
            </a:r>
            <a:endParaRPr lang="en-US" sz="2400" dirty="0">
              <a:solidFill>
                <a:schemeClr val="bg1"/>
              </a:solidFill>
            </a:endParaRPr>
          </a:p>
        </p:txBody>
      </p:sp>
      <p:sp>
        <p:nvSpPr>
          <p:cNvPr id="7" name="TextBox 6">
            <a:extLst>
              <a:ext uri="{FF2B5EF4-FFF2-40B4-BE49-F238E27FC236}">
                <a16:creationId xmlns:a16="http://schemas.microsoft.com/office/drawing/2014/main" id="{5EAEF352-2CED-40CC-8D80-57B8D0C3819E}"/>
              </a:ext>
            </a:extLst>
          </p:cNvPr>
          <p:cNvSpPr txBox="1"/>
          <p:nvPr/>
        </p:nvSpPr>
        <p:spPr>
          <a:xfrm>
            <a:off x="442913" y="1600200"/>
            <a:ext cx="11372850" cy="5386090"/>
          </a:xfrm>
          <a:prstGeom prst="rect">
            <a:avLst/>
          </a:prstGeom>
          <a:noFill/>
        </p:spPr>
        <p:txBody>
          <a:bodyPr wrap="square" rtlCol="0">
            <a:spAutoFit/>
          </a:bodyPr>
          <a:lstStyle/>
          <a:p>
            <a:r>
              <a:rPr lang="en-CA" sz="2800" b="1" dirty="0">
                <a:latin typeface="Times New Roman" panose="02020603050405020304" pitchFamily="18" charset="0"/>
                <a:cs typeface="Times New Roman" panose="02020603050405020304" pitchFamily="18" charset="0"/>
              </a:rPr>
              <a:t>Bluefin Tuna </a:t>
            </a:r>
            <a:r>
              <a:rPr lang="en-CA" sz="2800" b="1" dirty="0" err="1">
                <a:latin typeface="Times New Roman" panose="02020603050405020304" pitchFamily="18" charset="0"/>
                <a:cs typeface="Times New Roman" panose="02020603050405020304" pitchFamily="18" charset="0"/>
              </a:rPr>
              <a:t>Intersessionals</a:t>
            </a:r>
            <a:r>
              <a:rPr lang="en-CA" sz="2800" b="1" dirty="0">
                <a:latin typeface="Times New Roman" panose="02020603050405020304" pitchFamily="18" charset="0"/>
                <a:cs typeface="Times New Roman" panose="02020603050405020304" pitchFamily="18" charset="0"/>
              </a:rPr>
              <a:t> in 2021:</a:t>
            </a:r>
          </a:p>
          <a:p>
            <a:endParaRPr lang="en-CA" sz="1600" dirty="0">
              <a:latin typeface="Times New Roman" panose="02020603050405020304" pitchFamily="18" charset="0"/>
              <a:cs typeface="Times New Roman" panose="02020603050405020304" pitchFamily="18" charset="0"/>
            </a:endParaRPr>
          </a:p>
          <a:p>
            <a:r>
              <a:rPr lang="en-CA" sz="2800" dirty="0">
                <a:latin typeface="Times New Roman" panose="02020603050405020304" pitchFamily="18" charset="0"/>
                <a:cs typeface="Times New Roman" panose="02020603050405020304" pitchFamily="18" charset="0"/>
              </a:rPr>
              <a:t>Multiple BFT intersessional meeting primarily related to the WBFT stock assessment and aspects of BFT MSE. Most details discussed in the Panel 2 Presentation.</a:t>
            </a:r>
          </a:p>
          <a:p>
            <a:r>
              <a:rPr lang="en-CA" sz="2800" dirty="0">
                <a:latin typeface="Times New Roman" panose="02020603050405020304" pitchFamily="18" charset="0"/>
                <a:cs typeface="Times New Roman" panose="02020603050405020304" pitchFamily="18" charset="0"/>
              </a:rPr>
              <a:t>	</a:t>
            </a:r>
            <a:r>
              <a:rPr lang="en-CA" sz="2400" dirty="0">
                <a:latin typeface="Times New Roman" panose="02020603050405020304" pitchFamily="18" charset="0"/>
                <a:cs typeface="Times New Roman" panose="02020603050405020304" pitchFamily="18" charset="0"/>
              </a:rPr>
              <a:t>- First BFT intersessional and </a:t>
            </a:r>
            <a:r>
              <a:rPr lang="en-CA" sz="2400" dirty="0" err="1">
                <a:latin typeface="Times New Roman" panose="02020603050405020304" pitchFamily="18" charset="0"/>
                <a:cs typeface="Times New Roman" panose="02020603050405020304" pitchFamily="18" charset="0"/>
              </a:rPr>
              <a:t>wBFT</a:t>
            </a:r>
            <a:r>
              <a:rPr lang="en-CA" sz="2400" dirty="0">
                <a:latin typeface="Times New Roman" panose="02020603050405020304" pitchFamily="18" charset="0"/>
                <a:cs typeface="Times New Roman" panose="02020603050405020304" pitchFamily="18" charset="0"/>
              </a:rPr>
              <a:t> data prep meeting - April 3-13.</a:t>
            </a:r>
          </a:p>
          <a:p>
            <a:r>
              <a:rPr lang="en-CA" sz="2400" dirty="0">
                <a:latin typeface="Times New Roman" panose="02020603050405020304" pitchFamily="18" charset="0"/>
                <a:cs typeface="Times New Roman" panose="02020603050405020304" pitchFamily="18" charset="0"/>
              </a:rPr>
              <a:t>	- BFT Technical Group meeting – July 5-10.</a:t>
            </a:r>
          </a:p>
          <a:p>
            <a:r>
              <a:rPr lang="en-CA" sz="2400" dirty="0">
                <a:latin typeface="Times New Roman" panose="02020603050405020304" pitchFamily="18" charset="0"/>
                <a:cs typeface="Times New Roman" panose="02020603050405020304" pitchFamily="18" charset="0"/>
              </a:rPr>
              <a:t>	- Second BFT Intersessional meeting – Sept 2-9.</a:t>
            </a:r>
          </a:p>
          <a:p>
            <a:r>
              <a:rPr lang="en-CA" sz="2400" dirty="0">
                <a:latin typeface="Times New Roman" panose="02020603050405020304" pitchFamily="18" charset="0"/>
                <a:cs typeface="Times New Roman" panose="02020603050405020304" pitchFamily="18" charset="0"/>
              </a:rPr>
              <a:t>	- Western BFT Stock assessment Meeting – Aug 30-Sept 1</a:t>
            </a:r>
          </a:p>
          <a:p>
            <a:r>
              <a:rPr lang="en-CA" sz="2400" dirty="0">
                <a:latin typeface="Times New Roman" panose="02020603050405020304" pitchFamily="18" charset="0"/>
                <a:cs typeface="Times New Roman" panose="02020603050405020304" pitchFamily="18" charset="0"/>
              </a:rPr>
              <a:t>	- BFT MSE Ambassador Meetings – October 13-15.</a:t>
            </a:r>
          </a:p>
          <a:p>
            <a:r>
              <a:rPr lang="en-CA" sz="2400" dirty="0">
                <a:latin typeface="Times New Roman" panose="02020603050405020304" pitchFamily="18" charset="0"/>
                <a:cs typeface="Times New Roman" panose="02020603050405020304" pitchFamily="18" charset="0"/>
              </a:rPr>
              <a:t>	- Panel 2 Meeting on BFT MSE – Nov 11</a:t>
            </a:r>
          </a:p>
          <a:p>
            <a:r>
              <a:rPr lang="en-CA" sz="2800" dirty="0">
                <a:latin typeface="Times New Roman" panose="02020603050405020304" pitchFamily="18" charset="0"/>
                <a:cs typeface="Times New Roman" panose="02020603050405020304" pitchFamily="18" charset="0"/>
              </a:rPr>
              <a:t>In addition, there were numerous </a:t>
            </a:r>
            <a:r>
              <a:rPr lang="en-CA" sz="2800" i="1" dirty="0">
                <a:latin typeface="Times New Roman" panose="02020603050405020304" pitchFamily="18" charset="0"/>
                <a:cs typeface="Times New Roman" panose="02020603050405020304" pitchFamily="18" charset="0"/>
              </a:rPr>
              <a:t>ad hoc </a:t>
            </a:r>
            <a:r>
              <a:rPr lang="en-CA" sz="2800" dirty="0">
                <a:latin typeface="Times New Roman" panose="02020603050405020304" pitchFamily="18" charset="0"/>
                <a:cs typeface="Times New Roman" panose="02020603050405020304" pitchFamily="18" charset="0"/>
              </a:rPr>
              <a:t>and subgroup meetings to prepare for the above meetings.</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8015820"/>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2.xml><?xml version="1.0" encoding="utf-8"?>
<a:theme xmlns:a="http://schemas.openxmlformats.org/drawingml/2006/main" name="Berlin">
  <a:themeElements>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3.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ICCAT_SecretariatPowerPoint_template" id="{F7EF2BE0-CB1E-4D1C-9294-5A4A5EA2B42A}" vid="{C6A567B3-3A82-459C-860D-274B441F82A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39779</TotalTime>
  <Words>6071</Words>
  <Application>Microsoft Office PowerPoint</Application>
  <PresentationFormat>Widescreen</PresentationFormat>
  <Paragraphs>505</Paragraphs>
  <Slides>52</Slides>
  <Notes>17</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52</vt:i4>
      </vt:variant>
    </vt:vector>
  </HeadingPairs>
  <TitlesOfParts>
    <vt:vector size="68" baseType="lpstr">
      <vt:lpstr>Arial</vt:lpstr>
      <vt:lpstr>Calibri</vt:lpstr>
      <vt:lpstr>Calibri Light</vt:lpstr>
      <vt:lpstr>Cambria</vt:lpstr>
      <vt:lpstr>Constantia</vt:lpstr>
      <vt:lpstr>Gill Sans MT</vt:lpstr>
      <vt:lpstr>Symbol</vt:lpstr>
      <vt:lpstr>Times New Roman</vt:lpstr>
      <vt:lpstr>Trebuchet MS</vt:lpstr>
      <vt:lpstr>Wingdings</vt:lpstr>
      <vt:lpstr>Wingdings 2</vt:lpstr>
      <vt:lpstr>Dividend</vt:lpstr>
      <vt:lpstr>Berlin</vt:lpstr>
      <vt:lpstr>Flow</vt:lpstr>
      <vt:lpstr>Office Theme</vt:lpstr>
      <vt:lpstr>1_Office Theme</vt:lpstr>
      <vt:lpstr>Report of the 2021 Standing Committee of Research and Statistics (SCRS) to the ICCAT Plenary</vt:lpstr>
      <vt:lpstr>Presentation Overview</vt:lpstr>
      <vt:lpstr>SCRS Challenges:</vt:lpstr>
      <vt:lpstr>2021 SCRS Accomplishments</vt:lpstr>
      <vt:lpstr>Secretariat Activities in Research and Statistics</vt:lpstr>
      <vt:lpstr>Secretariat contribution</vt:lpstr>
      <vt:lpstr>Report of intersessional SCRS meetings</vt:lpstr>
      <vt:lpstr>PowerPoint Presentation</vt:lpstr>
      <vt:lpstr>PowerPoint Presentation</vt:lpstr>
      <vt:lpstr>PowerPoint Presentation</vt:lpstr>
      <vt:lpstr>PowerPoint Presentation</vt:lpstr>
      <vt:lpstr>PowerPoint Presentation</vt:lpstr>
      <vt:lpstr> Report of the Subcommittee on Statistics</vt:lpstr>
      <vt:lpstr>PowerPoint Presentation</vt:lpstr>
      <vt:lpstr> Report of the Subcommittee on Statistics</vt:lpstr>
      <vt:lpstr>Report of Subcommittee on Ecosystems and Bycatch</vt:lpstr>
      <vt:lpstr>Subcommittee on Ecosystems and Bycatch –Recommendations with financial implications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Atlantic Ocean Tropical tuna Tagging Programme (AOTTP)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Management Strategy Evaluations (MSE) </vt:lpstr>
      <vt:lpstr> - MSE began around 2015 with frameworks proposed for Northern Albacore, Tropical tunas, Bluefin tuna and northern swordfish to match the delivery of MSE products to the needed for advice. -  Early development was slow and complicated by model development (inexperience, technical challenges, and limited resources) and the need to continue with multiple assessments to provide advice until the MSE process was completed.  - In 2018 the Commission recommended a preference to focus on one or two of the ongoing species without guidance on priorities. In 2019 the SCRS focused on BFT and SWO_N, limited work on ALB_N, and little on the tropical tuna MSE.  - However, in 2000 the SCRS initiated a concerted effort to move forward with MSE on all 4 species, albeit the level of effort varied from species to species. Main activities are described in the MSE Road Map.</vt:lpstr>
      <vt:lpstr>Significant Progress made on all MSE frameworks. Specifically:   ALB_N – Preparation for a new MSE framework using the Stock Synthesis (SS) model, evaluated existence of and responses to exceptional circumstances, and review the interim HCR and adoption of  a long-term MP, including the TAC.   SWO_N – Initiated independent peer review of MSE code, continuation of  work on criteria for determining exceptional circumstances, revised and expanded OM grid (216 to 288 axis),  recommend initial operational management objectives and identified performance indicators, and continued development of CMPs. As well as continued work on analyses related to minimum size limits and discarding estimation.   </vt:lpstr>
      <vt:lpstr> BFT - Reconditioned OM with data up to 2020. Adopted a BFT reference grid and established plausibility weighting of OMs, Reviewed robustness tests, Updated the trial specifications document (TSD), as well as Review Progress of 9 CMP’s currently under development and discussed the process for selection of  CMPs for illustrative purposes and performance Indicators to the Commission.  Critical stage in the BFT MSE Process where enhanced communication among stakeholders is required.  - Request for increased interactions/meetings with all stakeholders.  - Developing plots/tables to illustrate primarily the  trade-off between catch and stock status for  the  MP’s  - Established an ambassador program (People who are able to speak about the MSE to various  CPCs, groups, and stakeholders) and communication material (one-page summary, an Executive  summary (~4 pages), and standard  slide presentations) for a better understanding of the MSE   - Initiated a series of informal webinars to describe the BFT MSE process. </vt:lpstr>
      <vt:lpstr>   Tropical Tuna: -  Two MSE frameworks – western Skipjack and the multispecies (YFT, BET, and SKJ).   -  Conducted bigeye stock assessment.  -  SCRS agreed on major sources of uncertainty to be considered in the MSE and  candidate performance indicators for the tropical tuna MSEs.   -  recommended modifying OM for wSKJ to include the whole of the western  Atlantic  -  Under JCAP/ICCAT initiated Training workshops on MSE and HCR for Portuguese  and Spanish speaking scientists and managers  -   Reconditioning of OM’s for SKJ (east and west) scheduled for after the SKJ  assessment.   </vt:lpstr>
      <vt:lpstr>   2022 SCRS REVISED ROADMAP FOR THE DEVELOPMENT OF  MANAGEMENT STRATEGY EVALUATION (MSE) AND HARVEST CONTROL RULES (HCR)</vt:lpstr>
      <vt:lpstr>Intersessional Meetings proposed for 2022. </vt:lpstr>
      <vt:lpstr>Intersessional Meetings proposed for 2022. </vt:lpstr>
      <vt:lpstr>Intersessional Meetings proposed for 2022. </vt:lpstr>
      <vt:lpstr>PowerPoint Presentation</vt:lpstr>
      <vt:lpstr>SCRS Proposed 2022 Budget (STF 209)</vt:lpstr>
      <vt:lpstr>SCRS Proposed/Revised 2022 Budget</vt:lpstr>
      <vt:lpstr>Other Issues: Proposal for amendment of the rules and procedures for the protection, access to, and dissemination of data compiled by ICCAT (STF 114).</vt:lpstr>
      <vt:lpstr>Thank You  Gracias  Merci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2021 INTERSESSIONAL MEETING OF BLUEFIN TUNA MSE TECHNICAL GROUP (Online, 5-10 July 2021</dc:title>
  <dc:creator>Gary Melvin</dc:creator>
  <cp:lastModifiedBy>Miguel Santos</cp:lastModifiedBy>
  <cp:revision>79</cp:revision>
  <dcterms:created xsi:type="dcterms:W3CDTF">2021-09-23T10:18:25Z</dcterms:created>
  <dcterms:modified xsi:type="dcterms:W3CDTF">2021-11-15T14:53:50Z</dcterms:modified>
</cp:coreProperties>
</file>