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5" r:id="rId4"/>
    <p:sldId id="256" r:id="rId5"/>
    <p:sldId id="258" r:id="rId6"/>
    <p:sldId id="266" r:id="rId7"/>
    <p:sldId id="260" r:id="rId8"/>
    <p:sldId id="267" r:id="rId9"/>
    <p:sldId id="261" r:id="rId10"/>
    <p:sldId id="263" r:id="rId11"/>
    <p:sldId id="26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57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E818-7F37-41AA-9657-8B076724D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3F44786-27E4-41CF-BE46-910A63751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2058071-B11D-40A1-B9D3-D6113834573D}"/>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C7DBC692-5FE2-43BA-AC7D-17C1819360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C45155-BD17-4AAF-8410-F8B84C28B22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754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83BF-28F0-44D0-9D83-8F4CEBFC97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137208-85DF-47B7-B6EA-E43D9CCD6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46F65A-B3CA-48BC-9D19-7DD4E0168452}"/>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4356C312-BF6C-425B-94E5-A5E4B02B82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6EDEEB-A4DA-4201-A55B-39AC460670FA}"/>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4348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C396B-0B03-4BFA-A027-0461FEDD6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A80FF1-841D-4780-9934-95705D2C4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72F3-1C78-423C-A989-CDDCD8420726}"/>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C86D675C-EB0C-4115-B7B4-43FA5FAF44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318887-27EE-4043-A641-7596974A25F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21060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39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273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632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224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286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611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738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463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C12-69EA-4E6B-95B2-18857DF4CC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11CB3A-73F8-4F79-86AD-501E49E12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54E84A-250F-4F4A-B732-CC0BCCD58F95}"/>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12AEFBCB-6E5A-431C-90CB-F7DAEA6A19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3E68B0-9933-4883-A0E3-90AC9BF0A555}"/>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3816928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884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733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6016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1390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7820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6534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477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85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BB2E-942A-45F1-87C3-8131CC266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D91F22-2068-4808-B346-9FF89D3D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15886-2F11-43A6-AA86-A78C38DE323F}"/>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6FEA5344-A40B-4146-A1BA-08203270BD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A0D67A-B392-4F51-ADFF-D7CD107A6196}"/>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7493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DE91-3DAE-41F7-923A-8C02804BF7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6C797A-FAB1-47F7-8CA8-EFE640A6F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852DBD-0FB7-4D14-9F8C-15A66970F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24B64A8-8A1D-4DA7-8019-C394F919A4DC}"/>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6" name="Footer Placeholder 5">
            <a:extLst>
              <a:ext uri="{FF2B5EF4-FFF2-40B4-BE49-F238E27FC236}">
                <a16:creationId xmlns:a16="http://schemas.microsoft.com/office/drawing/2014/main" id="{22BC1C64-2B8B-4A6F-AAC8-54692E908C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26C888-A7C2-4292-BEEC-D6690D63342B}"/>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450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50BD-836F-4BBE-B200-E5DBB602C6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5CDDA5-AD73-45FD-A89C-6EE064D47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CD3A2-C00A-4D79-9FCC-7C0ABC2FD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2E4CC42-6DB3-48CC-879D-01521A2BD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9431F-8A8B-4D6A-ADA2-FD1D9FD2A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B5988C1-790F-490B-AAA9-BF39FF849E47}"/>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8" name="Footer Placeholder 7">
            <a:extLst>
              <a:ext uri="{FF2B5EF4-FFF2-40B4-BE49-F238E27FC236}">
                <a16:creationId xmlns:a16="http://schemas.microsoft.com/office/drawing/2014/main" id="{48C0038D-547A-4C13-99EA-72A814E922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3390FC5-7A6F-49ED-8FD9-349E8FFF258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0324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796E-883C-49CB-8D0A-9FD229C5FF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BEA8D6-5C69-4F3F-AE57-BD22CE5F4E79}"/>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4" name="Footer Placeholder 3">
            <a:extLst>
              <a:ext uri="{FF2B5EF4-FFF2-40B4-BE49-F238E27FC236}">
                <a16:creationId xmlns:a16="http://schemas.microsoft.com/office/drawing/2014/main" id="{5CD9E092-A176-49D8-85EF-1995CE78799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C3BF741-422F-4AD9-8C50-2CED088AD168}"/>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79691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F4C58-9037-463B-A72E-C8BE51457943}"/>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3" name="Footer Placeholder 2">
            <a:extLst>
              <a:ext uri="{FF2B5EF4-FFF2-40B4-BE49-F238E27FC236}">
                <a16:creationId xmlns:a16="http://schemas.microsoft.com/office/drawing/2014/main" id="{4749EA59-0A18-4481-82CC-DC1319F006A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185CCB0-CF0E-4E2C-97C8-8B702D8DD67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8983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059C-D170-478B-B371-9A2E31610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2F4D3F-F946-4C90-9463-530D87AFA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7225DCE-BDEC-4DB7-9C20-7F136FA4C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9BC1E-93B5-4413-9B54-838FF394C690}"/>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6" name="Footer Placeholder 5">
            <a:extLst>
              <a:ext uri="{FF2B5EF4-FFF2-40B4-BE49-F238E27FC236}">
                <a16:creationId xmlns:a16="http://schemas.microsoft.com/office/drawing/2014/main" id="{773AFC98-FD72-4EA1-BFE0-C79828D98E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D4838A-3C42-4CB4-B97A-6D1626BD953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02200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647D-F2D0-4A5D-BFD0-7D5DD343D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25CF63-3D3E-45EE-93DB-A8005D047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0D9F496-46A0-4CEF-8D72-B1A3E330A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DECBF-44B5-4F94-9DC3-1585D5978F71}"/>
              </a:ext>
            </a:extLst>
          </p:cNvPr>
          <p:cNvSpPr>
            <a:spLocks noGrp="1"/>
          </p:cNvSpPr>
          <p:nvPr>
            <p:ph type="dt" sz="half" idx="10"/>
          </p:nvPr>
        </p:nvSpPr>
        <p:spPr/>
        <p:txBody>
          <a:bodyPr/>
          <a:lstStyle/>
          <a:p>
            <a:fld id="{7FE8A177-C691-4C77-A838-4C20CC9C715D}" type="datetimeFigureOut">
              <a:rPr lang="en-CA" smtClean="0"/>
              <a:t>2021-11-15</a:t>
            </a:fld>
            <a:endParaRPr lang="en-CA"/>
          </a:p>
        </p:txBody>
      </p:sp>
      <p:sp>
        <p:nvSpPr>
          <p:cNvPr id="6" name="Footer Placeholder 5">
            <a:extLst>
              <a:ext uri="{FF2B5EF4-FFF2-40B4-BE49-F238E27FC236}">
                <a16:creationId xmlns:a16="http://schemas.microsoft.com/office/drawing/2014/main" id="{67DD1D59-77C2-43B1-BA5F-74107D9B03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93AB0C-6CE0-4F5C-A7DB-4E3079FCC6C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697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52C5E-BFC5-4C94-A187-A79E03FE8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D0CD79-4DCF-48DE-8630-7F6D9DDA2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C18D14-6057-4539-AABA-840721D2C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8A177-C691-4C77-A838-4C20CC9C715D}" type="datetimeFigureOut">
              <a:rPr lang="en-CA" smtClean="0"/>
              <a:t>2021-11-15</a:t>
            </a:fld>
            <a:endParaRPr lang="en-CA"/>
          </a:p>
        </p:txBody>
      </p:sp>
      <p:sp>
        <p:nvSpPr>
          <p:cNvPr id="5" name="Footer Placeholder 4">
            <a:extLst>
              <a:ext uri="{FF2B5EF4-FFF2-40B4-BE49-F238E27FC236}">
                <a16:creationId xmlns:a16="http://schemas.microsoft.com/office/drawing/2014/main" id="{181D4ECA-3E61-4237-B04A-B9B570D3F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B5158C-F419-40A5-AC68-F0252C2D0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D81E-C92D-4E5D-8B6B-5CECAA0024EB}" type="slidenum">
              <a:rPr lang="en-CA" smtClean="0"/>
              <a:t>‹#›</a:t>
            </a:fld>
            <a:endParaRPr lang="en-CA"/>
          </a:p>
        </p:txBody>
      </p:sp>
    </p:spTree>
    <p:extLst>
      <p:ext uri="{BB962C8B-B14F-4D97-AF65-F5344CB8AC3E}">
        <p14:creationId xmlns:p14="http://schemas.microsoft.com/office/powerpoint/2010/main" val="26256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0439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DB52-DB84-45EC-8D47-F137E4A5F02A}"/>
              </a:ext>
            </a:extLst>
          </p:cNvPr>
          <p:cNvSpPr>
            <a:spLocks noGrp="1"/>
          </p:cNvSpPr>
          <p:nvPr>
            <p:ph type="title"/>
          </p:nvPr>
        </p:nvSpPr>
        <p:spPr>
          <a:xfrm>
            <a:off x="505823" y="1796339"/>
            <a:ext cx="5277333" cy="1325563"/>
          </a:xfrm>
        </p:spPr>
        <p:txBody>
          <a:bodyPr>
            <a:normAutofit/>
          </a:bodyPr>
          <a:lstStyle/>
          <a:p>
            <a:r>
              <a:rPr lang="en-CA" dirty="0"/>
              <a:t>Southern Temperate Tunas</a:t>
            </a:r>
          </a:p>
        </p:txBody>
      </p:sp>
      <p:sp>
        <p:nvSpPr>
          <p:cNvPr id="21" name="Freeform: Shape 20">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228726"/>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94DBB46-3084-485A-A716-1F13AC1205D1}"/>
              </a:ext>
            </a:extLst>
          </p:cNvPr>
          <p:cNvPicPr>
            <a:picLocks noChangeAspect="1"/>
          </p:cNvPicPr>
          <p:nvPr/>
        </p:nvPicPr>
        <p:blipFill rotWithShape="1">
          <a:blip r:embed="rId2"/>
          <a:srcRect t="11413" r="-4" b="3799"/>
          <a:stretch/>
        </p:blipFill>
        <p:spPr>
          <a:xfrm>
            <a:off x="6355999" y="122872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5" name="Content Placeholder 4">
            <a:extLst>
              <a:ext uri="{FF2B5EF4-FFF2-40B4-BE49-F238E27FC236}">
                <a16:creationId xmlns:a16="http://schemas.microsoft.com/office/drawing/2014/main" id="{0220F1CD-9069-4429-A656-0C2447761345}"/>
              </a:ext>
            </a:extLst>
          </p:cNvPr>
          <p:cNvSpPr>
            <a:spLocks noGrp="1"/>
          </p:cNvSpPr>
          <p:nvPr>
            <p:ph idx="1"/>
          </p:nvPr>
        </p:nvSpPr>
        <p:spPr>
          <a:xfrm>
            <a:off x="1205593" y="3453007"/>
            <a:ext cx="5272888" cy="3181684"/>
          </a:xfrm>
        </p:spPr>
        <p:txBody>
          <a:bodyPr anchor="t">
            <a:normAutofit/>
          </a:bodyPr>
          <a:lstStyle/>
          <a:p>
            <a:pPr marL="0" indent="0">
              <a:buNone/>
            </a:pPr>
            <a:r>
              <a:rPr lang="en-CA" sz="5400" dirty="0"/>
              <a:t>ICCAT Panel 3 </a:t>
            </a:r>
          </a:p>
          <a:p>
            <a:pPr marL="0" indent="0">
              <a:buNone/>
            </a:pPr>
            <a:endParaRPr lang="en-CA" sz="1800" dirty="0"/>
          </a:p>
          <a:p>
            <a:pPr marL="0" indent="0">
              <a:buNone/>
            </a:pPr>
            <a:r>
              <a:rPr lang="en-CA" sz="3200" dirty="0"/>
              <a:t>South Atlantic Albacore </a:t>
            </a:r>
          </a:p>
          <a:p>
            <a:pPr marL="0" indent="0">
              <a:buNone/>
            </a:pPr>
            <a:r>
              <a:rPr lang="en-CA" sz="3200" dirty="0"/>
              <a:t>and </a:t>
            </a:r>
          </a:p>
          <a:p>
            <a:pPr marL="0" indent="0">
              <a:buNone/>
            </a:pPr>
            <a:r>
              <a:rPr lang="en-CA" sz="3200" dirty="0"/>
              <a:t>Southern Bluefin Tuna</a:t>
            </a:r>
          </a:p>
        </p:txBody>
      </p:sp>
      <p:sp>
        <p:nvSpPr>
          <p:cNvPr id="23" name="Freeform: Shape 22">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4138202"/>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E2F2F88-9A21-4E02-89CA-BBB9D0752459}"/>
              </a:ext>
            </a:extLst>
          </p:cNvPr>
          <p:cNvPicPr>
            <a:picLocks noChangeAspect="1"/>
          </p:cNvPicPr>
          <p:nvPr/>
        </p:nvPicPr>
        <p:blipFill rotWithShape="1">
          <a:blip r:embed="rId3"/>
          <a:srcRect l="15280" r="3" b="3"/>
          <a:stretch/>
        </p:blipFill>
        <p:spPr>
          <a:xfrm>
            <a:off x="7390912" y="4303984"/>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pic>
        <p:nvPicPr>
          <p:cNvPr id="11" name="Picture 10">
            <a:extLst>
              <a:ext uri="{FF2B5EF4-FFF2-40B4-BE49-F238E27FC236}">
                <a16:creationId xmlns:a16="http://schemas.microsoft.com/office/drawing/2014/main" id="{260EBF90-1A3C-4183-996B-73C046C97B9C}"/>
              </a:ext>
            </a:extLst>
          </p:cNvPr>
          <p:cNvPicPr>
            <a:picLocks noChangeAspect="1"/>
          </p:cNvPicPr>
          <p:nvPr/>
        </p:nvPicPr>
        <p:blipFill>
          <a:blip r:embed="rId4"/>
          <a:stretch>
            <a:fillRect/>
          </a:stretch>
        </p:blipFill>
        <p:spPr>
          <a:xfrm>
            <a:off x="0" y="0"/>
            <a:ext cx="12192000" cy="1654803"/>
          </a:xfrm>
          <a:prstGeom prst="rect">
            <a:avLst/>
          </a:prstGeom>
        </p:spPr>
      </p:pic>
    </p:spTree>
    <p:extLst>
      <p:ext uri="{BB962C8B-B14F-4D97-AF65-F5344CB8AC3E}">
        <p14:creationId xmlns:p14="http://schemas.microsoft.com/office/powerpoint/2010/main" val="11247923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52217-F332-4B10-AF0C-00F75FE5FF73}"/>
              </a:ext>
            </a:extLst>
          </p:cNvPr>
          <p:cNvSpPr>
            <a:spLocks noGrp="1"/>
          </p:cNvSpPr>
          <p:nvPr>
            <p:ph idx="1"/>
          </p:nvPr>
        </p:nvSpPr>
        <p:spPr>
          <a:xfrm>
            <a:off x="638175" y="1701800"/>
            <a:ext cx="5000625" cy="3370943"/>
          </a:xfrm>
          <a:solidFill>
            <a:schemeClr val="bg1"/>
          </a:solidFill>
        </p:spPr>
        <p:txBody>
          <a:bodyPr>
            <a:normAutofit/>
          </a:bodyPr>
          <a:lstStyle/>
          <a:p>
            <a:r>
              <a:rPr lang="en-US" dirty="0"/>
              <a:t>Geographical distribution of average annual reported southern bluefin tuna catches (t) by CCSBT members and cooperating non-members over the periods 1971-1980, 1981-1990, 1991-2000, 2001-2010 and 2011-2020 per 5° block. </a:t>
            </a:r>
            <a:endParaRPr lang="en-CA" dirty="0"/>
          </a:p>
        </p:txBody>
      </p:sp>
      <p:sp>
        <p:nvSpPr>
          <p:cNvPr id="2" name="TextBox 1">
            <a:extLst>
              <a:ext uri="{FF2B5EF4-FFF2-40B4-BE49-F238E27FC236}">
                <a16:creationId xmlns:a16="http://schemas.microsoft.com/office/drawing/2014/main" id="{A220164E-9757-4CE3-B4F4-0AE127491967}"/>
              </a:ext>
            </a:extLst>
          </p:cNvPr>
          <p:cNvSpPr txBox="1"/>
          <p:nvPr/>
        </p:nvSpPr>
        <p:spPr>
          <a:xfrm>
            <a:off x="960571" y="307052"/>
            <a:ext cx="6727371" cy="584775"/>
          </a:xfrm>
          <a:prstGeom prst="rect">
            <a:avLst/>
          </a:prstGeom>
          <a:noFill/>
        </p:spPr>
        <p:txBody>
          <a:bodyPr wrap="square" rtlCol="0">
            <a:spAutoFit/>
          </a:bodyPr>
          <a:lstStyle/>
          <a:p>
            <a:r>
              <a:rPr lang="en-CA" sz="3200" b="1" dirty="0"/>
              <a:t>Southern Bluefin Tuna (SBFT)</a:t>
            </a:r>
          </a:p>
        </p:txBody>
      </p:sp>
      <p:pic>
        <p:nvPicPr>
          <p:cNvPr id="5" name="Picture 4">
            <a:extLst>
              <a:ext uri="{FF2B5EF4-FFF2-40B4-BE49-F238E27FC236}">
                <a16:creationId xmlns:a16="http://schemas.microsoft.com/office/drawing/2014/main" id="{A49CBABE-9275-4088-9A97-5F35FE61BEFD}"/>
              </a:ext>
            </a:extLst>
          </p:cNvPr>
          <p:cNvPicPr>
            <a:picLocks noChangeAspect="1"/>
          </p:cNvPicPr>
          <p:nvPr/>
        </p:nvPicPr>
        <p:blipFill>
          <a:blip r:embed="rId2"/>
          <a:stretch>
            <a:fillRect/>
          </a:stretch>
        </p:blipFill>
        <p:spPr>
          <a:xfrm>
            <a:off x="6220961" y="708389"/>
            <a:ext cx="5870229" cy="5913129"/>
          </a:xfrm>
          <a:prstGeom prst="rect">
            <a:avLst/>
          </a:prstGeom>
        </p:spPr>
      </p:pic>
    </p:spTree>
    <p:extLst>
      <p:ext uri="{BB962C8B-B14F-4D97-AF65-F5344CB8AC3E}">
        <p14:creationId xmlns:p14="http://schemas.microsoft.com/office/powerpoint/2010/main" val="368520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B198-A01E-4A48-BA32-39262768B1F7}"/>
              </a:ext>
            </a:extLst>
          </p:cNvPr>
          <p:cNvSpPr>
            <a:spLocks noGrp="1"/>
          </p:cNvSpPr>
          <p:nvPr>
            <p:ph type="title"/>
          </p:nvPr>
        </p:nvSpPr>
        <p:spPr/>
        <p:txBody>
          <a:bodyPr/>
          <a:lstStyle/>
          <a:p>
            <a:r>
              <a:rPr lang="en-CA" b="1" dirty="0"/>
              <a:t>Southern Bluefin Tuna - Stock Status</a:t>
            </a:r>
          </a:p>
        </p:txBody>
      </p:sp>
      <p:sp>
        <p:nvSpPr>
          <p:cNvPr id="3" name="Content Placeholder 2">
            <a:extLst>
              <a:ext uri="{FF2B5EF4-FFF2-40B4-BE49-F238E27FC236}">
                <a16:creationId xmlns:a16="http://schemas.microsoft.com/office/drawing/2014/main" id="{D94A4C4C-38AF-49BC-8042-09956C6EED4A}"/>
              </a:ext>
            </a:extLst>
          </p:cNvPr>
          <p:cNvSpPr>
            <a:spLocks noGrp="1"/>
          </p:cNvSpPr>
          <p:nvPr>
            <p:ph idx="1"/>
          </p:nvPr>
        </p:nvSpPr>
        <p:spPr>
          <a:xfrm>
            <a:off x="257175" y="1825625"/>
            <a:ext cx="3835854" cy="4351338"/>
          </a:xfrm>
          <a:solidFill>
            <a:schemeClr val="bg1"/>
          </a:solidFill>
        </p:spPr>
        <p:txBody>
          <a:bodyPr>
            <a:normAutofit fontScale="92500" lnSpcReduction="20000"/>
          </a:bodyPr>
          <a:lstStyle/>
          <a:p>
            <a:r>
              <a:rPr lang="en-US" dirty="0"/>
              <a:t>Exploitation rate:  Moderate (Below F</a:t>
            </a:r>
            <a:r>
              <a:rPr lang="en-US" i="1" baseline="-25000" dirty="0"/>
              <a:t>MSY</a:t>
            </a:r>
            <a:r>
              <a:rPr lang="en-US" dirty="0"/>
              <a:t>)</a:t>
            </a:r>
          </a:p>
          <a:p>
            <a:r>
              <a:rPr lang="en-US" dirty="0"/>
              <a:t>Exploitation state:    Overexploited</a:t>
            </a:r>
          </a:p>
          <a:p>
            <a:r>
              <a:rPr lang="en-US" dirty="0"/>
              <a:t>Abundance level:    Low abundance</a:t>
            </a:r>
          </a:p>
          <a:p>
            <a:r>
              <a:rPr lang="en-US" dirty="0"/>
              <a:t>Next stock assessment scheduled for 2023.</a:t>
            </a:r>
          </a:p>
          <a:p>
            <a:r>
              <a:rPr lang="en-US" dirty="0"/>
              <a:t>Stock Status:</a:t>
            </a:r>
          </a:p>
          <a:p>
            <a:pPr lvl="1"/>
            <a:r>
              <a:rPr lang="en-US" dirty="0"/>
              <a:t>Overfishing: No</a:t>
            </a:r>
          </a:p>
          <a:p>
            <a:pPr lvl="1"/>
            <a:r>
              <a:rPr lang="en-US" dirty="0"/>
              <a:t>Overfished&gt; Yes</a:t>
            </a:r>
            <a:br>
              <a:rPr lang="en-US" dirty="0"/>
            </a:br>
            <a:endParaRPr lang="en-CA" dirty="0"/>
          </a:p>
        </p:txBody>
      </p:sp>
      <p:pic>
        <p:nvPicPr>
          <p:cNvPr id="5" name="Picture 4">
            <a:extLst>
              <a:ext uri="{FF2B5EF4-FFF2-40B4-BE49-F238E27FC236}">
                <a16:creationId xmlns:a16="http://schemas.microsoft.com/office/drawing/2014/main" id="{D04C6102-A2FE-4940-9B88-F6CD41BB64CB}"/>
              </a:ext>
            </a:extLst>
          </p:cNvPr>
          <p:cNvPicPr>
            <a:picLocks noChangeAspect="1"/>
          </p:cNvPicPr>
          <p:nvPr/>
        </p:nvPicPr>
        <p:blipFill>
          <a:blip r:embed="rId2"/>
          <a:stretch>
            <a:fillRect/>
          </a:stretch>
        </p:blipFill>
        <p:spPr>
          <a:xfrm>
            <a:off x="5104160" y="1729021"/>
            <a:ext cx="6614874" cy="4968094"/>
          </a:xfrm>
          <a:prstGeom prst="rect">
            <a:avLst/>
          </a:prstGeom>
        </p:spPr>
      </p:pic>
    </p:spTree>
    <p:extLst>
      <p:ext uri="{BB962C8B-B14F-4D97-AF65-F5344CB8AC3E}">
        <p14:creationId xmlns:p14="http://schemas.microsoft.com/office/powerpoint/2010/main" val="54912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281E-EF5F-430C-8A3D-1C67992076DB}"/>
              </a:ext>
            </a:extLst>
          </p:cNvPr>
          <p:cNvSpPr>
            <a:spLocks noGrp="1"/>
          </p:cNvSpPr>
          <p:nvPr>
            <p:ph type="title"/>
          </p:nvPr>
        </p:nvSpPr>
        <p:spPr>
          <a:xfrm>
            <a:off x="734290" y="912379"/>
            <a:ext cx="10515600" cy="1325563"/>
          </a:xfrm>
        </p:spPr>
        <p:txBody>
          <a:bodyPr/>
          <a:lstStyle/>
          <a:p>
            <a:r>
              <a:rPr lang="en-CA" dirty="0"/>
              <a:t>Fishery Indicators:</a:t>
            </a:r>
          </a:p>
        </p:txBody>
      </p:sp>
      <p:sp>
        <p:nvSpPr>
          <p:cNvPr id="5" name="TextBox 4">
            <a:extLst>
              <a:ext uri="{FF2B5EF4-FFF2-40B4-BE49-F238E27FC236}">
                <a16:creationId xmlns:a16="http://schemas.microsoft.com/office/drawing/2014/main" id="{6132CC9E-1C4A-4546-8A30-66990B8D9A4D}"/>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7" name="Content Placeholder 2">
            <a:extLst>
              <a:ext uri="{FF2B5EF4-FFF2-40B4-BE49-F238E27FC236}">
                <a16:creationId xmlns:a16="http://schemas.microsoft.com/office/drawing/2014/main" id="{D6AE8B14-90AF-4354-A137-09D3A1276BDB}"/>
              </a:ext>
            </a:extLst>
          </p:cNvPr>
          <p:cNvSpPr>
            <a:spLocks noGrp="1"/>
          </p:cNvSpPr>
          <p:nvPr>
            <p:ph idx="1"/>
          </p:nvPr>
        </p:nvSpPr>
        <p:spPr>
          <a:xfrm>
            <a:off x="229466" y="2342573"/>
            <a:ext cx="3656734" cy="3476336"/>
          </a:xfrm>
        </p:spPr>
        <p:txBody>
          <a:bodyPr>
            <a:normAutofit fontScale="92500" lnSpcReduction="10000"/>
          </a:bodyPr>
          <a:lstStyle/>
          <a:p>
            <a:r>
              <a:rPr lang="en-CA" dirty="0"/>
              <a:t> TAC 24,000t for 2017-2021</a:t>
            </a:r>
          </a:p>
          <a:p>
            <a:r>
              <a:rPr lang="en-CA" dirty="0"/>
              <a:t> Catches well below TAC since 2002 with the exception of 2011</a:t>
            </a:r>
          </a:p>
          <a:p>
            <a:r>
              <a:rPr lang="en-CA" dirty="0"/>
              <a:t> Catches  in south Atlantic increased in 2018, but decreased again (15,640t) in 2019.</a:t>
            </a:r>
          </a:p>
        </p:txBody>
      </p:sp>
      <p:pic>
        <p:nvPicPr>
          <p:cNvPr id="9" name="Picture 8">
            <a:extLst>
              <a:ext uri="{FF2B5EF4-FFF2-40B4-BE49-F238E27FC236}">
                <a16:creationId xmlns:a16="http://schemas.microsoft.com/office/drawing/2014/main" id="{D37E3503-3060-4914-BABC-75D533F73123}"/>
              </a:ext>
            </a:extLst>
          </p:cNvPr>
          <p:cNvPicPr>
            <a:picLocks noChangeAspect="1"/>
          </p:cNvPicPr>
          <p:nvPr/>
        </p:nvPicPr>
        <p:blipFill>
          <a:blip r:embed="rId2"/>
          <a:stretch>
            <a:fillRect/>
          </a:stretch>
        </p:blipFill>
        <p:spPr>
          <a:xfrm>
            <a:off x="0" y="-216816"/>
            <a:ext cx="12192000" cy="1231392"/>
          </a:xfrm>
          <a:prstGeom prst="rect">
            <a:avLst/>
          </a:prstGeom>
        </p:spPr>
      </p:pic>
      <p:sp>
        <p:nvSpPr>
          <p:cNvPr id="10" name="TextBox 9">
            <a:extLst>
              <a:ext uri="{FF2B5EF4-FFF2-40B4-BE49-F238E27FC236}">
                <a16:creationId xmlns:a16="http://schemas.microsoft.com/office/drawing/2014/main" id="{936D2CCD-BACE-43B5-BCF1-92CA74630204}"/>
              </a:ext>
            </a:extLst>
          </p:cNvPr>
          <p:cNvSpPr txBox="1"/>
          <p:nvPr/>
        </p:nvSpPr>
        <p:spPr>
          <a:xfrm>
            <a:off x="6439060" y="297784"/>
            <a:ext cx="3409950" cy="461665"/>
          </a:xfrm>
          <a:prstGeom prst="rect">
            <a:avLst/>
          </a:prstGeom>
          <a:noFill/>
        </p:spPr>
        <p:txBody>
          <a:bodyPr wrap="square" rtlCol="0">
            <a:spAutoFit/>
          </a:bodyPr>
          <a:lstStyle/>
          <a:p>
            <a:r>
              <a:rPr lang="en-CA" sz="2400" dirty="0">
                <a:solidFill>
                  <a:schemeClr val="bg1"/>
                </a:solidFill>
              </a:rPr>
              <a:t>South Atlantic  Albacore</a:t>
            </a:r>
          </a:p>
        </p:txBody>
      </p:sp>
      <p:pic>
        <p:nvPicPr>
          <p:cNvPr id="3" name="Picture 2">
            <a:extLst>
              <a:ext uri="{FF2B5EF4-FFF2-40B4-BE49-F238E27FC236}">
                <a16:creationId xmlns:a16="http://schemas.microsoft.com/office/drawing/2014/main" id="{5B0920CB-ECE5-4B6C-ABDD-F4FD745EAD12}"/>
              </a:ext>
            </a:extLst>
          </p:cNvPr>
          <p:cNvPicPr>
            <a:picLocks noChangeAspect="1"/>
          </p:cNvPicPr>
          <p:nvPr/>
        </p:nvPicPr>
        <p:blipFill>
          <a:blip r:embed="rId3"/>
          <a:stretch>
            <a:fillRect/>
          </a:stretch>
        </p:blipFill>
        <p:spPr>
          <a:xfrm>
            <a:off x="5076153" y="2249102"/>
            <a:ext cx="6970090" cy="3470762"/>
          </a:xfrm>
          <a:prstGeom prst="rect">
            <a:avLst/>
          </a:prstGeom>
        </p:spPr>
      </p:pic>
      <p:sp>
        <p:nvSpPr>
          <p:cNvPr id="8" name="Rectangle 7">
            <a:extLst>
              <a:ext uri="{FF2B5EF4-FFF2-40B4-BE49-F238E27FC236}">
                <a16:creationId xmlns:a16="http://schemas.microsoft.com/office/drawing/2014/main" id="{9711CC1A-DF5F-41C7-833E-E3415BF2FB6B}"/>
              </a:ext>
            </a:extLst>
          </p:cNvPr>
          <p:cNvSpPr/>
          <p:nvPr/>
        </p:nvSpPr>
        <p:spPr>
          <a:xfrm>
            <a:off x="6577383" y="2437788"/>
            <a:ext cx="3515834" cy="461665"/>
          </a:xfrm>
          <a:prstGeom prst="rect">
            <a:avLst/>
          </a:prstGeom>
        </p:spPr>
        <p:txBody>
          <a:bodyPr wrap="none">
            <a:spAutoFit/>
          </a:bodyPr>
          <a:lstStyle/>
          <a:p>
            <a:pPr lvl="1"/>
            <a:r>
              <a:rPr lang="en-US" sz="2400" dirty="0"/>
              <a:t>Catch Updated to 2019</a:t>
            </a:r>
          </a:p>
        </p:txBody>
      </p:sp>
    </p:spTree>
    <p:extLst>
      <p:ext uri="{BB962C8B-B14F-4D97-AF65-F5344CB8AC3E}">
        <p14:creationId xmlns:p14="http://schemas.microsoft.com/office/powerpoint/2010/main" val="60047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4032E2-F6DA-496F-AE95-2C154D43FDDB}"/>
              </a:ext>
            </a:extLst>
          </p:cNvPr>
          <p:cNvSpPr txBox="1"/>
          <p:nvPr/>
        </p:nvSpPr>
        <p:spPr>
          <a:xfrm>
            <a:off x="6242523" y="1608711"/>
            <a:ext cx="1744388" cy="369332"/>
          </a:xfrm>
          <a:prstGeom prst="rect">
            <a:avLst/>
          </a:prstGeom>
          <a:noFill/>
        </p:spPr>
        <p:txBody>
          <a:bodyPr wrap="none" rtlCol="0">
            <a:spAutoFit/>
          </a:bodyPr>
          <a:lstStyle/>
          <a:p>
            <a:r>
              <a:rPr lang="en-CA" dirty="0"/>
              <a:t>South Atlantic</a:t>
            </a:r>
          </a:p>
        </p:txBody>
      </p:sp>
      <p:sp>
        <p:nvSpPr>
          <p:cNvPr id="6" name="TextBox 5">
            <a:extLst>
              <a:ext uri="{FF2B5EF4-FFF2-40B4-BE49-F238E27FC236}">
                <a16:creationId xmlns:a16="http://schemas.microsoft.com/office/drawing/2014/main" id="{40CC751F-C53C-4DE0-ACED-CECE80E65ABF}"/>
              </a:ext>
            </a:extLst>
          </p:cNvPr>
          <p:cNvSpPr txBox="1"/>
          <p:nvPr/>
        </p:nvSpPr>
        <p:spPr>
          <a:xfrm>
            <a:off x="304800" y="2355830"/>
            <a:ext cx="390178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 Last assessment 2020 with data up to 2018.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Fishery indicators:</a:t>
            </a:r>
          </a:p>
          <a:p>
            <a:pPr marL="742950" lvl="1" indent="-285750">
              <a:buFont typeface="Arial" panose="020B0604020202020204" pitchFamily="34" charset="0"/>
              <a:buChar char="•"/>
            </a:pPr>
            <a:r>
              <a:rPr lang="en-US" sz="2400" dirty="0"/>
              <a:t>3 standardized CPUE indices updated to the most recent data available. </a:t>
            </a:r>
          </a:p>
          <a:p>
            <a:pPr lvl="1"/>
            <a:endParaRPr lang="en-US" sz="2400" dirty="0"/>
          </a:p>
        </p:txBody>
      </p:sp>
      <p:pic>
        <p:nvPicPr>
          <p:cNvPr id="7" name="Picture 6">
            <a:extLst>
              <a:ext uri="{FF2B5EF4-FFF2-40B4-BE49-F238E27FC236}">
                <a16:creationId xmlns:a16="http://schemas.microsoft.com/office/drawing/2014/main" id="{18186B7F-1DA8-41F1-82F2-A59887F2DAEB}"/>
              </a:ext>
            </a:extLst>
          </p:cNvPr>
          <p:cNvPicPr>
            <a:picLocks noChangeAspect="1"/>
          </p:cNvPicPr>
          <p:nvPr/>
        </p:nvPicPr>
        <p:blipFill>
          <a:blip r:embed="rId2"/>
          <a:stretch>
            <a:fillRect/>
          </a:stretch>
        </p:blipFill>
        <p:spPr>
          <a:xfrm>
            <a:off x="0" y="-216816"/>
            <a:ext cx="12192000" cy="1231392"/>
          </a:xfrm>
          <a:prstGeom prst="rect">
            <a:avLst/>
          </a:prstGeom>
        </p:spPr>
      </p:pic>
      <p:sp>
        <p:nvSpPr>
          <p:cNvPr id="8" name="TextBox 7">
            <a:extLst>
              <a:ext uri="{FF2B5EF4-FFF2-40B4-BE49-F238E27FC236}">
                <a16:creationId xmlns:a16="http://schemas.microsoft.com/office/drawing/2014/main" id="{7983DD51-4768-4D4F-B6D2-642DDE5BAA1B}"/>
              </a:ext>
            </a:extLst>
          </p:cNvPr>
          <p:cNvSpPr txBox="1"/>
          <p:nvPr/>
        </p:nvSpPr>
        <p:spPr>
          <a:xfrm>
            <a:off x="590550" y="1609725"/>
            <a:ext cx="184731" cy="369332"/>
          </a:xfrm>
          <a:prstGeom prst="rect">
            <a:avLst/>
          </a:prstGeom>
          <a:noFill/>
        </p:spPr>
        <p:txBody>
          <a:bodyPr wrap="none" rtlCol="0">
            <a:spAutoFit/>
          </a:bodyPr>
          <a:lstStyle/>
          <a:p>
            <a:endParaRPr lang="en-CA" dirty="0"/>
          </a:p>
        </p:txBody>
      </p:sp>
      <p:sp>
        <p:nvSpPr>
          <p:cNvPr id="9" name="TextBox 8">
            <a:extLst>
              <a:ext uri="{FF2B5EF4-FFF2-40B4-BE49-F238E27FC236}">
                <a16:creationId xmlns:a16="http://schemas.microsoft.com/office/drawing/2014/main" id="{B9833A29-76A3-48F1-9099-35E52EDA4BE9}"/>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10" name="Title 1">
            <a:extLst>
              <a:ext uri="{FF2B5EF4-FFF2-40B4-BE49-F238E27FC236}">
                <a16:creationId xmlns:a16="http://schemas.microsoft.com/office/drawing/2014/main" id="{EBEEEF98-AFDE-4603-8666-F7B7F6CC4D9A}"/>
              </a:ext>
            </a:extLst>
          </p:cNvPr>
          <p:cNvSpPr>
            <a:spLocks noGrp="1"/>
          </p:cNvSpPr>
          <p:nvPr>
            <p:ph type="ctrTitle"/>
          </p:nvPr>
        </p:nvSpPr>
        <p:spPr>
          <a:xfrm>
            <a:off x="704850" y="1303338"/>
            <a:ext cx="9144000" cy="687387"/>
          </a:xfrm>
        </p:spPr>
        <p:txBody>
          <a:bodyPr>
            <a:normAutofit/>
          </a:bodyPr>
          <a:lstStyle/>
          <a:p>
            <a:pPr algn="l"/>
            <a:r>
              <a:rPr lang="en-CA" sz="3600" b="1" dirty="0"/>
              <a:t>Fishery Indicators:</a:t>
            </a:r>
          </a:p>
        </p:txBody>
      </p:sp>
      <p:pic>
        <p:nvPicPr>
          <p:cNvPr id="2" name="Picture 1">
            <a:extLst>
              <a:ext uri="{FF2B5EF4-FFF2-40B4-BE49-F238E27FC236}">
                <a16:creationId xmlns:a16="http://schemas.microsoft.com/office/drawing/2014/main" id="{31A6456F-616D-4C25-8702-2DDC4820DF3E}"/>
              </a:ext>
            </a:extLst>
          </p:cNvPr>
          <p:cNvPicPr>
            <a:picLocks noChangeAspect="1"/>
          </p:cNvPicPr>
          <p:nvPr/>
        </p:nvPicPr>
        <p:blipFill rotWithShape="1">
          <a:blip r:embed="rId3"/>
          <a:srcRect r="41418" b="17874"/>
          <a:stretch/>
        </p:blipFill>
        <p:spPr>
          <a:xfrm>
            <a:off x="5481023" y="1884844"/>
            <a:ext cx="6610458" cy="5172319"/>
          </a:xfrm>
          <a:prstGeom prst="rect">
            <a:avLst/>
          </a:prstGeom>
        </p:spPr>
      </p:pic>
    </p:spTree>
    <p:extLst>
      <p:ext uri="{BB962C8B-B14F-4D97-AF65-F5344CB8AC3E}">
        <p14:creationId xmlns:p14="http://schemas.microsoft.com/office/powerpoint/2010/main" val="397184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7E2DE-621E-4DB4-8B2B-922D41DE0B74}"/>
              </a:ext>
            </a:extLst>
          </p:cNvPr>
          <p:cNvSpPr txBox="1"/>
          <p:nvPr/>
        </p:nvSpPr>
        <p:spPr>
          <a:xfrm>
            <a:off x="9241115" y="2431919"/>
            <a:ext cx="1304925" cy="369332"/>
          </a:xfrm>
          <a:prstGeom prst="rect">
            <a:avLst/>
          </a:prstGeom>
          <a:noFill/>
        </p:spPr>
        <p:txBody>
          <a:bodyPr wrap="square" rtlCol="0">
            <a:spAutoFit/>
          </a:bodyPr>
          <a:lstStyle/>
          <a:p>
            <a:r>
              <a:rPr lang="en-CA" dirty="0"/>
              <a:t>31.0%</a:t>
            </a:r>
          </a:p>
        </p:txBody>
      </p:sp>
      <p:sp>
        <p:nvSpPr>
          <p:cNvPr id="8" name="TextBox 7">
            <a:extLst>
              <a:ext uri="{FF2B5EF4-FFF2-40B4-BE49-F238E27FC236}">
                <a16:creationId xmlns:a16="http://schemas.microsoft.com/office/drawing/2014/main" id="{FDAD4B80-CC65-46ED-85C5-CF066F0A6E9A}"/>
              </a:ext>
            </a:extLst>
          </p:cNvPr>
          <p:cNvSpPr txBox="1"/>
          <p:nvPr/>
        </p:nvSpPr>
        <p:spPr>
          <a:xfrm>
            <a:off x="10165335" y="2869676"/>
            <a:ext cx="1304925" cy="369332"/>
          </a:xfrm>
          <a:prstGeom prst="rect">
            <a:avLst/>
          </a:prstGeom>
          <a:noFill/>
        </p:spPr>
        <p:txBody>
          <a:bodyPr wrap="square" rtlCol="0">
            <a:spAutoFit/>
          </a:bodyPr>
          <a:lstStyle/>
          <a:p>
            <a:r>
              <a:rPr lang="en-CA" dirty="0"/>
              <a:t>66.0%</a:t>
            </a:r>
          </a:p>
        </p:txBody>
      </p:sp>
      <p:pic>
        <p:nvPicPr>
          <p:cNvPr id="11" name="Picture 10">
            <a:extLst>
              <a:ext uri="{FF2B5EF4-FFF2-40B4-BE49-F238E27FC236}">
                <a16:creationId xmlns:a16="http://schemas.microsoft.com/office/drawing/2014/main" id="{976E218C-2DE0-4772-856D-9AFE4D36FF52}"/>
              </a:ext>
            </a:extLst>
          </p:cNvPr>
          <p:cNvPicPr>
            <a:picLocks noChangeAspect="1"/>
          </p:cNvPicPr>
          <p:nvPr/>
        </p:nvPicPr>
        <p:blipFill>
          <a:blip r:embed="rId2"/>
          <a:stretch>
            <a:fillRect/>
          </a:stretch>
        </p:blipFill>
        <p:spPr>
          <a:xfrm>
            <a:off x="0" y="0"/>
            <a:ext cx="12192000" cy="1231392"/>
          </a:xfrm>
          <a:prstGeom prst="rect">
            <a:avLst/>
          </a:prstGeom>
        </p:spPr>
      </p:pic>
      <p:pic>
        <p:nvPicPr>
          <p:cNvPr id="2" name="Picture 1">
            <a:extLst>
              <a:ext uri="{FF2B5EF4-FFF2-40B4-BE49-F238E27FC236}">
                <a16:creationId xmlns:a16="http://schemas.microsoft.com/office/drawing/2014/main" id="{60DFCF7D-E4E7-4D16-AFD5-5A70049EA3D6}"/>
              </a:ext>
            </a:extLst>
          </p:cNvPr>
          <p:cNvPicPr>
            <a:picLocks noChangeAspect="1"/>
          </p:cNvPicPr>
          <p:nvPr/>
        </p:nvPicPr>
        <p:blipFill>
          <a:blip r:embed="rId3"/>
          <a:stretch>
            <a:fillRect/>
          </a:stretch>
        </p:blipFill>
        <p:spPr>
          <a:xfrm>
            <a:off x="7807420" y="1884388"/>
            <a:ext cx="4456562" cy="4237087"/>
          </a:xfrm>
          <a:prstGeom prst="rect">
            <a:avLst/>
          </a:prstGeom>
        </p:spPr>
      </p:pic>
      <p:pic>
        <p:nvPicPr>
          <p:cNvPr id="13" name="Picture 12">
            <a:extLst>
              <a:ext uri="{FF2B5EF4-FFF2-40B4-BE49-F238E27FC236}">
                <a16:creationId xmlns:a16="http://schemas.microsoft.com/office/drawing/2014/main" id="{29F6B7CE-376D-46B1-9DAC-48CF5DC6DF83}"/>
              </a:ext>
            </a:extLst>
          </p:cNvPr>
          <p:cNvPicPr>
            <a:picLocks noChangeAspect="1"/>
          </p:cNvPicPr>
          <p:nvPr/>
        </p:nvPicPr>
        <p:blipFill>
          <a:blip r:embed="rId4"/>
          <a:stretch>
            <a:fillRect/>
          </a:stretch>
        </p:blipFill>
        <p:spPr>
          <a:xfrm>
            <a:off x="353749" y="2555675"/>
            <a:ext cx="6818969" cy="3426836"/>
          </a:xfrm>
          <a:prstGeom prst="rect">
            <a:avLst/>
          </a:prstGeom>
        </p:spPr>
      </p:pic>
      <p:sp>
        <p:nvSpPr>
          <p:cNvPr id="14" name="TextBox 13">
            <a:extLst>
              <a:ext uri="{FF2B5EF4-FFF2-40B4-BE49-F238E27FC236}">
                <a16:creationId xmlns:a16="http://schemas.microsoft.com/office/drawing/2014/main" id="{8A021909-D4E9-4794-BA3B-F490931C991B}"/>
              </a:ext>
            </a:extLst>
          </p:cNvPr>
          <p:cNvSpPr txBox="1"/>
          <p:nvPr/>
        </p:nvSpPr>
        <p:spPr>
          <a:xfrm>
            <a:off x="233463" y="1478604"/>
            <a:ext cx="6926094" cy="923330"/>
          </a:xfrm>
          <a:prstGeom prst="rect">
            <a:avLst/>
          </a:prstGeom>
          <a:noFill/>
        </p:spPr>
        <p:txBody>
          <a:bodyPr wrap="square" rtlCol="0">
            <a:spAutoFit/>
          </a:bodyPr>
          <a:lstStyle/>
          <a:p>
            <a:r>
              <a:rPr lang="en-US" dirty="0"/>
              <a:t>South Atlantic albacore estimated probabilities (in %) based on Bayesian surplus production model that the stock fishing mortality is below FMSY biomass is above BMSY for constant catch levels (16000 t to 34000 t)</a:t>
            </a:r>
          </a:p>
        </p:txBody>
      </p:sp>
      <p:sp>
        <p:nvSpPr>
          <p:cNvPr id="4" name="TextBox 3">
            <a:extLst>
              <a:ext uri="{FF2B5EF4-FFF2-40B4-BE49-F238E27FC236}">
                <a16:creationId xmlns:a16="http://schemas.microsoft.com/office/drawing/2014/main" id="{4AE5DD15-A8B1-4256-B618-9102BAFE55BB}"/>
              </a:ext>
            </a:extLst>
          </p:cNvPr>
          <p:cNvSpPr txBox="1"/>
          <p:nvPr/>
        </p:nvSpPr>
        <p:spPr>
          <a:xfrm>
            <a:off x="7976680" y="704456"/>
            <a:ext cx="3035030" cy="369332"/>
          </a:xfrm>
          <a:prstGeom prst="rect">
            <a:avLst/>
          </a:prstGeom>
          <a:noFill/>
        </p:spPr>
        <p:txBody>
          <a:bodyPr wrap="square" rtlCol="0">
            <a:spAutoFit/>
          </a:bodyPr>
          <a:lstStyle/>
          <a:p>
            <a:r>
              <a:rPr lang="en-CA" dirty="0">
                <a:solidFill>
                  <a:schemeClr val="bg1"/>
                </a:solidFill>
                <a:latin typeface="Century Gothic" panose="020B0502020202020204"/>
              </a:rPr>
              <a:t>South Atlantic Albacore</a:t>
            </a:r>
          </a:p>
        </p:txBody>
      </p:sp>
      <p:sp>
        <p:nvSpPr>
          <p:cNvPr id="15" name="TextBox 14">
            <a:extLst>
              <a:ext uri="{FF2B5EF4-FFF2-40B4-BE49-F238E27FC236}">
                <a16:creationId xmlns:a16="http://schemas.microsoft.com/office/drawing/2014/main" id="{C7B4E5EF-E902-42FA-A26F-4B98BA720B05}"/>
              </a:ext>
            </a:extLst>
          </p:cNvPr>
          <p:cNvSpPr txBox="1"/>
          <p:nvPr/>
        </p:nvSpPr>
        <p:spPr>
          <a:xfrm>
            <a:off x="7675123" y="1429966"/>
            <a:ext cx="4182893" cy="1200329"/>
          </a:xfrm>
          <a:prstGeom prst="rect">
            <a:avLst/>
          </a:prstGeom>
          <a:noFill/>
        </p:spPr>
        <p:txBody>
          <a:bodyPr wrap="square" rtlCol="0">
            <a:spAutoFit/>
          </a:bodyPr>
          <a:lstStyle/>
          <a:p>
            <a:r>
              <a:rPr lang="en-US" dirty="0"/>
              <a:t> South Atlantic albacore (Kobe plot) with Stock status trajectories of B/BMSY and F/FMSY over time </a:t>
            </a:r>
          </a:p>
          <a:p>
            <a:r>
              <a:rPr lang="en-US" dirty="0"/>
              <a:t>(1956-2018)</a:t>
            </a:r>
          </a:p>
        </p:txBody>
      </p:sp>
    </p:spTree>
    <p:extLst>
      <p:ext uri="{BB962C8B-B14F-4D97-AF65-F5344CB8AC3E}">
        <p14:creationId xmlns:p14="http://schemas.microsoft.com/office/powerpoint/2010/main" val="2041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accent5">
                <a:lumMod val="60000"/>
                <a:lumOff val="40000"/>
              </a:schemeClr>
            </a:gs>
            <a:gs pos="9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781668" y="938325"/>
            <a:ext cx="96153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Outlook/Management Recommendations - Albacore</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8268CEC9-5C9B-4456-91BE-E51EAC3F7B60}"/>
              </a:ext>
            </a:extLst>
          </p:cNvPr>
          <p:cNvSpPr/>
          <p:nvPr/>
        </p:nvSpPr>
        <p:spPr>
          <a:xfrm>
            <a:off x="260176" y="2224725"/>
            <a:ext cx="5507277" cy="2554545"/>
          </a:xfrm>
          <a:prstGeom prst="rect">
            <a:avLst/>
          </a:prstGeom>
          <a:solidFill>
            <a:schemeClr val="bg1">
              <a:lumMod val="85000"/>
            </a:schemeClr>
          </a:solidFill>
        </p:spPr>
        <p:txBody>
          <a:bodyPr wrap="square">
            <a:spAutoFit/>
          </a:bodyPr>
          <a:lstStyle/>
          <a:p>
            <a:pPr lvl="0"/>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South</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 </a:t>
            </a:r>
            <a:r>
              <a:rPr lang="en-US" sz="2000" dirty="0">
                <a:solidFill>
                  <a:prstClr val="black"/>
                </a:solidFill>
              </a:rPr>
              <a:t>The South Atlantic albacore stock is </a:t>
            </a:r>
            <a:r>
              <a:rPr lang="en-US" sz="2000" b="1" dirty="0">
                <a:solidFill>
                  <a:prstClr val="black"/>
                </a:solidFill>
              </a:rPr>
              <a:t>not overfished </a:t>
            </a:r>
            <a:r>
              <a:rPr lang="en-US" sz="2000" dirty="0">
                <a:solidFill>
                  <a:prstClr val="black"/>
                </a:solidFill>
              </a:rPr>
              <a:t>and </a:t>
            </a:r>
            <a:r>
              <a:rPr lang="en-US" sz="2000" b="1" dirty="0">
                <a:solidFill>
                  <a:prstClr val="black"/>
                </a:solidFill>
              </a:rPr>
              <a:t>overfishing is not occurring</a:t>
            </a:r>
            <a:r>
              <a:rPr lang="en-US" sz="2000" dirty="0">
                <a:solidFill>
                  <a:prstClr val="black"/>
                </a:solidFill>
              </a:rPr>
              <a:t>. </a:t>
            </a:r>
          </a:p>
          <a:p>
            <a:pPr lvl="0"/>
            <a:endParaRPr lang="en-US" sz="2000" dirty="0">
              <a:solidFill>
                <a:prstClr val="black"/>
              </a:solidFill>
            </a:endParaRPr>
          </a:p>
          <a:p>
            <a:pPr lvl="0"/>
            <a:r>
              <a:rPr lang="en-US" sz="2000" dirty="0">
                <a:solidFill>
                  <a:prstClr val="black"/>
                </a:solidFill>
              </a:rPr>
              <a:t>Catches consistent with current TAC (24,000 t) showed a 98% probabilities of being in the green quadrant of the Kobe plot by 2033. </a:t>
            </a:r>
            <a:endParaRPr kumimoji="0" lang="en-CA"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AEA740AF-3A89-4144-9B11-ACB0BBB4A8D0}"/>
              </a:ext>
            </a:extLst>
          </p:cNvPr>
          <p:cNvPicPr>
            <a:picLocks noChangeAspect="1"/>
          </p:cNvPicPr>
          <p:nvPr/>
        </p:nvPicPr>
        <p:blipFill>
          <a:blip r:embed="rId3"/>
          <a:stretch>
            <a:fillRect/>
          </a:stretch>
        </p:blipFill>
        <p:spPr>
          <a:xfrm>
            <a:off x="6799604" y="1700526"/>
            <a:ext cx="5068141" cy="5157474"/>
          </a:xfrm>
          <a:prstGeom prst="rect">
            <a:avLst/>
          </a:prstGeom>
        </p:spPr>
      </p:pic>
    </p:spTree>
    <p:extLst>
      <p:ext uri="{BB962C8B-B14F-4D97-AF65-F5344CB8AC3E}">
        <p14:creationId xmlns:p14="http://schemas.microsoft.com/office/powerpoint/2010/main" val="229084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530678" y="2412428"/>
            <a:ext cx="11477625" cy="3447098"/>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rPr>
              <a:t>South Atlantic Stock Proposed Work Plan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rPr>
              <a:t>Common Workplan:</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To continue research activities for all the stocks and develop a comprehensive Albacore Research </a:t>
            </a:r>
            <a:r>
              <a:rPr kumimoji="0" lang="en-US" sz="2000" b="0" i="0" u="none" strike="noStrike" kern="0" cap="none" spc="0" normalizeH="0" baseline="0" noProof="0" dirty="0" err="1">
                <a:ln>
                  <a:noFill/>
                </a:ln>
                <a:solidFill>
                  <a:prstClr val="black"/>
                </a:solidFill>
                <a:effectLst/>
                <a:uLnTx/>
                <a:uFillTx/>
                <a:latin typeface="Century Gothic" panose="020B0502020202020204"/>
              </a:rPr>
              <a:t>Programme</a:t>
            </a:r>
            <a:r>
              <a:rPr kumimoji="0" lang="en-US" sz="2000" b="0" i="0" u="none" strike="noStrike" kern="0" cap="none" spc="0" normalizeH="0" baseline="0" noProof="0" dirty="0">
                <a:ln>
                  <a:noFill/>
                </a:ln>
                <a:solidFill>
                  <a:prstClr val="black"/>
                </a:solidFill>
                <a:effectLst/>
                <a:uLnTx/>
                <a:uFillTx/>
                <a:latin typeface="Century Gothic" panose="020B0502020202020204"/>
              </a:rPr>
              <a:t> with a focus on: biology and ecology, monitoring stock status, and management strategy evaluation, over the next 4 years. - One intersessional meeting is envisaged (5 days, scheduled within April to July)</a:t>
            </a:r>
          </a:p>
          <a:p>
            <a:pPr marR="0" lvl="0" defTabSz="914400" eaLnBrk="1" fontAlgn="auto" latinLnBrk="0" hangingPunct="1">
              <a:lnSpc>
                <a:spcPct val="100000"/>
              </a:lnSpc>
              <a:spcBef>
                <a:spcPts val="0"/>
              </a:spcBef>
              <a:spcAft>
                <a:spcPts val="0"/>
              </a:spcAft>
              <a:buClrTx/>
              <a:buSzTx/>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rPr>
              <a:t>South Atlantic Stock Workplan:</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Consolidate activities on reproductive biology (including aging of analyzed individuals, using spines) and start electronic tagging.</a:t>
            </a:r>
          </a:p>
          <a:p>
            <a:pPr marL="342900" marR="0" lvl="0" indent="-342900" defTabSz="914400" eaLnBrk="1" fontAlgn="auto" latinLnBrk="0" hangingPunct="1">
              <a:lnSpc>
                <a:spcPct val="100000"/>
              </a:lnSpc>
              <a:spcBef>
                <a:spcPts val="0"/>
              </a:spcBef>
              <a:spcAft>
                <a:spcPts val="0"/>
              </a:spcAft>
              <a:buClrTx/>
              <a:buSzTx/>
              <a:buFontTx/>
              <a:buChar char="-"/>
              <a:tabLst/>
              <a:defRPr/>
            </a:pPr>
            <a:endParaRPr kumimoji="0" lang="en-US" sz="2000" b="0" i="0" u="none" strike="noStrike" kern="0" cap="none" spc="0" normalizeH="0" baseline="0" noProof="0" dirty="0">
              <a:ln>
                <a:noFill/>
              </a:ln>
              <a:solidFill>
                <a:prstClr val="black"/>
              </a:solidFill>
              <a:effectLst/>
              <a:uLnTx/>
              <a:uFillTx/>
              <a:latin typeface="Century Gothic" panose="020B0502020202020204"/>
            </a:endParaRP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0"/>
            <a:ext cx="12192000" cy="1654803"/>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6575819" y="976263"/>
            <a:ext cx="2262158" cy="584775"/>
          </a:xfrm>
          <a:prstGeom prst="rect">
            <a:avLst/>
          </a:prstGeom>
        </p:spPr>
        <p:txBody>
          <a:bodyPr wrap="none">
            <a:spAutoFit/>
          </a:bodyPr>
          <a:lstStyle/>
          <a:p>
            <a:r>
              <a:rPr lang="en-US" sz="3200" b="1" kern="0" dirty="0">
                <a:solidFill>
                  <a:schemeClr val="bg1"/>
                </a:solidFill>
                <a:latin typeface="Century Gothic" panose="020B0502020202020204"/>
              </a:rPr>
              <a:t>Work Plan </a:t>
            </a:r>
            <a:endParaRPr lang="en-CA" sz="3200" dirty="0">
              <a:solidFill>
                <a:schemeClr val="bg1"/>
              </a:solidFill>
            </a:endParaRPr>
          </a:p>
        </p:txBody>
      </p:sp>
    </p:spTree>
    <p:extLst>
      <p:ext uri="{BB962C8B-B14F-4D97-AF65-F5344CB8AC3E}">
        <p14:creationId xmlns:p14="http://schemas.microsoft.com/office/powerpoint/2010/main" val="170325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201983" y="1902154"/>
            <a:ext cx="6030652" cy="4308872"/>
          </a:xfrm>
          <a:prstGeom prst="rect">
            <a:avLst/>
          </a:prstGeom>
          <a:solidFill>
            <a:sysClr val="window" lastClr="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ea typeface="+mn-ea"/>
                <a:cs typeface="+mn-cs"/>
              </a:rPr>
              <a:t>South Atlantic: (combine with North)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rPr>
              <a:t>The Committee recommends continued funding of the Albacore Research </a:t>
            </a:r>
            <a:r>
              <a:rPr kumimoji="0" lang="en-US" sz="1800" b="0" i="0" u="none" strike="noStrike" kern="0" cap="none" spc="0" normalizeH="0" baseline="0" noProof="0" dirty="0" err="1">
                <a:ln>
                  <a:noFill/>
                </a:ln>
                <a:solidFill>
                  <a:prstClr val="black"/>
                </a:solidFill>
                <a:effectLst/>
                <a:uLnTx/>
                <a:uFillTx/>
                <a:latin typeface="Century Gothic" panose="020B0502020202020204"/>
                <a:ea typeface="+mn-ea"/>
                <a:cs typeface="+mn-cs"/>
              </a:rPr>
              <a:t>Programme</a:t>
            </a:r>
            <a:r>
              <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rPr>
              <a:t> for North and South Atlantic stocks, as well as to start funding the research for the Mediterranean stock. </a:t>
            </a:r>
            <a:r>
              <a:rPr lang="en-US" kern="0" dirty="0">
                <a:solidFill>
                  <a:prstClr val="black"/>
                </a:solidFill>
                <a:latin typeface="Century Gothic" panose="020B0502020202020204"/>
              </a:rPr>
              <a:t>R</a:t>
            </a:r>
            <a:r>
              <a:rPr kumimoji="0" lang="en-US" sz="1800" b="0" i="0" u="none" strike="noStrike" kern="0" cap="none" spc="0" normalizeH="0" baseline="0" noProof="0" dirty="0" err="1">
                <a:ln>
                  <a:noFill/>
                </a:ln>
                <a:solidFill>
                  <a:prstClr val="black"/>
                </a:solidFill>
                <a:effectLst/>
                <a:uLnTx/>
                <a:uFillTx/>
                <a:latin typeface="Century Gothic" panose="020B0502020202020204"/>
                <a:ea typeface="+mn-ea"/>
                <a:cs typeface="+mn-cs"/>
              </a:rPr>
              <a:t>esearch</a:t>
            </a:r>
            <a:r>
              <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rPr>
              <a:t> on the North and South Albacore stocks will focus on three main research areas (biology and ecology, monitoring of stock status, and management strategy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0"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Century Gothic" panose="020B0502020202020204"/>
              </a:rPr>
              <a:t>For 2022 the Committee recommends to continue electronic tagging and reproductive biology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Century Gothic" panose="020B0502020202020204"/>
              </a:rPr>
              <a:t>studies (with associated aging of samples) in the North and South Atlantic,</a:t>
            </a:r>
            <a:endPar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0"/>
            <a:ext cx="12192000" cy="1654803"/>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3376540" y="985788"/>
            <a:ext cx="69381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Century Gothic" panose="020B0502020202020204"/>
                <a:ea typeface="+mn-ea"/>
                <a:cs typeface="+mn-cs"/>
              </a:rPr>
              <a:t>Recommendations with financial implications</a:t>
            </a:r>
            <a:endParaRPr kumimoji="0" lang="en-CA"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8363DF0-801F-490A-9F52-619A66F4DCFF}"/>
              </a:ext>
            </a:extLst>
          </p:cNvPr>
          <p:cNvPicPr>
            <a:picLocks noChangeAspect="1"/>
          </p:cNvPicPr>
          <p:nvPr/>
        </p:nvPicPr>
        <p:blipFill>
          <a:blip r:embed="rId3"/>
          <a:stretch>
            <a:fillRect/>
          </a:stretch>
        </p:blipFill>
        <p:spPr>
          <a:xfrm>
            <a:off x="6378863" y="2522661"/>
            <a:ext cx="5718544" cy="3158002"/>
          </a:xfrm>
          <a:prstGeom prst="rect">
            <a:avLst/>
          </a:prstGeom>
        </p:spPr>
      </p:pic>
    </p:spTree>
    <p:extLst>
      <p:ext uri="{BB962C8B-B14F-4D97-AF65-F5344CB8AC3E}">
        <p14:creationId xmlns:p14="http://schemas.microsoft.com/office/powerpoint/2010/main" val="39662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D5B5-3F4E-49D1-9214-10C9B52366D0}"/>
              </a:ext>
            </a:extLst>
          </p:cNvPr>
          <p:cNvSpPr>
            <a:spLocks noGrp="1"/>
          </p:cNvSpPr>
          <p:nvPr>
            <p:ph type="title"/>
          </p:nvPr>
        </p:nvSpPr>
        <p:spPr>
          <a:xfrm>
            <a:off x="4965430" y="629268"/>
            <a:ext cx="6586491" cy="1286160"/>
          </a:xfrm>
        </p:spPr>
        <p:txBody>
          <a:bodyPr anchor="b">
            <a:normAutofit/>
          </a:bodyPr>
          <a:lstStyle/>
          <a:p>
            <a:r>
              <a:rPr lang="en-CA" dirty="0"/>
              <a:t>Southern Bluefin Tuna</a:t>
            </a:r>
          </a:p>
        </p:txBody>
      </p:sp>
      <p:sp>
        <p:nvSpPr>
          <p:cNvPr id="3" name="Content Placeholder 2">
            <a:extLst>
              <a:ext uri="{FF2B5EF4-FFF2-40B4-BE49-F238E27FC236}">
                <a16:creationId xmlns:a16="http://schemas.microsoft.com/office/drawing/2014/main" id="{35779915-9239-4487-B125-BEB85F6B35D5}"/>
              </a:ext>
            </a:extLst>
          </p:cNvPr>
          <p:cNvSpPr>
            <a:spLocks noGrp="1"/>
          </p:cNvSpPr>
          <p:nvPr>
            <p:ph idx="1"/>
          </p:nvPr>
        </p:nvSpPr>
        <p:spPr>
          <a:xfrm>
            <a:off x="4954921" y="2690648"/>
            <a:ext cx="6586489" cy="3785419"/>
          </a:xfrm>
        </p:spPr>
        <p:txBody>
          <a:bodyPr>
            <a:normAutofit/>
          </a:bodyPr>
          <a:lstStyle/>
          <a:p>
            <a:endParaRPr lang="en-CA" sz="2000" dirty="0"/>
          </a:p>
          <a:p>
            <a:r>
              <a:rPr lang="en-US" sz="2000" dirty="0"/>
              <a:t>The Commission for the Conservation of Southern Bluefin Tuna (CCSBT) is charged with assessing the status of southern bluefin tuna. Each year the SCRS reviews the CCSBT report in order to remain up to date on southern bluefin tuna research and the stock assessments carried out. The reports are available from the CCSBT.</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CAEC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08C9B5C-4D67-4B8F-A064-7526E3FCEF1E}"/>
              </a:ext>
            </a:extLst>
          </p:cNvPr>
          <p:cNvPicPr>
            <a:picLocks noChangeAspect="1"/>
          </p:cNvPicPr>
          <p:nvPr/>
        </p:nvPicPr>
        <p:blipFill rotWithShape="1">
          <a:blip r:embed="rId2"/>
          <a:srcRect l="5949" t="2443" r="30790"/>
          <a:stretch/>
        </p:blipFill>
        <p:spPr>
          <a:xfrm>
            <a:off x="0" y="0"/>
            <a:ext cx="4646413" cy="6887748"/>
          </a:xfrm>
          <a:prstGeom prst="rect">
            <a:avLst/>
          </a:prstGeom>
        </p:spPr>
      </p:pic>
    </p:spTree>
    <p:extLst>
      <p:ext uri="{BB962C8B-B14F-4D97-AF65-F5344CB8AC3E}">
        <p14:creationId xmlns:p14="http://schemas.microsoft.com/office/powerpoint/2010/main" val="43976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3283EC3-F753-4877-8DAF-78EFD9ED93B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Southern Bluefin Tuna – Fishery Indicators</a:t>
            </a:r>
          </a:p>
        </p:txBody>
      </p:sp>
      <p:sp>
        <p:nvSpPr>
          <p:cNvPr id="5" name="TextBox 4">
            <a:extLst>
              <a:ext uri="{FF2B5EF4-FFF2-40B4-BE49-F238E27FC236}">
                <a16:creationId xmlns:a16="http://schemas.microsoft.com/office/drawing/2014/main" id="{2A91A75D-EB69-4772-A7F9-9AE80D96959A}"/>
              </a:ext>
            </a:extLst>
          </p:cNvPr>
          <p:cNvSpPr txBox="1"/>
          <p:nvPr/>
        </p:nvSpPr>
        <p:spPr>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Annual reported catches by country for the period 1952-2020.</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Catches decreased rapidly in the late 1980’s then continued to slowly decline until about 2010. </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Catches have generally increased since 2010 to 16,441 in 2020.</a:t>
            </a:r>
          </a:p>
        </p:txBody>
      </p:sp>
      <p:pic>
        <p:nvPicPr>
          <p:cNvPr id="3" name="Picture 2">
            <a:extLst>
              <a:ext uri="{FF2B5EF4-FFF2-40B4-BE49-F238E27FC236}">
                <a16:creationId xmlns:a16="http://schemas.microsoft.com/office/drawing/2014/main" id="{E45A61EE-1437-4069-B584-83055EEEA3A2}"/>
              </a:ext>
            </a:extLst>
          </p:cNvPr>
          <p:cNvPicPr>
            <a:picLocks noChangeAspect="1"/>
          </p:cNvPicPr>
          <p:nvPr/>
        </p:nvPicPr>
        <p:blipFill>
          <a:blip r:embed="rId2"/>
          <a:stretch>
            <a:fillRect/>
          </a:stretch>
        </p:blipFill>
        <p:spPr>
          <a:xfrm>
            <a:off x="5568124" y="2448910"/>
            <a:ext cx="6432836" cy="4004441"/>
          </a:xfrm>
          <a:prstGeom prst="rect">
            <a:avLst/>
          </a:prstGeom>
        </p:spPr>
      </p:pic>
    </p:spTree>
    <p:extLst>
      <p:ext uri="{BB962C8B-B14F-4D97-AF65-F5344CB8AC3E}">
        <p14:creationId xmlns:p14="http://schemas.microsoft.com/office/powerpoint/2010/main" val="110441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8754</TotalTime>
  <Words>588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Century Gothic</vt:lpstr>
      <vt:lpstr>Wingdings 3</vt:lpstr>
      <vt:lpstr>Office Theme</vt:lpstr>
      <vt:lpstr>Wisp</vt:lpstr>
      <vt:lpstr>Southern Temperate Tunas</vt:lpstr>
      <vt:lpstr>Fishery Indicators:</vt:lpstr>
      <vt:lpstr>Fishery Indicators:</vt:lpstr>
      <vt:lpstr>PowerPoint Presentation</vt:lpstr>
      <vt:lpstr>PowerPoint Presentation</vt:lpstr>
      <vt:lpstr>PowerPoint Presentation</vt:lpstr>
      <vt:lpstr>PowerPoint Presentation</vt:lpstr>
      <vt:lpstr>Southern Bluefin Tuna</vt:lpstr>
      <vt:lpstr>Southern Bluefin Tuna – Fishery Indicators</vt:lpstr>
      <vt:lpstr>PowerPoint Presentation</vt:lpstr>
      <vt:lpstr>Southern Bluefin Tuna - Stock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Temperate Tunas</dc:title>
  <dc:creator>Gary Melvin</dc:creator>
  <cp:lastModifiedBy>Gary Melvin</cp:lastModifiedBy>
  <cp:revision>18</cp:revision>
  <dcterms:created xsi:type="dcterms:W3CDTF">2019-11-07T18:18:48Z</dcterms:created>
  <dcterms:modified xsi:type="dcterms:W3CDTF">2021-11-15T16:16:26Z</dcterms:modified>
</cp:coreProperties>
</file>