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Lst>
  <p:notesMasterIdLst>
    <p:notesMasterId r:id="rId53"/>
  </p:notesMasterIdLst>
  <p:sldIdLst>
    <p:sldId id="257" r:id="rId3"/>
    <p:sldId id="258" r:id="rId4"/>
    <p:sldId id="261" r:id="rId5"/>
    <p:sldId id="260" r:id="rId6"/>
    <p:sldId id="264" r:id="rId7"/>
    <p:sldId id="620" r:id="rId8"/>
    <p:sldId id="263" r:id="rId9"/>
    <p:sldId id="266" r:id="rId10"/>
    <p:sldId id="295" r:id="rId11"/>
    <p:sldId id="629" r:id="rId12"/>
    <p:sldId id="267" r:id="rId13"/>
    <p:sldId id="630" r:id="rId14"/>
    <p:sldId id="301" r:id="rId15"/>
    <p:sldId id="622" r:id="rId16"/>
    <p:sldId id="623" r:id="rId17"/>
    <p:sldId id="277" r:id="rId18"/>
    <p:sldId id="279" r:id="rId19"/>
    <p:sldId id="280" r:id="rId20"/>
    <p:sldId id="625" r:id="rId21"/>
    <p:sldId id="627" r:id="rId22"/>
    <p:sldId id="626" r:id="rId23"/>
    <p:sldId id="283" r:id="rId24"/>
    <p:sldId id="282" r:id="rId25"/>
    <p:sldId id="287" r:id="rId26"/>
    <p:sldId id="284" r:id="rId27"/>
    <p:sldId id="631" r:id="rId28"/>
    <p:sldId id="285" r:id="rId29"/>
    <p:sldId id="291" r:id="rId30"/>
    <p:sldId id="633" r:id="rId31"/>
    <p:sldId id="634" r:id="rId32"/>
    <p:sldId id="635" r:id="rId33"/>
    <p:sldId id="636" r:id="rId34"/>
    <p:sldId id="637" r:id="rId35"/>
    <p:sldId id="290" r:id="rId36"/>
    <p:sldId id="292" r:id="rId37"/>
    <p:sldId id="638" r:id="rId38"/>
    <p:sldId id="639" r:id="rId39"/>
    <p:sldId id="640" r:id="rId40"/>
    <p:sldId id="641" r:id="rId41"/>
    <p:sldId id="642" r:id="rId42"/>
    <p:sldId id="643" r:id="rId43"/>
    <p:sldId id="644" r:id="rId44"/>
    <p:sldId id="645" r:id="rId45"/>
    <p:sldId id="340" r:id="rId46"/>
    <p:sldId id="646" r:id="rId47"/>
    <p:sldId id="278" r:id="rId48"/>
    <p:sldId id="270" r:id="rId49"/>
    <p:sldId id="271" r:id="rId50"/>
    <p:sldId id="621" r:id="rId51"/>
    <p:sldId id="26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57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97AD5-EE87-4940-BAF7-42AC9BDA63ED}" type="datetimeFigureOut">
              <a:rPr lang="en-CA" smtClean="0"/>
              <a:t>2021-11-13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F0248-4CD0-473E-A6D8-A0882F28E12F}" type="slidenum">
              <a:rPr lang="en-CA" smtClean="0"/>
              <a:t>‹#›</a:t>
            </a:fld>
            <a:endParaRPr lang="en-CA"/>
          </a:p>
        </p:txBody>
      </p:sp>
    </p:spTree>
    <p:extLst>
      <p:ext uri="{BB962C8B-B14F-4D97-AF65-F5344CB8AC3E}">
        <p14:creationId xmlns:p14="http://schemas.microsoft.com/office/powerpoint/2010/main" val="245330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357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916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083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432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7748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9337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947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701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0938600-EF06-4995-ACC4-9D4C9248ECEE}" type="datetime5">
              <a:rPr lang="en-US" smtClean="0"/>
              <a:t>13-Nov-21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lvl1pPr>
              <a:defRPr sz="1000"/>
            </a:lvl1pPr>
          </a:lstStyle>
          <a:p>
            <a:fld id="{DE50DEB3-00C6-4B15-95D3-20297EEC9831}" type="slidenum">
              <a:rPr lang="en-US" smtClean="0"/>
              <a:pPr/>
              <a:t>‹#›</a:t>
            </a:fld>
            <a:endParaRPr lang="en-US" dirty="0"/>
          </a:p>
        </p:txBody>
      </p:sp>
    </p:spTree>
    <p:extLst>
      <p:ext uri="{BB962C8B-B14F-4D97-AF65-F5344CB8AC3E}">
        <p14:creationId xmlns:p14="http://schemas.microsoft.com/office/powerpoint/2010/main" val="35415512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lvl1pPr>
              <a:defRPr sz="1000">
                <a:latin typeface="Cambria" panose="02040503050406030204" pitchFamily="18" charset="0"/>
              </a:defRPr>
            </a:lvl1pPr>
          </a:lstStyle>
          <a:p>
            <a:fld id="{A45F6806-AE6D-4930-922B-FC00F3E86430}" type="datetime5">
              <a:rPr lang="en-US" smtClean="0"/>
              <a:pPr/>
              <a:t>13-Nov-21</a:t>
            </a:fld>
            <a:endParaRPr lang="en-US" dirty="0"/>
          </a:p>
        </p:txBody>
      </p:sp>
      <p:sp>
        <p:nvSpPr>
          <p:cNvPr id="5" name="Footer Placeholder 4"/>
          <p:cNvSpPr>
            <a:spLocks noGrp="1"/>
          </p:cNvSpPr>
          <p:nvPr>
            <p:ph type="ftr" sz="quarter" idx="11"/>
          </p:nvPr>
        </p:nvSpPr>
        <p:spPr/>
        <p:txBody>
          <a:bodyPr/>
          <a:lstStyle>
            <a:lvl1pPr algn="ctr">
              <a:defRPr sz="1000">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sz="1000">
                <a:latin typeface="Cambria" panose="02040503050406030204" pitchFamily="18" charset="0"/>
              </a:defRPr>
            </a:lvl1pPr>
          </a:lstStyle>
          <a:p>
            <a:fld id="{DE50DEB3-00C6-4B15-95D3-20297EEC9831}" type="slidenum">
              <a:rPr lang="en-US" smtClean="0"/>
              <a:pPr/>
              <a:t>‹#›</a:t>
            </a:fld>
            <a:endParaRPr lang="en-US" dirty="0"/>
          </a:p>
        </p:txBody>
      </p:sp>
    </p:spTree>
    <p:extLst>
      <p:ext uri="{BB962C8B-B14F-4D97-AF65-F5344CB8AC3E}">
        <p14:creationId xmlns:p14="http://schemas.microsoft.com/office/powerpoint/2010/main" val="3251376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C416532-4B2A-4525-BA66-46DDC5C352BB}" type="datetime5">
              <a:rPr lang="en-US" smtClean="0"/>
              <a:t>13-Nov-21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264095343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6659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CBE10A-1C45-4608-A4B0-275E30E3D311}" type="datetime5">
              <a:rPr lang="en-US" smtClean="0"/>
              <a:t>13-Nov-21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2114836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CAB6A19-244B-41EE-AF9C-C754179D8908}" type="datetime5">
              <a:rPr lang="en-US" smtClean="0"/>
              <a:t>13-Nov-21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885160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0C28440-8B96-476C-BF7D-E1BCDBD4B853}" type="datetime5">
              <a:rPr lang="en-US" smtClean="0"/>
              <a:t>13-Nov-21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2116900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96B05-7AAD-4E24-9035-9E36F100626D}" type="datetime5">
              <a:rPr lang="en-US" smtClean="0"/>
              <a:t>13-Nov-21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293412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BEDD71-A13B-4D0D-8C47-267DC02C0E9A}" type="datetime5">
              <a:rPr lang="en-US" smtClean="0"/>
              <a:t>13-Nov-21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78023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B7DD46C-6A30-45E1-BA1D-480D975DB778}" type="datetime5">
              <a:rPr lang="en-US" smtClean="0"/>
              <a:t>13-Nov-21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DE50DEB3-00C6-4B15-95D3-20297EEC9831}"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4532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DDF314-7C07-4063-A3F3-6E307C8A9D61}" type="datetime5">
              <a:rPr lang="en-US" smtClean="0"/>
              <a:t>13-Nov-21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11131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1348EB-3D6B-4674-8397-B3052B241E25}" type="datetime5">
              <a:rPr lang="en-US" smtClean="0"/>
              <a:t>13-Nov-21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0DEB3-00C6-4B15-95D3-20297EEC9831}" type="slidenum">
              <a:rPr lang="en-US" smtClean="0"/>
              <a:pPr/>
              <a:t>‹#›</a:t>
            </a:fld>
            <a:endParaRPr lang="en-US"/>
          </a:p>
        </p:txBody>
      </p:sp>
    </p:spTree>
    <p:extLst>
      <p:ext uri="{BB962C8B-B14F-4D97-AF65-F5344CB8AC3E}">
        <p14:creationId xmlns:p14="http://schemas.microsoft.com/office/powerpoint/2010/main" val="148890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25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49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517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89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308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425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416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372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05B6A4-BE64-4CD6-9A1C-02691074CA5B}" type="datetime5">
              <a:rPr lang="en-US" smtClean="0"/>
              <a:t>13-Nov-21</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50DEB3-00C6-4B15-95D3-20297EEC9831}"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5923238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1F87-0C2C-43AC-819E-85069A3BA728}"/>
              </a:ext>
            </a:extLst>
          </p:cNvPr>
          <p:cNvSpPr>
            <a:spLocks noGrp="1"/>
          </p:cNvSpPr>
          <p:nvPr>
            <p:ph type="ctrTitle"/>
          </p:nvPr>
        </p:nvSpPr>
        <p:spPr>
          <a:xfrm>
            <a:off x="2032196" y="1464893"/>
            <a:ext cx="8915399" cy="1224556"/>
          </a:xfrm>
        </p:spPr>
        <p:txBody>
          <a:bodyPr/>
          <a:lstStyle/>
          <a:p>
            <a:pPr algn="ctr"/>
            <a:r>
              <a:rPr lang="en-CA" dirty="0"/>
              <a:t>SCRS Report 2021</a:t>
            </a:r>
          </a:p>
        </p:txBody>
      </p:sp>
      <p:sp>
        <p:nvSpPr>
          <p:cNvPr id="3" name="Subtitle 2">
            <a:extLst>
              <a:ext uri="{FF2B5EF4-FFF2-40B4-BE49-F238E27FC236}">
                <a16:creationId xmlns:a16="http://schemas.microsoft.com/office/drawing/2014/main" id="{DE73C79F-F6A3-4101-AB52-DF81AFF9E96C}"/>
              </a:ext>
            </a:extLst>
          </p:cNvPr>
          <p:cNvSpPr>
            <a:spLocks noGrp="1"/>
          </p:cNvSpPr>
          <p:nvPr>
            <p:ph type="subTitle" idx="1"/>
          </p:nvPr>
        </p:nvSpPr>
        <p:spPr>
          <a:xfrm>
            <a:off x="2569030" y="2853306"/>
            <a:ext cx="8109856" cy="1126283"/>
          </a:xfrm>
        </p:spPr>
        <p:txBody>
          <a:bodyPr>
            <a:normAutofit fontScale="92500"/>
          </a:bodyPr>
          <a:lstStyle/>
          <a:p>
            <a:r>
              <a:rPr lang="en-CA" sz="4000" b="1" dirty="0">
                <a:solidFill>
                  <a:schemeClr val="tx1"/>
                </a:solidFill>
              </a:rPr>
              <a:t>Panel 2 – Northern Temperate Tuna</a:t>
            </a:r>
          </a:p>
        </p:txBody>
      </p:sp>
      <p:pic>
        <p:nvPicPr>
          <p:cNvPr id="4" name="Picture 2" descr="img03">
            <a:extLst>
              <a:ext uri="{FF2B5EF4-FFF2-40B4-BE49-F238E27FC236}">
                <a16:creationId xmlns:a16="http://schemas.microsoft.com/office/drawing/2014/main" id="{7D757682-C0A7-4638-B4E0-1352B5D0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1" y="0"/>
            <a:ext cx="12218811" cy="166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8FD122B-BB78-47E1-9AA5-42C108BF7401}"/>
              </a:ext>
            </a:extLst>
          </p:cNvPr>
          <p:cNvSpPr txBox="1"/>
          <p:nvPr/>
        </p:nvSpPr>
        <p:spPr>
          <a:xfrm>
            <a:off x="92510" y="6318598"/>
            <a:ext cx="18914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Bigeye</a:t>
            </a:r>
          </a:p>
        </p:txBody>
      </p:sp>
      <p:sp>
        <p:nvSpPr>
          <p:cNvPr id="9" name="TextBox 8">
            <a:extLst>
              <a:ext uri="{FF2B5EF4-FFF2-40B4-BE49-F238E27FC236}">
                <a16:creationId xmlns:a16="http://schemas.microsoft.com/office/drawing/2014/main" id="{34A248CD-201E-4258-B3D9-47127F4D4E6D}"/>
              </a:ext>
            </a:extLst>
          </p:cNvPr>
          <p:cNvSpPr txBox="1"/>
          <p:nvPr/>
        </p:nvSpPr>
        <p:spPr>
          <a:xfrm>
            <a:off x="4362450" y="6372225"/>
            <a:ext cx="15430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Yellowfin</a:t>
            </a:r>
          </a:p>
        </p:txBody>
      </p:sp>
      <p:sp>
        <p:nvSpPr>
          <p:cNvPr id="10" name="TextBox 9">
            <a:extLst>
              <a:ext uri="{FF2B5EF4-FFF2-40B4-BE49-F238E27FC236}">
                <a16:creationId xmlns:a16="http://schemas.microsoft.com/office/drawing/2014/main" id="{B1B6C90E-3496-499F-862C-DD4E7E93CB98}"/>
              </a:ext>
            </a:extLst>
          </p:cNvPr>
          <p:cNvSpPr txBox="1"/>
          <p:nvPr/>
        </p:nvSpPr>
        <p:spPr>
          <a:xfrm>
            <a:off x="8477250" y="6343650"/>
            <a:ext cx="13430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Skipjack</a:t>
            </a:r>
          </a:p>
        </p:txBody>
      </p:sp>
      <p:pic>
        <p:nvPicPr>
          <p:cNvPr id="11" name="Picture 10">
            <a:extLst>
              <a:ext uri="{FF2B5EF4-FFF2-40B4-BE49-F238E27FC236}">
                <a16:creationId xmlns:a16="http://schemas.microsoft.com/office/drawing/2014/main" id="{203E7B75-E124-4A3A-885E-7DAA200441F2}"/>
              </a:ext>
            </a:extLst>
          </p:cNvPr>
          <p:cNvPicPr>
            <a:picLocks noChangeAspect="1"/>
          </p:cNvPicPr>
          <p:nvPr/>
        </p:nvPicPr>
        <p:blipFill>
          <a:blip r:embed="rId3"/>
          <a:stretch>
            <a:fillRect/>
          </a:stretch>
        </p:blipFill>
        <p:spPr>
          <a:xfrm>
            <a:off x="0" y="4025153"/>
            <a:ext cx="5973880" cy="2832847"/>
          </a:xfrm>
          <a:prstGeom prst="rect">
            <a:avLst/>
          </a:prstGeom>
        </p:spPr>
      </p:pic>
      <p:pic>
        <p:nvPicPr>
          <p:cNvPr id="12" name="Picture 11">
            <a:extLst>
              <a:ext uri="{FF2B5EF4-FFF2-40B4-BE49-F238E27FC236}">
                <a16:creationId xmlns:a16="http://schemas.microsoft.com/office/drawing/2014/main" id="{69A2B182-A59E-49EB-B12E-643CF47CCCDE}"/>
              </a:ext>
            </a:extLst>
          </p:cNvPr>
          <p:cNvPicPr>
            <a:picLocks noChangeAspect="1"/>
          </p:cNvPicPr>
          <p:nvPr/>
        </p:nvPicPr>
        <p:blipFill>
          <a:blip r:embed="rId4"/>
          <a:stretch>
            <a:fillRect/>
          </a:stretch>
        </p:blipFill>
        <p:spPr>
          <a:xfrm>
            <a:off x="6399592" y="4025153"/>
            <a:ext cx="5790919" cy="2832847"/>
          </a:xfrm>
          <a:prstGeom prst="rect">
            <a:avLst/>
          </a:prstGeom>
        </p:spPr>
      </p:pic>
      <p:sp>
        <p:nvSpPr>
          <p:cNvPr id="13" name="TextBox 12">
            <a:extLst>
              <a:ext uri="{FF2B5EF4-FFF2-40B4-BE49-F238E27FC236}">
                <a16:creationId xmlns:a16="http://schemas.microsoft.com/office/drawing/2014/main" id="{3D84D5A6-AA79-43C6-AB0C-1E67ED0A2D8B}"/>
              </a:ext>
            </a:extLst>
          </p:cNvPr>
          <p:cNvSpPr txBox="1"/>
          <p:nvPr/>
        </p:nvSpPr>
        <p:spPr>
          <a:xfrm>
            <a:off x="4195482" y="4383742"/>
            <a:ext cx="2142565" cy="369332"/>
          </a:xfrm>
          <a:prstGeom prst="rect">
            <a:avLst/>
          </a:prstGeom>
          <a:noFill/>
        </p:spPr>
        <p:txBody>
          <a:bodyPr wrap="square" rtlCol="0">
            <a:spAutoFit/>
          </a:bodyPr>
          <a:lstStyle/>
          <a:p>
            <a:r>
              <a:rPr lang="en-CA" dirty="0"/>
              <a:t>Albacore Tuna</a:t>
            </a:r>
          </a:p>
        </p:txBody>
      </p:sp>
      <p:sp>
        <p:nvSpPr>
          <p:cNvPr id="14" name="TextBox 13">
            <a:extLst>
              <a:ext uri="{FF2B5EF4-FFF2-40B4-BE49-F238E27FC236}">
                <a16:creationId xmlns:a16="http://schemas.microsoft.com/office/drawing/2014/main" id="{C42169D8-F8B6-4968-B703-9297A712BE2C}"/>
              </a:ext>
            </a:extLst>
          </p:cNvPr>
          <p:cNvSpPr txBox="1"/>
          <p:nvPr/>
        </p:nvSpPr>
        <p:spPr>
          <a:xfrm>
            <a:off x="7593106" y="6311153"/>
            <a:ext cx="1516762" cy="369332"/>
          </a:xfrm>
          <a:prstGeom prst="rect">
            <a:avLst/>
          </a:prstGeom>
          <a:noFill/>
        </p:spPr>
        <p:txBody>
          <a:bodyPr wrap="none" rtlCol="0">
            <a:spAutoFit/>
          </a:bodyPr>
          <a:lstStyle/>
          <a:p>
            <a:r>
              <a:rPr lang="en-CA" dirty="0">
                <a:solidFill>
                  <a:schemeClr val="bg1"/>
                </a:solidFill>
              </a:rPr>
              <a:t>Bluefin Tuna</a:t>
            </a:r>
          </a:p>
        </p:txBody>
      </p:sp>
    </p:spTree>
    <p:extLst>
      <p:ext uri="{BB962C8B-B14F-4D97-AF65-F5344CB8AC3E}">
        <p14:creationId xmlns:p14="http://schemas.microsoft.com/office/powerpoint/2010/main" val="356128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62844" y="938325"/>
            <a:ext cx="1109697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Albacore Research Recommendation with financial implications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4E7BE257-3B2C-4641-8399-A0911B54890C}"/>
              </a:ext>
            </a:extLst>
          </p:cNvPr>
          <p:cNvSpPr/>
          <p:nvPr/>
        </p:nvSpPr>
        <p:spPr>
          <a:xfrm>
            <a:off x="330740" y="1834814"/>
            <a:ext cx="11575555" cy="203132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b="1" dirty="0">
                <a:solidFill>
                  <a:srgbClr val="0A083E"/>
                </a:solidFill>
                <a:latin typeface="CIDFont+F3"/>
              </a:rPr>
              <a:t>The Committee recommends continued funding of the Albacore Research </a:t>
            </a:r>
            <a:r>
              <a:rPr lang="en-US" b="1" dirty="0" err="1">
                <a:solidFill>
                  <a:srgbClr val="0A083E"/>
                </a:solidFill>
                <a:latin typeface="CIDFont+F3"/>
              </a:rPr>
              <a:t>Programme</a:t>
            </a:r>
            <a:r>
              <a:rPr lang="en-US" b="1" dirty="0">
                <a:solidFill>
                  <a:srgbClr val="0A083E"/>
                </a:solidFill>
                <a:latin typeface="CIDFont+F3"/>
              </a:rPr>
              <a:t> for North and South Atlantic stocks, as well as to start funding the research for the Mediterranean stock. Of high priority is the continuation of  electronic tagging and reproductive biology studies (with associated aging of samples) in the North and South Atlantic, and to progress on the North Atlantic albacore MSE.</a:t>
            </a:r>
          </a:p>
          <a:p>
            <a:pPr marL="285750" indent="-285750">
              <a:buFont typeface="Arial" panose="020B0604020202020204" pitchFamily="34" charset="0"/>
              <a:buChar char="•"/>
            </a:pPr>
            <a:r>
              <a:rPr lang="en-US" b="1" dirty="0">
                <a:solidFill>
                  <a:srgbClr val="0A083E"/>
                </a:solidFill>
                <a:latin typeface="CIDFont+F3"/>
              </a:rPr>
              <a:t>The Committee also supports the larval research and recommends further research on the use of larval indices in stock assessments, including development of larval habitat models, corrected abundance indices and their impact in the MED ALB stock assessment.</a:t>
            </a:r>
          </a:p>
        </p:txBody>
      </p:sp>
      <p:pic>
        <p:nvPicPr>
          <p:cNvPr id="2" name="Picture 1">
            <a:extLst>
              <a:ext uri="{FF2B5EF4-FFF2-40B4-BE49-F238E27FC236}">
                <a16:creationId xmlns:a16="http://schemas.microsoft.com/office/drawing/2014/main" id="{3F9FE514-6359-4A7C-A8A5-80F37D231992}"/>
              </a:ext>
            </a:extLst>
          </p:cNvPr>
          <p:cNvPicPr>
            <a:picLocks noChangeAspect="1"/>
          </p:cNvPicPr>
          <p:nvPr/>
        </p:nvPicPr>
        <p:blipFill>
          <a:blip r:embed="rId3"/>
          <a:stretch>
            <a:fillRect/>
          </a:stretch>
        </p:blipFill>
        <p:spPr>
          <a:xfrm>
            <a:off x="3713155" y="3710883"/>
            <a:ext cx="6648840" cy="3147117"/>
          </a:xfrm>
          <a:prstGeom prst="rect">
            <a:avLst/>
          </a:prstGeom>
        </p:spPr>
      </p:pic>
    </p:spTree>
    <p:extLst>
      <p:ext uri="{BB962C8B-B14F-4D97-AF65-F5344CB8AC3E}">
        <p14:creationId xmlns:p14="http://schemas.microsoft.com/office/powerpoint/2010/main" val="171313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97277"/>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352798" y="908823"/>
            <a:ext cx="8382001" cy="523220"/>
          </a:xfrm>
          <a:prstGeom prst="rect">
            <a:avLst/>
          </a:prstGeom>
        </p:spPr>
        <p:txBody>
          <a:bodyPr wrap="square">
            <a:spAutoFit/>
          </a:bodyPr>
          <a:lstStyle/>
          <a:p>
            <a:pPr lvl="0"/>
            <a:r>
              <a:rPr lang="en-US" sz="2800" b="1" i="1" dirty="0">
                <a:solidFill>
                  <a:prstClr val="white"/>
                </a:solidFill>
                <a:latin typeface="Arial" panose="020B0604020202020204" pitchFamily="34" charset="0"/>
              </a:rPr>
              <a:t>2021 </a:t>
            </a:r>
            <a:r>
              <a:rPr lang="en-US" sz="2800" b="1" i="1" dirty="0" err="1">
                <a:solidFill>
                  <a:prstClr val="white"/>
                </a:solidFill>
                <a:latin typeface="Arial" panose="020B0604020202020204" pitchFamily="34" charset="0"/>
              </a:rPr>
              <a:t>ALBacore</a:t>
            </a:r>
            <a:r>
              <a:rPr lang="en-US" sz="2800" b="1" i="1" dirty="0">
                <a:solidFill>
                  <a:prstClr val="white"/>
                </a:solidFill>
                <a:latin typeface="Arial" panose="020B0604020202020204" pitchFamily="34" charset="0"/>
              </a:rPr>
              <a:t> Responses to the Commission</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1821D1B2-5401-4179-9070-A80AC08149F3}"/>
              </a:ext>
            </a:extLst>
          </p:cNvPr>
          <p:cNvSpPr txBox="1"/>
          <p:nvPr/>
        </p:nvSpPr>
        <p:spPr>
          <a:xfrm>
            <a:off x="415226" y="1759979"/>
            <a:ext cx="11510886" cy="1323439"/>
          </a:xfrm>
          <a:prstGeom prst="rect">
            <a:avLst/>
          </a:prstGeom>
          <a:solidFill>
            <a:schemeClr val="bg1">
              <a:lumMod val="85000"/>
            </a:schemeClr>
          </a:solidFill>
        </p:spPr>
        <p:txBody>
          <a:bodyPr wrap="square" rtlCol="0">
            <a:spAutoFit/>
          </a:bodyPr>
          <a:lstStyle/>
          <a:p>
            <a:r>
              <a:rPr lang="en-US" sz="2000" dirty="0"/>
              <a:t>21.34 Taking into account relevant scientific advice, the Commission shall review, and revise Rec. 17-04 as amended by this Recommendation and Rec. 16-06 as amended by Rec. 20-03, including consolidation of relevant provisions into a single recommendation at its 2021 Commission meeting. Rec. 20-04, para 4 (18)</a:t>
            </a:r>
            <a:endParaRPr lang="en-CA" sz="2000" dirty="0"/>
          </a:p>
        </p:txBody>
      </p:sp>
      <p:sp>
        <p:nvSpPr>
          <p:cNvPr id="3" name="TextBox 2">
            <a:extLst>
              <a:ext uri="{FF2B5EF4-FFF2-40B4-BE49-F238E27FC236}">
                <a16:creationId xmlns:a16="http://schemas.microsoft.com/office/drawing/2014/main" id="{B9D42EB3-66DB-4677-BD56-59CF3E213AA8}"/>
              </a:ext>
            </a:extLst>
          </p:cNvPr>
          <p:cNvSpPr txBox="1"/>
          <p:nvPr/>
        </p:nvSpPr>
        <p:spPr>
          <a:xfrm>
            <a:off x="530337" y="3224059"/>
            <a:ext cx="11311707" cy="923330"/>
          </a:xfrm>
          <a:prstGeom prst="rect">
            <a:avLst/>
          </a:prstGeom>
          <a:solidFill>
            <a:schemeClr val="bg1"/>
          </a:solidFill>
        </p:spPr>
        <p:txBody>
          <a:bodyPr wrap="square" rtlCol="0">
            <a:spAutoFit/>
          </a:bodyPr>
          <a:lstStyle/>
          <a:p>
            <a:r>
              <a:rPr lang="en-US" dirty="0"/>
              <a:t>Following the 2021 Panel 2 (PA2) intersessional meeting, the Committee was requested to:</a:t>
            </a:r>
          </a:p>
          <a:p>
            <a:r>
              <a:rPr lang="en-US" dirty="0"/>
              <a:t>1. Review the “ALB EC Protocol for SCRS review.doc”.</a:t>
            </a:r>
          </a:p>
          <a:p>
            <a:r>
              <a:rPr lang="en-US" dirty="0"/>
              <a:t>2. Provide its plan to formalize </a:t>
            </a:r>
            <a:r>
              <a:rPr lang="en-US" dirty="0" err="1"/>
              <a:t>i</a:t>
            </a:r>
            <a:r>
              <a:rPr lang="en-US" dirty="0"/>
              <a:t>) a set of data to be used; and ii) stock assessment methods.</a:t>
            </a:r>
          </a:p>
        </p:txBody>
      </p:sp>
      <p:sp>
        <p:nvSpPr>
          <p:cNvPr id="7" name="TextBox 6">
            <a:extLst>
              <a:ext uri="{FF2B5EF4-FFF2-40B4-BE49-F238E27FC236}">
                <a16:creationId xmlns:a16="http://schemas.microsoft.com/office/drawing/2014/main" id="{6B81AB78-5517-4328-9506-5B9ADE88D26B}"/>
              </a:ext>
            </a:extLst>
          </p:cNvPr>
          <p:cNvSpPr txBox="1"/>
          <p:nvPr/>
        </p:nvSpPr>
        <p:spPr>
          <a:xfrm>
            <a:off x="508000" y="4422578"/>
            <a:ext cx="11350017" cy="2031325"/>
          </a:xfrm>
          <a:prstGeom prst="rect">
            <a:avLst/>
          </a:prstGeom>
          <a:solidFill>
            <a:schemeClr val="bg1"/>
          </a:solidFill>
        </p:spPr>
        <p:txBody>
          <a:bodyPr wrap="square">
            <a:spAutoFit/>
          </a:bodyPr>
          <a:lstStyle/>
          <a:p>
            <a:r>
              <a:rPr lang="en-US" dirty="0"/>
              <a:t>The Committee has conducted substantial effort on the ALB MSE.  The number of CPUE series that need to be available and the percentage by which catch data are underreported, that would trigger an exceptional circumstance has not been determined. However, the Committee is confident that the proposed indicators would be effective in detecting exceptional circumstances.</a:t>
            </a:r>
          </a:p>
          <a:p>
            <a:r>
              <a:rPr lang="en-US" dirty="0"/>
              <a:t>Based on a bank and borrow concept, exceptional circumstances would be triggered if annual catch exceeded the TAC by more than 20%. Successive years with catch exceeding TAC by</a:t>
            </a:r>
          </a:p>
          <a:p>
            <a:r>
              <a:rPr lang="en-US" dirty="0"/>
              <a:t>20% or more have not been tested in the MSE.</a:t>
            </a:r>
          </a:p>
        </p:txBody>
      </p:sp>
    </p:spTree>
    <p:extLst>
      <p:ext uri="{BB962C8B-B14F-4D97-AF65-F5344CB8AC3E}">
        <p14:creationId xmlns:p14="http://schemas.microsoft.com/office/powerpoint/2010/main" val="156459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97277"/>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352798" y="908823"/>
            <a:ext cx="838200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a:t>
            </a:r>
            <a:r>
              <a:rPr kumimoji="0" lang="en-US" sz="2800" b="1"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ALBacore</a:t>
            </a: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Responses to the Commission</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1821D1B2-5401-4179-9070-A80AC08149F3}"/>
              </a:ext>
            </a:extLst>
          </p:cNvPr>
          <p:cNvSpPr txBox="1"/>
          <p:nvPr/>
        </p:nvSpPr>
        <p:spPr>
          <a:xfrm>
            <a:off x="415226" y="1759979"/>
            <a:ext cx="11510886" cy="1323439"/>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21.34 Taking into account relevant scientific advice, the Commission shall review, and revise Rec. 17-04 as amended by this Recommendation and Rec. 16-06 as amended by Rec. 20-03, including consolidation of relevant provisions into a single recommendation at its 2021 Commission meeting. Rec. 20-04, para 4 (18) -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Continued</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B9D42EB3-66DB-4677-BD56-59CF3E213AA8}"/>
              </a:ext>
            </a:extLst>
          </p:cNvPr>
          <p:cNvSpPr txBox="1"/>
          <p:nvPr/>
        </p:nvSpPr>
        <p:spPr>
          <a:xfrm>
            <a:off x="530337" y="3224059"/>
            <a:ext cx="1131170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Provide its plan to formalize </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i</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 set of data to be used; and ii) stock assessment methods. </a:t>
            </a:r>
            <a:r>
              <a:rPr lang="en-US" dirty="0">
                <a:solidFill>
                  <a:prstClr val="black"/>
                </a:solidFill>
                <a:latin typeface="Century Gothic" panose="020B0502020202020204"/>
              </a:rPr>
              <a:t>T</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echnicial</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specifications to assemble a full North Atlantic albacore MP are listed below.</a:t>
            </a:r>
          </a:p>
        </p:txBody>
      </p:sp>
      <p:sp>
        <p:nvSpPr>
          <p:cNvPr id="7" name="TextBox 6">
            <a:extLst>
              <a:ext uri="{FF2B5EF4-FFF2-40B4-BE49-F238E27FC236}">
                <a16:creationId xmlns:a16="http://schemas.microsoft.com/office/drawing/2014/main" id="{6B81AB78-5517-4328-9506-5B9ADE88D26B}"/>
              </a:ext>
            </a:extLst>
          </p:cNvPr>
          <p:cNvSpPr txBox="1"/>
          <p:nvPr/>
        </p:nvSpPr>
        <p:spPr>
          <a:xfrm>
            <a:off x="395113" y="4016178"/>
            <a:ext cx="5960531" cy="286232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Software: </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mpb</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Model: Fox (biomass dynamic), with the following specifications: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 Catch time series start year: 1930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 Catch and CPUE time series final year: t-1 	preferably (t-2 otherwise)).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 Biomass at the start of the time series =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 Variance treatment for the CPUE indices: 	model weighted</a:t>
            </a:r>
          </a:p>
        </p:txBody>
      </p:sp>
      <p:pic>
        <p:nvPicPr>
          <p:cNvPr id="8" name="Picture 7">
            <a:extLst>
              <a:ext uri="{FF2B5EF4-FFF2-40B4-BE49-F238E27FC236}">
                <a16:creationId xmlns:a16="http://schemas.microsoft.com/office/drawing/2014/main" id="{D2A5D716-F1FD-4B86-AC10-B57A73583F23}"/>
              </a:ext>
            </a:extLst>
          </p:cNvPr>
          <p:cNvPicPr>
            <a:picLocks noChangeAspect="1"/>
          </p:cNvPicPr>
          <p:nvPr/>
        </p:nvPicPr>
        <p:blipFill>
          <a:blip r:embed="rId3"/>
          <a:stretch>
            <a:fillRect/>
          </a:stretch>
        </p:blipFill>
        <p:spPr>
          <a:xfrm>
            <a:off x="6751836" y="4116741"/>
            <a:ext cx="4774120" cy="2682001"/>
          </a:xfrm>
          <a:prstGeom prst="rect">
            <a:avLst/>
          </a:prstGeom>
        </p:spPr>
      </p:pic>
    </p:spTree>
    <p:extLst>
      <p:ext uri="{BB962C8B-B14F-4D97-AF65-F5344CB8AC3E}">
        <p14:creationId xmlns:p14="http://schemas.microsoft.com/office/powerpoint/2010/main" val="2715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1FE9-4AF0-40F4-A4F6-0263B88251B2}"/>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CBC827F3-8A7A-4C4F-867E-8CE688365381}"/>
              </a:ext>
            </a:extLst>
          </p:cNvPr>
          <p:cNvPicPr>
            <a:picLocks noGrp="1" noChangeAspect="1"/>
          </p:cNvPicPr>
          <p:nvPr>
            <p:ph idx="1"/>
          </p:nvPr>
        </p:nvPicPr>
        <p:blipFill>
          <a:blip r:embed="rId2"/>
          <a:stretch>
            <a:fillRect/>
          </a:stretch>
        </p:blipFill>
        <p:spPr>
          <a:xfrm>
            <a:off x="1504950" y="1300482"/>
            <a:ext cx="9838258" cy="5557518"/>
          </a:xfrm>
          <a:prstGeom prst="rect">
            <a:avLst/>
          </a:prstGeom>
        </p:spPr>
      </p:pic>
      <p:pic>
        <p:nvPicPr>
          <p:cNvPr id="5" name="Content Placeholder 3" descr="banner.jpg">
            <a:extLst>
              <a:ext uri="{FF2B5EF4-FFF2-40B4-BE49-F238E27FC236}">
                <a16:creationId xmlns:a16="http://schemas.microsoft.com/office/drawing/2014/main" id="{FCF4868D-855B-4CF7-A24B-908550BA07E5}"/>
              </a:ext>
            </a:extLst>
          </p:cNvPr>
          <p:cNvPicPr>
            <a:picLocks noChangeAspect="1"/>
          </p:cNvPicPr>
          <p:nvPr/>
        </p:nvPicPr>
        <p:blipFill>
          <a:blip r:embed="rId3" cstate="print"/>
          <a:srcRect b="24000"/>
          <a:stretch>
            <a:fillRect/>
          </a:stretch>
        </p:blipFill>
        <p:spPr>
          <a:xfrm>
            <a:off x="0" y="-84301"/>
            <a:ext cx="12191999" cy="1313026"/>
          </a:xfrm>
          <a:prstGeom prst="rect">
            <a:avLst/>
          </a:prstGeom>
        </p:spPr>
      </p:pic>
      <p:sp>
        <p:nvSpPr>
          <p:cNvPr id="6" name="TextBox 5">
            <a:extLst>
              <a:ext uri="{FF2B5EF4-FFF2-40B4-BE49-F238E27FC236}">
                <a16:creationId xmlns:a16="http://schemas.microsoft.com/office/drawing/2014/main" id="{3868BA53-7E70-475B-B702-2B3AFD673E9F}"/>
              </a:ext>
            </a:extLst>
          </p:cNvPr>
          <p:cNvSpPr txBox="1"/>
          <p:nvPr/>
        </p:nvSpPr>
        <p:spPr>
          <a:xfrm>
            <a:off x="3048000" y="5476875"/>
            <a:ext cx="4276725" cy="523220"/>
          </a:xfrm>
          <a:prstGeom prst="rect">
            <a:avLst/>
          </a:prstGeom>
          <a:noFill/>
        </p:spPr>
        <p:txBody>
          <a:bodyPr wrap="square" rtlCol="0">
            <a:spAutoFit/>
          </a:bodyPr>
          <a:lstStyle/>
          <a:p>
            <a:r>
              <a:rPr lang="en-CA" sz="2800" dirty="0">
                <a:solidFill>
                  <a:schemeClr val="bg1"/>
                </a:solidFill>
              </a:rPr>
              <a:t>Bluefin Tuna</a:t>
            </a:r>
          </a:p>
        </p:txBody>
      </p:sp>
    </p:spTree>
    <p:extLst>
      <p:ext uri="{BB962C8B-B14F-4D97-AF65-F5344CB8AC3E}">
        <p14:creationId xmlns:p14="http://schemas.microsoft.com/office/powerpoint/2010/main" val="150030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424060" y="1090556"/>
            <a:ext cx="87679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Eastern Bluefin Tuna – Summary</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AB9766F-9E3D-47ED-B13E-D099930A3BEC}"/>
              </a:ext>
            </a:extLst>
          </p:cNvPr>
          <p:cNvSpPr txBox="1"/>
          <p:nvPr/>
        </p:nvSpPr>
        <p:spPr>
          <a:xfrm>
            <a:off x="721460" y="2369314"/>
            <a:ext cx="11256049" cy="3970318"/>
          </a:xfrm>
          <a:prstGeom prst="rect">
            <a:avLst/>
          </a:prstGeom>
          <a:solidFill>
            <a:schemeClr val="bg1"/>
          </a:solidFill>
        </p:spPr>
        <p:txBody>
          <a:bodyPr wrap="square" rtlCol="0">
            <a:spAutoFit/>
          </a:bodyPr>
          <a:lstStyle/>
          <a:p>
            <a:r>
              <a:rPr lang="en-CA" sz="2000" dirty="0"/>
              <a:t>A Stock update (role over of inputs) was conducted in 2020, with the previous assessment conducted in 2019. </a:t>
            </a:r>
          </a:p>
          <a:p>
            <a:endParaRPr lang="en-CA" sz="2000" dirty="0"/>
          </a:p>
          <a:p>
            <a:r>
              <a:rPr lang="en-US" sz="2000" kern="50" dirty="0">
                <a:effectLst/>
                <a:latin typeface="+mj-lt"/>
                <a:ea typeface="Droid Sans Fallback"/>
                <a:cs typeface="Times New Roman" panose="02020603050405020304" pitchFamily="18" charset="0"/>
              </a:rPr>
              <a:t>2021 Summary:</a:t>
            </a:r>
          </a:p>
          <a:p>
            <a:r>
              <a:rPr lang="en-US" sz="2000" kern="50" dirty="0">
                <a:effectLst/>
                <a:latin typeface="+mj-lt"/>
                <a:ea typeface="Droid Sans Fallback"/>
                <a:cs typeface="Times New Roman" panose="02020603050405020304" pitchFamily="18" charset="0"/>
              </a:rPr>
              <a:t>The updated eastern abundance indicators were evaluated by the Group to determine  whether they support the current TAC advice of 36,000 t. Overall the indices fit reasonably well within the prediction intervals and do not suggest that the TACs advice needs to be revisited. </a:t>
            </a:r>
          </a:p>
          <a:p>
            <a:r>
              <a:rPr lang="en-US" sz="2000" kern="50" dirty="0">
                <a:latin typeface="+mj-lt"/>
                <a:ea typeface="Droid Sans Fallback"/>
                <a:cs typeface="Times New Roman" panose="02020603050405020304" pitchFamily="18" charset="0"/>
              </a:rPr>
              <a:t>Eastern BFT catches in 2020 were 34,965 t and below the TAC.</a:t>
            </a:r>
            <a:endParaRPr lang="en-US" sz="2000" kern="50" dirty="0">
              <a:effectLst/>
              <a:latin typeface="+mj-lt"/>
              <a:ea typeface="Droid Sans Fallback"/>
              <a:cs typeface="Times New Roman" panose="02020603050405020304" pitchFamily="18" charset="0"/>
            </a:endParaRPr>
          </a:p>
          <a:p>
            <a:endParaRPr lang="en-US" b="1" kern="50" dirty="0">
              <a:latin typeface="Cambria" panose="02040503050406030204" pitchFamily="18" charset="0"/>
              <a:ea typeface="Droid Sans Fallback"/>
              <a:cs typeface="Times New Roman" panose="02020603050405020304" pitchFamily="18" charset="0"/>
            </a:endParaRPr>
          </a:p>
          <a:p>
            <a:r>
              <a:rPr lang="en-US" sz="1800" b="1" kern="50" dirty="0">
                <a:effectLst/>
                <a:latin typeface="Cambria" panose="02040503050406030204" pitchFamily="18" charset="0"/>
                <a:ea typeface="Droid Sans Fallback"/>
                <a:cs typeface="Times New Roman" panose="02020603050405020304" pitchFamily="18" charset="0"/>
              </a:rPr>
              <a:t>2022 TAC advice for EBFT </a:t>
            </a:r>
            <a:r>
              <a:rPr lang="en-US" b="1" kern="50" dirty="0">
                <a:latin typeface="Cambria" panose="02040503050406030204" pitchFamily="18" charset="0"/>
                <a:ea typeface="Droid Sans Fallback"/>
                <a:cs typeface="Times New Roman" panose="02020603050405020304" pitchFamily="18" charset="0"/>
              </a:rPr>
              <a:t>remains at</a:t>
            </a:r>
            <a:r>
              <a:rPr lang="en-US" sz="1800" b="1" kern="50" dirty="0">
                <a:effectLst/>
                <a:latin typeface="Cambria" panose="02040503050406030204" pitchFamily="18" charset="0"/>
                <a:ea typeface="Droid Sans Fallback"/>
                <a:cs typeface="Times New Roman" panose="02020603050405020304" pitchFamily="18" charset="0"/>
              </a:rPr>
              <a:t> 36,000t. </a:t>
            </a:r>
          </a:p>
          <a:p>
            <a:r>
              <a:rPr lang="en-US" b="1" kern="50" dirty="0">
                <a:latin typeface="Cambria" panose="02040503050406030204" pitchFamily="18" charset="0"/>
                <a:ea typeface="Droid Sans Fallback"/>
                <a:cs typeface="Times New Roman" panose="02020603050405020304" pitchFamily="18" charset="0"/>
              </a:rPr>
              <a:t>2023 TAC </a:t>
            </a:r>
            <a:r>
              <a:rPr lang="en-US" sz="1800" b="1" kern="50" dirty="0">
                <a:effectLst/>
                <a:latin typeface="Cambria" panose="02040503050406030204" pitchFamily="18" charset="0"/>
                <a:ea typeface="Droid Sans Fallback"/>
                <a:cs typeface="Times New Roman" panose="02020603050405020304" pitchFamily="18" charset="0"/>
              </a:rPr>
              <a:t>Advice to be </a:t>
            </a:r>
            <a:r>
              <a:rPr lang="en-US" b="1" kern="50" dirty="0">
                <a:latin typeface="Cambria" panose="02040503050406030204" pitchFamily="18" charset="0"/>
                <a:ea typeface="Droid Sans Fallback"/>
                <a:cs typeface="Times New Roman" panose="02020603050405020304" pitchFamily="18" charset="0"/>
              </a:rPr>
              <a:t>determined under an MSE framework with the MP to be selected by the Commission in 2022.</a:t>
            </a:r>
            <a:endParaRPr lang="en-US" sz="1800" kern="50" dirty="0">
              <a:effectLst/>
              <a:latin typeface="Liberation Serif"/>
              <a:ea typeface="Droid Sans Fallback"/>
              <a:cs typeface="FreeSans"/>
            </a:endParaRPr>
          </a:p>
        </p:txBody>
      </p:sp>
    </p:spTree>
    <p:extLst>
      <p:ext uri="{BB962C8B-B14F-4D97-AF65-F5344CB8AC3E}">
        <p14:creationId xmlns:p14="http://schemas.microsoft.com/office/powerpoint/2010/main" val="199740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333749" y="966378"/>
            <a:ext cx="877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Western Bluefin Tuna – Summary</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AB9766F-9E3D-47ED-B13E-D099930A3BEC}"/>
              </a:ext>
            </a:extLst>
          </p:cNvPr>
          <p:cNvSpPr txBox="1"/>
          <p:nvPr/>
        </p:nvSpPr>
        <p:spPr>
          <a:xfrm>
            <a:off x="525317" y="2033471"/>
            <a:ext cx="11326957" cy="4401205"/>
          </a:xfrm>
          <a:prstGeom prst="rect">
            <a:avLst/>
          </a:prstGeom>
          <a:solidFill>
            <a:schemeClr val="bg1"/>
          </a:solidFill>
        </p:spPr>
        <p:txBody>
          <a:bodyPr wrap="square" rtlCol="0">
            <a:spAutoFit/>
          </a:bodyPr>
          <a:lstStyle/>
          <a:p>
            <a:r>
              <a:rPr lang="en-US" sz="2000" b="1" dirty="0"/>
              <a:t>Summary.</a:t>
            </a:r>
          </a:p>
          <a:p>
            <a:endParaRPr lang="en-US" sz="2000" b="1" dirty="0"/>
          </a:p>
          <a:p>
            <a:pPr marL="342900" indent="-342900">
              <a:buFont typeface="Wingdings" panose="05000000000000000000" pitchFamily="2" charset="2"/>
              <a:buChar char="§"/>
            </a:pPr>
            <a:r>
              <a:rPr lang="en-US" sz="2000" dirty="0"/>
              <a:t>Previous assessment in 2020 was a strict update.  The 2021 assessment was a new and full stock assessment  but restricted to two stock assessment models (VPA and Stock Synthesis) for management advice.</a:t>
            </a:r>
          </a:p>
          <a:p>
            <a:pPr marL="342900" indent="-342900">
              <a:buFont typeface="Wingdings" panose="05000000000000000000" pitchFamily="2" charset="2"/>
              <a:buChar char="§"/>
            </a:pPr>
            <a:r>
              <a:rPr lang="en-US" sz="2000" dirty="0"/>
              <a:t>Significant changes to the model specifications and input data were made in 2021.</a:t>
            </a:r>
          </a:p>
          <a:p>
            <a:pPr marL="342900" indent="-342900">
              <a:buFont typeface="Wingdings" panose="05000000000000000000" pitchFamily="2" charset="2"/>
              <a:buChar char="§"/>
            </a:pPr>
            <a:r>
              <a:rPr lang="en-US" sz="2000" dirty="0"/>
              <a:t>The 2021 stock assessment used 10 CPUE and two survey indices up to and including 2020 of which 5 underwent major revisions. </a:t>
            </a:r>
          </a:p>
          <a:p>
            <a:pPr marL="342900" indent="-342900">
              <a:buFont typeface="Wingdings" panose="05000000000000000000" pitchFamily="2" charset="2"/>
              <a:buChar char="§"/>
            </a:pPr>
            <a:r>
              <a:rPr lang="en-US" sz="2000" dirty="0"/>
              <a:t>Management advice was based on MSY reference points with short-term advice based on an F0.1 reference point using recent recruitment. </a:t>
            </a:r>
          </a:p>
          <a:p>
            <a:pPr marL="342900" indent="-342900">
              <a:buFont typeface="Wingdings" panose="05000000000000000000" pitchFamily="2" charset="2"/>
              <a:buChar char="§"/>
            </a:pPr>
            <a:r>
              <a:rPr lang="en-US" sz="2000" dirty="0"/>
              <a:t>The low recruitment observed in the 2020 assessment was estimated to have increased and returned to levels at or above the 2017 estimate.</a:t>
            </a:r>
          </a:p>
          <a:p>
            <a:pPr marL="342900" indent="-342900">
              <a:buFont typeface="Wingdings" panose="05000000000000000000" pitchFamily="2" charset="2"/>
              <a:buChar char="§"/>
            </a:pPr>
            <a:r>
              <a:rPr lang="en-US" sz="2000" dirty="0"/>
              <a:t>Major differences in stock status were observed from 2020 </a:t>
            </a:r>
            <a:r>
              <a:rPr lang="en-US" sz="2000" dirty="0" err="1"/>
              <a:t>wBFT</a:t>
            </a:r>
            <a:r>
              <a:rPr lang="en-US" sz="2000" dirty="0"/>
              <a:t> stock assessment.</a:t>
            </a:r>
          </a:p>
          <a:p>
            <a:pPr marL="342900" indent="-342900">
              <a:buFont typeface="Wingdings" panose="05000000000000000000" pitchFamily="2" charset="2"/>
              <a:buChar char="§"/>
            </a:pPr>
            <a:r>
              <a:rPr lang="en-US" sz="2000" dirty="0"/>
              <a:t>An external expert was recruited to review the assessment process and results. </a:t>
            </a:r>
          </a:p>
        </p:txBody>
      </p:sp>
      <p:pic>
        <p:nvPicPr>
          <p:cNvPr id="7" name="Picture 6">
            <a:extLst>
              <a:ext uri="{FF2B5EF4-FFF2-40B4-BE49-F238E27FC236}">
                <a16:creationId xmlns:a16="http://schemas.microsoft.com/office/drawing/2014/main" id="{6BC8719A-A4CC-4C2F-AA69-064722549726}"/>
              </a:ext>
            </a:extLst>
          </p:cNvPr>
          <p:cNvPicPr>
            <a:picLocks noChangeAspect="1"/>
          </p:cNvPicPr>
          <p:nvPr/>
        </p:nvPicPr>
        <p:blipFill>
          <a:blip r:embed="rId3"/>
          <a:stretch>
            <a:fillRect/>
          </a:stretch>
        </p:blipFill>
        <p:spPr>
          <a:xfrm>
            <a:off x="10353211" y="958791"/>
            <a:ext cx="1682298" cy="680188"/>
          </a:xfrm>
          <a:prstGeom prst="rect">
            <a:avLst/>
          </a:prstGeom>
        </p:spPr>
      </p:pic>
    </p:spTree>
    <p:extLst>
      <p:ext uri="{BB962C8B-B14F-4D97-AF65-F5344CB8AC3E}">
        <p14:creationId xmlns:p14="http://schemas.microsoft.com/office/powerpoint/2010/main" val="112597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75000">
              <a:srgbClr val="809980"/>
            </a:gs>
            <a:gs pos="0">
              <a:schemeClr val="accent6">
                <a:lumMod val="5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0336BBBE-A165-43EB-86BA-8A64BD0B192B}"/>
              </a:ext>
            </a:extLst>
          </p:cNvPr>
          <p:cNvPicPr>
            <a:picLocks noChangeAspect="1"/>
          </p:cNvPicPr>
          <p:nvPr/>
        </p:nvPicPr>
        <p:blipFill rotWithShape="1">
          <a:blip r:embed="rId2"/>
          <a:srcRect l="19359" t="18881" r="24359" b="11093"/>
          <a:stretch/>
        </p:blipFill>
        <p:spPr bwMode="auto">
          <a:xfrm>
            <a:off x="4716401" y="1865398"/>
            <a:ext cx="7283688" cy="4860635"/>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3"/>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333749" y="966378"/>
            <a:ext cx="877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Western Bluefin Tuna – Fishery Indicators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AB9766F-9E3D-47ED-B13E-D099930A3BEC}"/>
              </a:ext>
            </a:extLst>
          </p:cNvPr>
          <p:cNvSpPr txBox="1"/>
          <p:nvPr/>
        </p:nvSpPr>
        <p:spPr>
          <a:xfrm>
            <a:off x="484043" y="2807466"/>
            <a:ext cx="3897457" cy="3785652"/>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CA" sz="2000" dirty="0"/>
              <a:t>Catches in the western Atlantic were updated to 2020.</a:t>
            </a:r>
          </a:p>
          <a:p>
            <a:pPr marL="342900" indent="-342900">
              <a:buFont typeface="Wingdings" panose="05000000000000000000" pitchFamily="2" charset="2"/>
              <a:buChar char="§"/>
            </a:pPr>
            <a:r>
              <a:rPr lang="en-CA" sz="2000" dirty="0"/>
              <a:t>Essentially catches have been increasing since 2012 tracking the increasing TAC.</a:t>
            </a:r>
          </a:p>
          <a:p>
            <a:pPr marL="342900" indent="-342900">
              <a:buFont typeface="Wingdings" panose="05000000000000000000" pitchFamily="2" charset="2"/>
              <a:buChar char="§"/>
            </a:pPr>
            <a:r>
              <a:rPr lang="en-CA" sz="2000" dirty="0"/>
              <a:t>LL catches declined slightly in 2020 from recent highs in 2018 and 2019.</a:t>
            </a:r>
          </a:p>
          <a:p>
            <a:pPr marL="342900" indent="-342900">
              <a:buFont typeface="Wingdings" panose="05000000000000000000" pitchFamily="2" charset="2"/>
              <a:buChar char="§"/>
            </a:pPr>
            <a:r>
              <a:rPr lang="en-CA" sz="2000" dirty="0"/>
              <a:t>Catches have been below the TAC since 2012. </a:t>
            </a:r>
          </a:p>
        </p:txBody>
      </p:sp>
      <p:pic>
        <p:nvPicPr>
          <p:cNvPr id="7" name="Picture 6">
            <a:extLst>
              <a:ext uri="{FF2B5EF4-FFF2-40B4-BE49-F238E27FC236}">
                <a16:creationId xmlns:a16="http://schemas.microsoft.com/office/drawing/2014/main" id="{6BC8719A-A4CC-4C2F-AA69-064722549726}"/>
              </a:ext>
            </a:extLst>
          </p:cNvPr>
          <p:cNvPicPr>
            <a:picLocks noChangeAspect="1"/>
          </p:cNvPicPr>
          <p:nvPr/>
        </p:nvPicPr>
        <p:blipFill>
          <a:blip r:embed="rId4"/>
          <a:stretch>
            <a:fillRect/>
          </a:stretch>
        </p:blipFill>
        <p:spPr>
          <a:xfrm>
            <a:off x="1249280" y="1906725"/>
            <a:ext cx="1682298" cy="680188"/>
          </a:xfrm>
          <a:prstGeom prst="rect">
            <a:avLst/>
          </a:prstGeom>
        </p:spPr>
      </p:pic>
    </p:spTree>
    <p:extLst>
      <p:ext uri="{BB962C8B-B14F-4D97-AF65-F5344CB8AC3E}">
        <p14:creationId xmlns:p14="http://schemas.microsoft.com/office/powerpoint/2010/main" val="33077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100013"/>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333749" y="966378"/>
            <a:ext cx="86296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Western Bluefin Tuna – Fishery Indicators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DC0FD638-16F2-42CA-AC1C-9DE495D1EDCF}"/>
              </a:ext>
            </a:extLst>
          </p:cNvPr>
          <p:cNvSpPr txBox="1"/>
          <p:nvPr/>
        </p:nvSpPr>
        <p:spPr>
          <a:xfrm>
            <a:off x="304800" y="1779687"/>
            <a:ext cx="5120640" cy="1200329"/>
          </a:xfrm>
          <a:prstGeom prst="rect">
            <a:avLst/>
          </a:prstGeom>
          <a:noFill/>
        </p:spPr>
        <p:txBody>
          <a:bodyPr wrap="square" rtlCol="0">
            <a:spAutoFit/>
          </a:bodyPr>
          <a:lstStyle/>
          <a:p>
            <a:r>
              <a:rPr lang="en-US" dirty="0">
                <a:solidFill>
                  <a:schemeClr val="bg1"/>
                </a:solidFill>
              </a:rPr>
              <a:t>Indices of relative abundance for western bluefin tuna. Most indices showed an upward trend since the previous assessment except the Japanese Longline.</a:t>
            </a:r>
          </a:p>
        </p:txBody>
      </p:sp>
      <p:sp>
        <p:nvSpPr>
          <p:cNvPr id="6" name="TextBox 5">
            <a:extLst>
              <a:ext uri="{FF2B5EF4-FFF2-40B4-BE49-F238E27FC236}">
                <a16:creationId xmlns:a16="http://schemas.microsoft.com/office/drawing/2014/main" id="{A2EAB3AA-161A-4AFE-B4E2-C93A9E87860D}"/>
              </a:ext>
            </a:extLst>
          </p:cNvPr>
          <p:cNvSpPr txBox="1"/>
          <p:nvPr/>
        </p:nvSpPr>
        <p:spPr>
          <a:xfrm>
            <a:off x="235585" y="3247381"/>
            <a:ext cx="5514975" cy="2862322"/>
          </a:xfrm>
          <a:prstGeom prst="rect">
            <a:avLst/>
          </a:prstGeom>
          <a:noFill/>
        </p:spPr>
        <p:txBody>
          <a:bodyPr wrap="square" rtlCol="0">
            <a:spAutoFit/>
          </a:bodyPr>
          <a:lstStyle/>
          <a:p>
            <a:r>
              <a:rPr lang="en-US" b="1" dirty="0">
                <a:solidFill>
                  <a:schemeClr val="bg1"/>
                </a:solidFill>
              </a:rPr>
              <a:t>Note:</a:t>
            </a:r>
            <a:r>
              <a:rPr lang="en-US" dirty="0">
                <a:solidFill>
                  <a:schemeClr val="bg1"/>
                </a:solidFill>
              </a:rPr>
              <a:t> </a:t>
            </a:r>
          </a:p>
          <a:p>
            <a:pPr marL="285750" indent="-285750">
              <a:buFontTx/>
              <a:buChar char="-"/>
            </a:pPr>
            <a:r>
              <a:rPr lang="en-US" dirty="0">
                <a:solidFill>
                  <a:schemeClr val="bg1"/>
                </a:solidFill>
              </a:rPr>
              <a:t>Indices denoted with “*” represent revised indices rather than strict updates of indices used in the 2020 stock assessment. Indices denoted with an “s” were used in Stock Synthesis and indices with a “v” were used in VPA.</a:t>
            </a:r>
          </a:p>
          <a:p>
            <a:pPr marL="285750" indent="-285750">
              <a:buFontTx/>
              <a:buChar char="-"/>
            </a:pPr>
            <a:r>
              <a:rPr lang="en-US" dirty="0">
                <a:solidFill>
                  <a:schemeClr val="bg1"/>
                </a:solidFill>
              </a:rPr>
              <a:t>U.S. Rod and Reel 66-114 and 115-144 indices are shown for illustrative purposes but were superseded by the combined 66-144 index.</a:t>
            </a:r>
          </a:p>
        </p:txBody>
      </p:sp>
      <p:pic>
        <p:nvPicPr>
          <p:cNvPr id="7" name="Picture 6" descr="Graphical user interface&#10;&#10;Description automatically generated">
            <a:extLst>
              <a:ext uri="{FF2B5EF4-FFF2-40B4-BE49-F238E27FC236}">
                <a16:creationId xmlns:a16="http://schemas.microsoft.com/office/drawing/2014/main" id="{114EAEEA-B36B-4992-AE2E-DAFE2795C86B}"/>
              </a:ext>
            </a:extLst>
          </p:cNvPr>
          <p:cNvPicPr>
            <a:picLocks noChangeAspect="1"/>
          </p:cNvPicPr>
          <p:nvPr/>
        </p:nvPicPr>
        <p:blipFill rotWithShape="1">
          <a:blip r:embed="rId3"/>
          <a:srcRect l="21923" t="21749" r="34872" b="9420"/>
          <a:stretch/>
        </p:blipFill>
        <p:spPr bwMode="auto">
          <a:xfrm>
            <a:off x="5755074" y="1550091"/>
            <a:ext cx="6211147" cy="5307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359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0" y="1113400"/>
            <a:ext cx="122631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Western Bluefin Tuna – Biomass, Recruitment, Fishing mortality</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31933522-64A9-4497-8452-86B8C3C37E96}"/>
              </a:ext>
            </a:extLst>
          </p:cNvPr>
          <p:cNvSpPr/>
          <p:nvPr/>
        </p:nvSpPr>
        <p:spPr>
          <a:xfrm>
            <a:off x="6097800" y="5380672"/>
            <a:ext cx="5372840" cy="1200329"/>
          </a:xfrm>
          <a:prstGeom prst="rect">
            <a:avLst/>
          </a:prstGeom>
          <a:solidFill>
            <a:schemeClr val="bg1"/>
          </a:solidFill>
        </p:spPr>
        <p:txBody>
          <a:bodyPr wrap="square">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Major differences between assessments observed </a:t>
            </a:r>
            <a:r>
              <a:rPr lang="en-US" dirty="0">
                <a:latin typeface="Cambria" panose="02040503050406030204" pitchFamily="18" charset="0"/>
                <a:ea typeface="Times New Roman" panose="02020603050405020304" pitchFamily="18" charset="0"/>
                <a:cs typeface="Times New Roman" panose="02020603050405020304" pitchFamily="18" charset="0"/>
              </a:rPr>
              <a:t>with the addition of 2 years data, revised and new indices and changes in selectivity. Outputs are based on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Stock Synthesis only for the 2021 assessment. </a:t>
            </a:r>
            <a:endParaRPr lang="en-US" sz="2000" dirty="0">
              <a:solidFill>
                <a:prstClr val="black"/>
              </a:solidFill>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FE9DCA0D-228E-4587-BC85-AD9D0F7C67C0}"/>
              </a:ext>
            </a:extLst>
          </p:cNvPr>
          <p:cNvPicPr>
            <a:picLocks noChangeAspect="1"/>
          </p:cNvPicPr>
          <p:nvPr/>
        </p:nvPicPr>
        <p:blipFill>
          <a:blip r:embed="rId3"/>
          <a:stretch>
            <a:fillRect/>
          </a:stretch>
        </p:blipFill>
        <p:spPr>
          <a:xfrm>
            <a:off x="151449" y="1705461"/>
            <a:ext cx="5416231" cy="5152539"/>
          </a:xfrm>
          <a:prstGeom prst="rect">
            <a:avLst/>
          </a:prstGeom>
        </p:spPr>
      </p:pic>
      <p:pic>
        <p:nvPicPr>
          <p:cNvPr id="6" name="Picture 5">
            <a:extLst>
              <a:ext uri="{FF2B5EF4-FFF2-40B4-BE49-F238E27FC236}">
                <a16:creationId xmlns:a16="http://schemas.microsoft.com/office/drawing/2014/main" id="{AAC0E883-C039-4587-ACC7-8CA4B67D669E}"/>
              </a:ext>
            </a:extLst>
          </p:cNvPr>
          <p:cNvPicPr>
            <a:picLocks noChangeAspect="1"/>
          </p:cNvPicPr>
          <p:nvPr/>
        </p:nvPicPr>
        <p:blipFill>
          <a:blip r:embed="rId4"/>
          <a:stretch>
            <a:fillRect/>
          </a:stretch>
        </p:blipFill>
        <p:spPr>
          <a:xfrm>
            <a:off x="6092709" y="1749231"/>
            <a:ext cx="5205212" cy="3436231"/>
          </a:xfrm>
          <a:prstGeom prst="rect">
            <a:avLst/>
          </a:prstGeom>
        </p:spPr>
      </p:pic>
    </p:spTree>
    <p:extLst>
      <p:ext uri="{BB962C8B-B14F-4D97-AF65-F5344CB8AC3E}">
        <p14:creationId xmlns:p14="http://schemas.microsoft.com/office/powerpoint/2010/main" val="63763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87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371601" y="1235320"/>
            <a:ext cx="101631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Western Bluefin Tuna – State of the Stock</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31933522-64A9-4497-8452-86B8C3C37E96}"/>
              </a:ext>
            </a:extLst>
          </p:cNvPr>
          <p:cNvSpPr/>
          <p:nvPr/>
        </p:nvSpPr>
        <p:spPr>
          <a:xfrm>
            <a:off x="86316" y="1849435"/>
            <a:ext cx="5040099" cy="4801314"/>
          </a:xfrm>
          <a:prstGeom prst="rect">
            <a:avLst/>
          </a:prstGeom>
          <a:solidFill>
            <a:schemeClr val="bg1"/>
          </a:solidFill>
        </p:spPr>
        <p:txBody>
          <a:bodyPr wrap="square">
            <a:spAutoFit/>
          </a:bodyPr>
          <a:lstStyle/>
          <a:p>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The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SCRS cautions that conclusions from the latest assessment (Anon., 2021d), using data through to 2020, do not capture the full degree of uncertainty in the assessments and projections.</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b="1" dirty="0">
                <a:latin typeface="Cambria" panose="02040503050406030204" pitchFamily="18" charset="0"/>
                <a:ea typeface="Times New Roman" panose="02020603050405020304" pitchFamily="18" charset="0"/>
                <a:cs typeface="Times New Roman" panose="02020603050405020304" pitchFamily="18" charset="0"/>
              </a:rPr>
              <a:t>F</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actors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contributing to uncertainties include mixing between the stocks, recruitment, age composition, age at maturity, the possibility of regime shifts, assumptions regarding selectivity, and indices of abundance. </a:t>
            </a:r>
          </a:p>
          <a:p>
            <a:r>
              <a:rPr lang="en-US" b="1" dirty="0">
                <a:latin typeface="Cambria" panose="02040503050406030204" pitchFamily="18" charset="0"/>
                <a:ea typeface="Times New Roman" panose="02020603050405020304" pitchFamily="18" charset="0"/>
                <a:cs typeface="Times New Roman" panose="02020603050405020304" pitchFamily="18" charset="0"/>
              </a:rPr>
              <a:t>T</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he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Committee deemed only Stock</a:t>
            </a: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Synthesis suitable for projections and specific management advice. </a:t>
            </a:r>
            <a:r>
              <a:rPr lang="en-US" dirty="0">
                <a:latin typeface="Cambria" panose="02040503050406030204" pitchFamily="18" charset="0"/>
                <a:ea typeface="Times New Roman" panose="02020603050405020304" pitchFamily="18" charset="0"/>
                <a:cs typeface="Times New Roman" panose="02020603050405020304" pitchFamily="18" charset="0"/>
              </a:rPr>
              <a:t>The VPA was rejected due to a severe retrospective pattern.</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b="1" dirty="0">
                <a:latin typeface="Cambria" panose="02040503050406030204" pitchFamily="18" charset="0"/>
                <a:ea typeface="Times New Roman" panose="02020603050405020304" pitchFamily="18" charset="0"/>
                <a:cs typeface="Times New Roman" panose="02020603050405020304" pitchFamily="18" charset="0"/>
              </a:rPr>
              <a:t>A</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n</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independent review recommended against using </a:t>
            </a:r>
            <a:r>
              <a:rPr lang="en-US" dirty="0">
                <a:latin typeface="Cambria" panose="02040503050406030204" pitchFamily="18" charset="0"/>
                <a:ea typeface="Times New Roman" panose="02020603050405020304" pitchFamily="18" charset="0"/>
                <a:cs typeface="Times New Roman" panose="02020603050405020304" pitchFamily="18" charset="0"/>
              </a:rPr>
              <a:t>either the VPA or Stock Synthesis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for management advice.</a:t>
            </a:r>
            <a:endParaRPr lang="en-US" sz="2000" dirty="0">
              <a:solidFill>
                <a:prstClr val="black"/>
              </a:solidFill>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EE335891-24E2-45A5-B240-4BBDAAA0BCF9}"/>
              </a:ext>
            </a:extLst>
          </p:cNvPr>
          <p:cNvPicPr>
            <a:picLocks noChangeAspect="1"/>
          </p:cNvPicPr>
          <p:nvPr/>
        </p:nvPicPr>
        <p:blipFill>
          <a:blip r:embed="rId3"/>
          <a:stretch>
            <a:fillRect/>
          </a:stretch>
        </p:blipFill>
        <p:spPr>
          <a:xfrm>
            <a:off x="5254052" y="1894853"/>
            <a:ext cx="6937948" cy="3693147"/>
          </a:xfrm>
          <a:prstGeom prst="rect">
            <a:avLst/>
          </a:prstGeom>
        </p:spPr>
      </p:pic>
      <p:sp>
        <p:nvSpPr>
          <p:cNvPr id="6" name="TextBox 5">
            <a:extLst>
              <a:ext uri="{FF2B5EF4-FFF2-40B4-BE49-F238E27FC236}">
                <a16:creationId xmlns:a16="http://schemas.microsoft.com/office/drawing/2014/main" id="{9D223FB2-D46B-45EA-9ACF-777056093592}"/>
              </a:ext>
            </a:extLst>
          </p:cNvPr>
          <p:cNvSpPr txBox="1"/>
          <p:nvPr/>
        </p:nvSpPr>
        <p:spPr>
          <a:xfrm>
            <a:off x="5364480" y="5718631"/>
            <a:ext cx="6695440" cy="1200329"/>
          </a:xfrm>
          <a:prstGeom prst="rect">
            <a:avLst/>
          </a:prstGeom>
          <a:noFill/>
        </p:spPr>
        <p:txBody>
          <a:bodyPr wrap="square" rtlCol="0">
            <a:spAutoFit/>
          </a:bodyPr>
          <a:lstStyle/>
          <a:p>
            <a:r>
              <a:rPr lang="en-US" dirty="0">
                <a:solidFill>
                  <a:srgbClr val="FFFF00"/>
                </a:solidFill>
              </a:rPr>
              <a:t>Management advice is based on a F reference point to project short-term catches based on recent recruitments. F0.1 was considered a reasonable proxy for FMSY since 2018.</a:t>
            </a:r>
          </a:p>
        </p:txBody>
      </p:sp>
    </p:spTree>
    <p:extLst>
      <p:ext uri="{BB962C8B-B14F-4D97-AF65-F5344CB8AC3E}">
        <p14:creationId xmlns:p14="http://schemas.microsoft.com/office/powerpoint/2010/main" val="26474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964F-329C-4C16-899C-F37F0D5527B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C3EF9B7-174F-46A6-95E8-ED11FF909284}"/>
              </a:ext>
            </a:extLst>
          </p:cNvPr>
          <p:cNvSpPr>
            <a:spLocks noGrp="1"/>
          </p:cNvSpPr>
          <p:nvPr>
            <p:ph idx="1"/>
          </p:nvPr>
        </p:nvSpPr>
        <p:spPr>
          <a:xfrm>
            <a:off x="2208212" y="2181225"/>
            <a:ext cx="8915400" cy="4324350"/>
          </a:xfrm>
          <a:solidFill>
            <a:schemeClr val="accent4">
              <a:lumMod val="20000"/>
              <a:lumOff val="80000"/>
            </a:schemeClr>
          </a:solidFill>
        </p:spPr>
        <p:txBody>
          <a:bodyPr>
            <a:normAutofit lnSpcReduction="10000"/>
          </a:bodyPr>
          <a:lstStyle/>
          <a:p>
            <a:pPr marL="0" indent="0">
              <a:buNone/>
            </a:pPr>
            <a:r>
              <a:rPr lang="en-US" b="1" dirty="0"/>
              <a:t>Note</a:t>
            </a:r>
            <a:r>
              <a:rPr lang="en-US" dirty="0"/>
              <a:t>: Covid-19 continued to imposed restrictions on the operational capability of the SCRS, its Sub-committees and Working Groups. SCRS advice in 2021 to Commission focused on the 4 priority areas (assessed stocks, research recommendations, workplans and responses to the commission. </a:t>
            </a:r>
            <a:endParaRPr lang="en-CA" dirty="0"/>
          </a:p>
          <a:p>
            <a:r>
              <a:rPr lang="en-CA" sz="2800" b="1" dirty="0"/>
              <a:t> Presentation Summary</a:t>
            </a:r>
          </a:p>
          <a:p>
            <a:pPr lvl="1"/>
            <a:r>
              <a:rPr lang="en-US" dirty="0"/>
              <a:t>State of Stocks and Outlook (from Executive Summaries)</a:t>
            </a:r>
            <a:endParaRPr lang="en-CA" dirty="0"/>
          </a:p>
          <a:p>
            <a:pPr lvl="2"/>
            <a:r>
              <a:rPr lang="en-CA" dirty="0"/>
              <a:t>Med Albacore</a:t>
            </a:r>
          </a:p>
          <a:p>
            <a:pPr lvl="2"/>
            <a:r>
              <a:rPr lang="en-CA" dirty="0"/>
              <a:t>Western Bluefin tuna</a:t>
            </a:r>
          </a:p>
          <a:p>
            <a:pPr lvl="1"/>
            <a:r>
              <a:rPr lang="en-US" dirty="0"/>
              <a:t>Effects of Current regulations (from Executive Summaries)</a:t>
            </a:r>
          </a:p>
          <a:p>
            <a:pPr lvl="1"/>
            <a:r>
              <a:rPr lang="en-US" dirty="0"/>
              <a:t>Management recommendations(from Executive Summaries) </a:t>
            </a:r>
          </a:p>
          <a:p>
            <a:pPr lvl="1"/>
            <a:r>
              <a:rPr lang="en-US" dirty="0"/>
              <a:t>Workplan</a:t>
            </a:r>
          </a:p>
          <a:p>
            <a:pPr lvl="1"/>
            <a:r>
              <a:rPr lang="en-CA" dirty="0"/>
              <a:t>Recommendations with financial implications</a:t>
            </a:r>
          </a:p>
          <a:p>
            <a:pPr lvl="1"/>
            <a:r>
              <a:rPr lang="en-CA" dirty="0"/>
              <a:t>Responses to the Commission</a:t>
            </a:r>
          </a:p>
          <a:p>
            <a:endParaRPr lang="en-CA" dirty="0"/>
          </a:p>
        </p:txBody>
      </p:sp>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638550" y="975903"/>
            <a:ext cx="6667500" cy="523220"/>
          </a:xfrm>
          <a:prstGeom prst="rect">
            <a:avLst/>
          </a:prstGeom>
        </p:spPr>
        <p:txBody>
          <a:bodyPr wrap="square">
            <a:spAutoFit/>
          </a:bodyPr>
          <a:lstStyle/>
          <a:p>
            <a:r>
              <a:rPr lang="en-CA" sz="2800" b="1" i="1" dirty="0">
                <a:solidFill>
                  <a:schemeClr val="bg1"/>
                </a:solidFill>
                <a:latin typeface="Arial" panose="020B0604020202020204" pitchFamily="34" charset="0"/>
              </a:rPr>
              <a:t>Summary Northern Temperate Tunas</a:t>
            </a:r>
            <a:endParaRPr lang="en-CA" sz="2800" dirty="0">
              <a:solidFill>
                <a:schemeClr val="bg1"/>
              </a:solidFill>
            </a:endParaRPr>
          </a:p>
        </p:txBody>
      </p:sp>
    </p:spTree>
    <p:extLst>
      <p:ext uri="{BB962C8B-B14F-4D97-AF65-F5344CB8AC3E}">
        <p14:creationId xmlns:p14="http://schemas.microsoft.com/office/powerpoint/2010/main" val="2292662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73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371601" y="1235320"/>
            <a:ext cx="101631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2020 Western Bluefin Tuna – Projections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31933522-64A9-4497-8452-86B8C3C37E96}"/>
              </a:ext>
            </a:extLst>
          </p:cNvPr>
          <p:cNvSpPr/>
          <p:nvPr/>
        </p:nvSpPr>
        <p:spPr>
          <a:xfrm>
            <a:off x="142043" y="2198227"/>
            <a:ext cx="3027285" cy="3416320"/>
          </a:xfrm>
          <a:prstGeom prst="rect">
            <a:avLst/>
          </a:prstGeom>
          <a:solidFill>
            <a:schemeClr val="bg1"/>
          </a:solidFill>
        </p:spPr>
        <p:txBody>
          <a:bodyPr wrap="square">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Kobe II matrix giving the probability that the fishing mortality rate (F) will be less than the F reference point (F≤F0.1, overfishing not occurring) over the next two years for alternative constant</a:t>
            </a:r>
            <a:r>
              <a:rPr lang="en-US" dirty="0">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annual catches, based on results from the 2021 Stock Synthesis (combined two maturity specifications).</a:t>
            </a:r>
            <a:endParaRPr lang="en-US" sz="2000" dirty="0">
              <a:solidFill>
                <a:prstClr val="black"/>
              </a:solidFill>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CE0856D-DD12-4121-A3F7-804653EEDE38}"/>
              </a:ext>
            </a:extLst>
          </p:cNvPr>
          <p:cNvPicPr>
            <a:picLocks noChangeAspect="1"/>
          </p:cNvPicPr>
          <p:nvPr/>
        </p:nvPicPr>
        <p:blipFill>
          <a:blip r:embed="rId3"/>
          <a:stretch>
            <a:fillRect/>
          </a:stretch>
        </p:blipFill>
        <p:spPr>
          <a:xfrm>
            <a:off x="3253904" y="1726641"/>
            <a:ext cx="2719052" cy="4865030"/>
          </a:xfrm>
          <a:prstGeom prst="rect">
            <a:avLst/>
          </a:prstGeom>
        </p:spPr>
      </p:pic>
      <p:pic>
        <p:nvPicPr>
          <p:cNvPr id="6" name="Picture 5">
            <a:extLst>
              <a:ext uri="{FF2B5EF4-FFF2-40B4-BE49-F238E27FC236}">
                <a16:creationId xmlns:a16="http://schemas.microsoft.com/office/drawing/2014/main" id="{0562BBEE-BFDD-41BE-9A0A-93902C5B2AAB}"/>
              </a:ext>
            </a:extLst>
          </p:cNvPr>
          <p:cNvPicPr>
            <a:picLocks noChangeAspect="1"/>
          </p:cNvPicPr>
          <p:nvPr/>
        </p:nvPicPr>
        <p:blipFill>
          <a:blip r:embed="rId4"/>
          <a:stretch>
            <a:fillRect/>
          </a:stretch>
        </p:blipFill>
        <p:spPr>
          <a:xfrm>
            <a:off x="9359289" y="1819922"/>
            <a:ext cx="2550164" cy="4642243"/>
          </a:xfrm>
          <a:prstGeom prst="rect">
            <a:avLst/>
          </a:prstGeom>
        </p:spPr>
      </p:pic>
      <p:sp>
        <p:nvSpPr>
          <p:cNvPr id="9" name="Rectangle 8">
            <a:extLst>
              <a:ext uri="{FF2B5EF4-FFF2-40B4-BE49-F238E27FC236}">
                <a16:creationId xmlns:a16="http://schemas.microsoft.com/office/drawing/2014/main" id="{4D3A54DA-84B1-463C-8452-E49F40F738ED}"/>
              </a:ext>
            </a:extLst>
          </p:cNvPr>
          <p:cNvSpPr/>
          <p:nvPr/>
        </p:nvSpPr>
        <p:spPr>
          <a:xfrm>
            <a:off x="6311496" y="2177406"/>
            <a:ext cx="2919590" cy="2031325"/>
          </a:xfrm>
          <a:prstGeom prst="rect">
            <a:avLst/>
          </a:prstGeom>
          <a:solidFill>
            <a:schemeClr val="bg1"/>
          </a:solidFill>
        </p:spPr>
        <p:txBody>
          <a:bodyPr wrap="square">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Percentage change in total stock biomass for alternative constant</a:t>
            </a: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annual catches, based on results from the 2021 Stock Synthesis(combined two maturity specifications).</a:t>
            </a:r>
            <a:endParaRPr lang="en-US" sz="2000" dirty="0">
              <a:solidFill>
                <a:prstClr val="black"/>
              </a:solidFill>
              <a:latin typeface="Times New Roman" panose="02020603050405020304" pitchFamily="18" charset="0"/>
              <a:ea typeface="Times New Roman" panose="02020603050405020304" pitchFamily="18" charset="0"/>
            </a:endParaRPr>
          </a:p>
        </p:txBody>
      </p:sp>
      <p:cxnSp>
        <p:nvCxnSpPr>
          <p:cNvPr id="10" name="Straight Connector 9">
            <a:extLst>
              <a:ext uri="{FF2B5EF4-FFF2-40B4-BE49-F238E27FC236}">
                <a16:creationId xmlns:a16="http://schemas.microsoft.com/office/drawing/2014/main" id="{08624D7E-CDD1-4E0C-B22C-D4D34A79D24E}"/>
              </a:ext>
            </a:extLst>
          </p:cNvPr>
          <p:cNvCxnSpPr/>
          <p:nvPr/>
        </p:nvCxnSpPr>
        <p:spPr>
          <a:xfrm>
            <a:off x="6178858" y="1677880"/>
            <a:ext cx="0" cy="518012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3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371601" y="1235320"/>
            <a:ext cx="101631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Western Bluefin Tuna – Outlook</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31933522-64A9-4497-8452-86B8C3C37E96}"/>
              </a:ext>
            </a:extLst>
          </p:cNvPr>
          <p:cNvSpPr/>
          <p:nvPr/>
        </p:nvSpPr>
        <p:spPr>
          <a:xfrm>
            <a:off x="733992" y="1942717"/>
            <a:ext cx="5524765" cy="3970318"/>
          </a:xfrm>
          <a:prstGeom prst="rect">
            <a:avLst/>
          </a:prstGeom>
          <a:solidFill>
            <a:schemeClr val="bg1"/>
          </a:solidFill>
        </p:spPr>
        <p:txBody>
          <a:bodyPr wrap="square">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2021 assessment indicates that recent (2012-2017) recruitments were higher than those estimated for the same period in the 2020 assessment and the averages assumed for the 2020 projections. </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 2017 the population was projected to decline by ~7.5% from 2017 to 2020 at the current (2020) TAC of 2,350 t and in 2020 the population estimated to have experienced an 11.7% decline over the same time period.</a:t>
            </a:r>
          </a:p>
          <a:p>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current assessment estimates that the total biomass has experienced a 9% increase from</a:t>
            </a: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2017-2020.</a:t>
            </a:r>
            <a:endParaRPr lang="en-US" sz="2000" dirty="0">
              <a:solidFill>
                <a:prstClr val="black"/>
              </a:solidFill>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BD8B22B7-B830-4617-9B0E-C1279BAF2501}"/>
              </a:ext>
            </a:extLst>
          </p:cNvPr>
          <p:cNvPicPr>
            <a:picLocks noChangeAspect="1"/>
          </p:cNvPicPr>
          <p:nvPr/>
        </p:nvPicPr>
        <p:blipFill>
          <a:blip r:embed="rId3"/>
          <a:stretch>
            <a:fillRect/>
          </a:stretch>
        </p:blipFill>
        <p:spPr>
          <a:xfrm>
            <a:off x="7963786" y="1684763"/>
            <a:ext cx="4228214" cy="5173237"/>
          </a:xfrm>
          <a:prstGeom prst="rect">
            <a:avLst/>
          </a:prstGeom>
        </p:spPr>
      </p:pic>
    </p:spTree>
    <p:extLst>
      <p:ext uri="{BB962C8B-B14F-4D97-AF65-F5344CB8AC3E}">
        <p14:creationId xmlns:p14="http://schemas.microsoft.com/office/powerpoint/2010/main" val="320818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144259"/>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930400" y="937803"/>
            <a:ext cx="103568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prstClr val="white"/>
                </a:solidFill>
                <a:latin typeface="Arial" panose="020B0604020202020204" pitchFamily="34" charset="0"/>
              </a:rPr>
              <a:t>Western Bluefin Tuna -</a:t>
            </a: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lang="en-US" sz="2800" b="1" i="1" dirty="0">
                <a:solidFill>
                  <a:prstClr val="white"/>
                </a:solidFill>
                <a:latin typeface="Arial" panose="020B0604020202020204" pitchFamily="34" charset="0"/>
              </a:rPr>
              <a:t>Management Recommendations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96E50248-C78C-46B5-88F0-23850E7C6CB3}"/>
              </a:ext>
            </a:extLst>
          </p:cNvPr>
          <p:cNvSpPr/>
          <p:nvPr/>
        </p:nvSpPr>
        <p:spPr>
          <a:xfrm>
            <a:off x="515989" y="1768629"/>
            <a:ext cx="11135032" cy="1938992"/>
          </a:xfrm>
          <a:prstGeom prst="rect">
            <a:avLst/>
          </a:prstGeom>
          <a:solidFill>
            <a:schemeClr val="bg1"/>
          </a:solidFill>
        </p:spPr>
        <p:txBody>
          <a:bodyPr wrap="square">
            <a:spAutoFit/>
          </a:bodyPr>
          <a:lstStyle/>
          <a:p>
            <a:pPr lvl="0"/>
            <a:r>
              <a:rPr lang="en-US" sz="2000" dirty="0">
                <a:solidFill>
                  <a:prstClr val="black"/>
                </a:solidFill>
              </a:rPr>
              <a:t>Variability in the estimation of the absolute scale of the population is an inherent property of stock assessment models. The Committee has long highlighted the uncertainty in western BFT management advice given the varying fraction of eastern migrants in the western management area. Considering the uncertainty associated with the revisions to the stock assessment, and the conclusions of the external review, the current advice should be used with caution</a:t>
            </a:r>
          </a:p>
        </p:txBody>
      </p:sp>
      <p:sp>
        <p:nvSpPr>
          <p:cNvPr id="2" name="TextBox 1">
            <a:extLst>
              <a:ext uri="{FF2B5EF4-FFF2-40B4-BE49-F238E27FC236}">
                <a16:creationId xmlns:a16="http://schemas.microsoft.com/office/drawing/2014/main" id="{AE332D6F-79F7-429E-B109-FD1317614CB9}"/>
              </a:ext>
            </a:extLst>
          </p:cNvPr>
          <p:cNvSpPr txBox="1"/>
          <p:nvPr/>
        </p:nvSpPr>
        <p:spPr>
          <a:xfrm flipH="1">
            <a:off x="536027" y="4145280"/>
            <a:ext cx="11107331" cy="2308324"/>
          </a:xfrm>
          <a:prstGeom prst="rect">
            <a:avLst/>
          </a:prstGeom>
          <a:solidFill>
            <a:schemeClr val="bg1"/>
          </a:solidFill>
        </p:spPr>
        <p:txBody>
          <a:bodyPr wrap="square" rtlCol="0">
            <a:spAutoFit/>
          </a:bodyPr>
          <a:lstStyle/>
          <a:p>
            <a:r>
              <a:rPr lang="en-US" b="1" dirty="0"/>
              <a:t>The Committee advises that the Commission could implement a moderate increase to the current W-BFT TAC of 2,350 t. </a:t>
            </a:r>
          </a:p>
          <a:p>
            <a:r>
              <a:rPr lang="en-US" dirty="0"/>
              <a:t>In determining this moderate increase, in addition to the K2SM, the results from alternative approaches to evaluate the current change in the western biomass and its response to future harvests were examined.  The empirical approach indicated a 4% increase of the western area relative abundance and a 16% increase of the western spawning stock relative abundance, The MSE approach indicated a 28% increase based on the TAC that maintains annual increases in the Western stock SSB in the near term.</a:t>
            </a:r>
          </a:p>
        </p:txBody>
      </p:sp>
    </p:spTree>
    <p:extLst>
      <p:ext uri="{BB962C8B-B14F-4D97-AF65-F5344CB8AC3E}">
        <p14:creationId xmlns:p14="http://schemas.microsoft.com/office/powerpoint/2010/main" val="311999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100013"/>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2800349" y="918753"/>
            <a:ext cx="8763001" cy="523220"/>
          </a:xfrm>
          <a:prstGeom prst="rect">
            <a:avLst/>
          </a:prstGeom>
        </p:spPr>
        <p:txBody>
          <a:bodyPr wrap="square">
            <a:spAutoFit/>
          </a:bodyPr>
          <a:lstStyle/>
          <a:p>
            <a:pPr lvl="0">
              <a:defRPr/>
            </a:pPr>
            <a:r>
              <a:rPr lang="en-US" sz="2800" b="1" i="1" dirty="0">
                <a:solidFill>
                  <a:prstClr val="white"/>
                </a:solidFill>
                <a:latin typeface="Arial" panose="020B0604020202020204" pitchFamily="34" charset="0"/>
              </a:rPr>
              <a:t>BFT Recommendations with financial implications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1DB62345-90CD-49E8-902E-FD7C8B4E593B}"/>
              </a:ext>
            </a:extLst>
          </p:cNvPr>
          <p:cNvSpPr/>
          <p:nvPr/>
        </p:nvSpPr>
        <p:spPr>
          <a:xfrm>
            <a:off x="0" y="1702246"/>
            <a:ext cx="6369269" cy="4955203"/>
          </a:xfrm>
          <a:prstGeom prst="rect">
            <a:avLst/>
          </a:prstGeom>
          <a:solidFill>
            <a:schemeClr val="bg1"/>
          </a:solidFill>
        </p:spPr>
        <p:txBody>
          <a:bodyPr wrap="square">
            <a:spAutoFit/>
          </a:bodyPr>
          <a:lstStyle/>
          <a:p>
            <a:r>
              <a:rPr lang="en-US" sz="2800" b="1" dirty="0">
                <a:solidFill>
                  <a:srgbClr val="000000"/>
                </a:solidFill>
                <a:latin typeface="Cambria" panose="02040503050406030204" pitchFamily="18" charset="0"/>
              </a:rPr>
              <a:t>2022 Recommendations</a:t>
            </a:r>
            <a:endParaRPr lang="en-US" sz="1200" b="1" dirty="0">
              <a:solidFill>
                <a:srgbClr val="000000"/>
              </a:solidFill>
              <a:latin typeface="Cambria" panose="02040503050406030204" pitchFamily="18" charset="0"/>
            </a:endParaRPr>
          </a:p>
          <a:p>
            <a:pPr marL="342900" lvl="0" indent="-342900" algn="just">
              <a:buFont typeface="+mj-lt"/>
              <a:buAutoNum type="arabicPeriod"/>
              <a:tabLst>
                <a:tab pos="180340" algn="l"/>
                <a:tab pos="540385" algn="l"/>
              </a:tabLs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Continued funding to support the essential work of GBYP including funding of Tagging and reward, biological studies, sample collection and shipping, other fisheries related studies (e.g. fisheries independent indices and Workshops), MSE development process, and the coordination.</a:t>
            </a:r>
          </a:p>
          <a:p>
            <a:pPr marL="342900" lvl="0" indent="-342900" algn="just">
              <a:buFont typeface="+mj-lt"/>
              <a:buAutoNum type="arabicPeriod"/>
              <a:tabLst>
                <a:tab pos="180340" algn="l"/>
                <a:tab pos="540385" algn="l"/>
              </a:tabLst>
            </a:pPr>
            <a:r>
              <a:rPr lang="en-US" b="1" dirty="0">
                <a:solidFill>
                  <a:srgbClr val="000000"/>
                </a:solidFill>
                <a:effectLst/>
                <a:latin typeface="Times New Roman" panose="02020603050405020304" pitchFamily="18" charset="0"/>
                <a:ea typeface="Yu Mincho" panose="02020400000000000000" pitchFamily="18" charset="-128"/>
                <a:cs typeface="Cambria" panose="02040503050406030204" pitchFamily="18" charset="0"/>
              </a:rPr>
              <a:t>Three Meetings devoted to MSE refinement and dialogue with Panel 2 (coordinated by GBYP).</a:t>
            </a:r>
          </a:p>
          <a:p>
            <a:pPr marL="342900" lvl="0" indent="-342900" algn="just">
              <a:buFont typeface="+mj-lt"/>
              <a:buAutoNum type="arabicPeriod"/>
              <a:tabLst>
                <a:tab pos="180340" algn="l"/>
                <a:tab pos="540385" algn="l"/>
              </a:tabLst>
            </a:pPr>
            <a:r>
              <a:rPr lang="en-US" b="1" dirty="0">
                <a:solidFill>
                  <a:srgbClr val="000000"/>
                </a:solidFill>
                <a:effectLst/>
                <a:latin typeface="Times New Roman" panose="02020603050405020304" pitchFamily="18" charset="0"/>
                <a:ea typeface="Yu Mincho" panose="02020400000000000000" pitchFamily="18" charset="-128"/>
                <a:cs typeface="Cambria" panose="02040503050406030204" pitchFamily="18" charset="0"/>
              </a:rPr>
              <a:t>Three Meetings of the Bluefin Tuna Species Group (2 MSE meetings and EBFT data preparatory). </a:t>
            </a:r>
          </a:p>
          <a:p>
            <a:pPr marL="342900" lvl="0" indent="-342900" algn="just">
              <a:buFont typeface="+mj-lt"/>
              <a:buAutoNum type="arabicPeriod"/>
              <a:tabLst>
                <a:tab pos="180340" algn="l"/>
                <a:tab pos="540385" algn="l"/>
              </a:tabLst>
            </a:pPr>
            <a:r>
              <a:rPr lang="en-US" b="1" dirty="0">
                <a:solidFill>
                  <a:srgbClr val="000000"/>
                </a:solidFill>
                <a:effectLst/>
                <a:latin typeface="Times New Roman" panose="02020603050405020304" pitchFamily="18" charset="0"/>
                <a:ea typeface="Yu Mincho" panose="02020400000000000000" pitchFamily="18" charset="-128"/>
                <a:cs typeface="Cambria" panose="02040503050406030204" pitchFamily="18" charset="0"/>
              </a:rPr>
              <a:t>Support for the specified sub-group (SG) on EBFT modelling (the request would be for travel for the modelling sub-group to an in-person meeting maximum of 9 modelers to be supported])</a:t>
            </a:r>
          </a:p>
          <a:p>
            <a:pPr marL="342900" lvl="0" indent="-342900" algn="just">
              <a:buFont typeface="+mj-lt"/>
              <a:buAutoNum type="arabicPeriod"/>
              <a:tabLst>
                <a:tab pos="180340" algn="l"/>
                <a:tab pos="540385" algn="l"/>
              </a:tabLst>
            </a:pPr>
            <a:r>
              <a:rPr lang="en-US" b="1" dirty="0">
                <a:solidFill>
                  <a:srgbClr val="000000"/>
                </a:solidFill>
                <a:effectLst/>
                <a:latin typeface="Times New Roman" panose="02020603050405020304" pitchFamily="18" charset="0"/>
                <a:ea typeface="Yu Mincho" panose="02020400000000000000" pitchFamily="18" charset="-128"/>
                <a:cs typeface="Cambria" panose="02040503050406030204" pitchFamily="18" charset="0"/>
              </a:rPr>
              <a:t>External expert to review EBFT assessment and to attend both DP in 2022 and SA meetings in 2023 (if required).</a:t>
            </a:r>
            <a:endParaRPr lang="en-US" b="1" dirty="0">
              <a:solidFill>
                <a:srgbClr val="000000"/>
              </a:solidFill>
              <a:latin typeface="Cambria" panose="02040503050406030204" pitchFamily="18" charset="0"/>
            </a:endParaRPr>
          </a:p>
        </p:txBody>
      </p:sp>
      <p:pic>
        <p:nvPicPr>
          <p:cNvPr id="2" name="Picture 1">
            <a:extLst>
              <a:ext uri="{FF2B5EF4-FFF2-40B4-BE49-F238E27FC236}">
                <a16:creationId xmlns:a16="http://schemas.microsoft.com/office/drawing/2014/main" id="{569B105C-0B89-45EF-A705-76C453647331}"/>
              </a:ext>
            </a:extLst>
          </p:cNvPr>
          <p:cNvPicPr>
            <a:picLocks noChangeAspect="1"/>
          </p:cNvPicPr>
          <p:nvPr/>
        </p:nvPicPr>
        <p:blipFill>
          <a:blip r:embed="rId3"/>
          <a:stretch>
            <a:fillRect/>
          </a:stretch>
        </p:blipFill>
        <p:spPr>
          <a:xfrm>
            <a:off x="6621133" y="1729154"/>
            <a:ext cx="5459210" cy="4829301"/>
          </a:xfrm>
          <a:prstGeom prst="rect">
            <a:avLst/>
          </a:prstGeom>
        </p:spPr>
      </p:pic>
    </p:spTree>
    <p:extLst>
      <p:ext uri="{BB962C8B-B14F-4D97-AF65-F5344CB8AC3E}">
        <p14:creationId xmlns:p14="http://schemas.microsoft.com/office/powerpoint/2010/main" val="77732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100013"/>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762499" y="842553"/>
            <a:ext cx="574221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Progress on MSE -2021</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Content Placeholder 2">
            <a:extLst>
              <a:ext uri="{FF2B5EF4-FFF2-40B4-BE49-F238E27FC236}">
                <a16:creationId xmlns:a16="http://schemas.microsoft.com/office/drawing/2014/main" id="{38A722BF-6912-439B-9CD0-D0A71CE4C720}"/>
              </a:ext>
            </a:extLst>
          </p:cNvPr>
          <p:cNvSpPr txBox="1">
            <a:spLocks/>
          </p:cNvSpPr>
          <p:nvPr/>
        </p:nvSpPr>
        <p:spPr>
          <a:xfrm>
            <a:off x="381000" y="1709057"/>
            <a:ext cx="11572875" cy="507274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The BFT MSE is on track to provide TAC advice for both stocks for 2023.</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 Committee adopted the reference set of OMs along with a set of Robustness test OMs.</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The OMs were reconditioned to reflect catch and index data through 2019, reviewed and accepted. </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reference grid of 48 OMs contains 4 Factors: Recruitment (3 levels), Spawning fraction/Natural mortality rate for both stocks (2 levels), Scale (4 levels), and Length composition weighting in likelihood (2 levels). OM Plausibility weights were also adopted.</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The MSE Code review indicated that ICCAT can be confident about the validity of implementation of the main code components. </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Development of 9 CMP. </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Introduction of the Ambassador </a:t>
            </a:r>
            <a:r>
              <a:rPr lang="en-US" sz="2000" dirty="0" err="1">
                <a:solidFill>
                  <a:prstClr val="black"/>
                </a:solidFill>
                <a:latin typeface="Calibri" panose="020F0502020204030204"/>
              </a:rPr>
              <a:t>Programme</a:t>
            </a:r>
            <a:r>
              <a:rPr lang="en-US" sz="2000" dirty="0">
                <a:solidFill>
                  <a:prstClr val="black"/>
                </a:solidFill>
                <a:latin typeface="Calibri" panose="020F0502020204030204"/>
              </a:rPr>
              <a:t>, the preparation of Communication material, and MSE workshops in October. </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2000" dirty="0">
                <a:solidFill>
                  <a:prstClr val="black"/>
                </a:solidFill>
                <a:latin typeface="Calibri" panose="020F0502020204030204"/>
              </a:rPr>
              <a:t>New </a:t>
            </a:r>
            <a:r>
              <a:rPr lang="en-US" sz="2000" dirty="0" err="1">
                <a:solidFill>
                  <a:prstClr val="black"/>
                </a:solidFill>
                <a:latin typeface="Calibri" panose="020F0502020204030204"/>
              </a:rPr>
              <a:t>wBFT</a:t>
            </a:r>
            <a:r>
              <a:rPr lang="en-US" sz="2000" dirty="0">
                <a:solidFill>
                  <a:prstClr val="black"/>
                </a:solidFill>
                <a:latin typeface="Calibri" panose="020F0502020204030204"/>
              </a:rPr>
              <a:t> stock assessment  conducted in 2021 with data up to 2020.</a:t>
            </a: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lang="en-US" sz="20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lang="en-US" sz="20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07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100013"/>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657724" y="890178"/>
            <a:ext cx="457200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Workplan for 2022</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47EDA131-ADA9-4502-A43F-DEC2C4F58B84}"/>
              </a:ext>
            </a:extLst>
          </p:cNvPr>
          <p:cNvSpPr/>
          <p:nvPr/>
        </p:nvSpPr>
        <p:spPr>
          <a:xfrm>
            <a:off x="426911" y="1788669"/>
            <a:ext cx="11450782" cy="4893647"/>
          </a:xfrm>
          <a:prstGeom prst="rect">
            <a:avLst/>
          </a:prstGeom>
          <a:solidFill>
            <a:schemeClr val="bg1"/>
          </a:solidFill>
        </p:spPr>
        <p:txBody>
          <a:bodyPr wrap="square">
            <a:spAutoFit/>
          </a:bodyPr>
          <a:lstStyle/>
          <a:p>
            <a:pPr marL="342900" indent="-342900">
              <a:buFont typeface="+mj-lt"/>
              <a:buAutoNum type="arabicPeriod"/>
            </a:pPr>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Intersessional Meetings:</a:t>
            </a:r>
          </a:p>
          <a:p>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a) 1st MSE intersessional meeting (4 days) in about April;</a:t>
            </a:r>
          </a:p>
          <a:p>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b) E-BFT data preparatory meeting in May (5 days) with data until 2021;</a:t>
            </a:r>
          </a:p>
          <a:p>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c) 2nd MSE intersessional meeting (5 days) in about September</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2.  Work and dialogue related to the MSE </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a) CMP developers continue work to refine CMPs and the BFT WG continue MSE work.</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b) Dialogue with Panel 2:</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1) Panel 2 November-December 2021 (present MSE update and CMP/indicators)</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2) Panel 2 March 2022 (present update on CMP results)</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3) Panel 2 May- June 2022 (present update on CMP results)</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4) Panel 2 October/November 2022 (present update on CMP results)</a:t>
            </a:r>
          </a:p>
          <a:p>
            <a:r>
              <a:rPr lang="en-US" sz="2000"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3.  Technical Subgroup Activities:</a:t>
            </a:r>
          </a:p>
          <a:p>
            <a:pPr marL="1257300" lvl="2" indent="-342900">
              <a:buFont typeface="+mj-lt"/>
              <a:buAutoNum type="arabicPeriod"/>
            </a:pPr>
            <a:r>
              <a:rPr lang="en-US"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BFT Technical Subgroup on Abundance Indices (e.g. Trap indices potential new indices) </a:t>
            </a:r>
          </a:p>
          <a:p>
            <a:pPr marL="1257300" lvl="2" indent="-342900">
              <a:buFont typeface="+mj-lt"/>
              <a:buAutoNum type="arabicPeriod"/>
            </a:pPr>
            <a:r>
              <a:rPr lang="en-US"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BFT Technical Subgroup on Assessment models (alternative assessment models for EBFT  Stock Synthesis and ASAP).</a:t>
            </a:r>
          </a:p>
          <a:p>
            <a:pPr marL="1257300" lvl="2" indent="-342900">
              <a:buFont typeface="+mj-lt"/>
              <a:buAutoNum type="arabicPeriod"/>
            </a:pPr>
            <a:r>
              <a:rPr lang="en-US" kern="10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BFT Technical Subgroup on Growth in Farms. Complete growth in farms studies and report findings</a:t>
            </a:r>
          </a:p>
        </p:txBody>
      </p:sp>
    </p:spTree>
    <p:extLst>
      <p:ext uri="{BB962C8B-B14F-4D97-AF65-F5344CB8AC3E}">
        <p14:creationId xmlns:p14="http://schemas.microsoft.com/office/powerpoint/2010/main" val="391962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100013"/>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356166" y="890178"/>
            <a:ext cx="65290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Workplan for 2022 -Continued</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47EDA131-ADA9-4502-A43F-DEC2C4F58B84}"/>
              </a:ext>
            </a:extLst>
          </p:cNvPr>
          <p:cNvSpPr/>
          <p:nvPr/>
        </p:nvSpPr>
        <p:spPr>
          <a:xfrm>
            <a:off x="417183" y="2187503"/>
            <a:ext cx="11450782" cy="3170099"/>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AutoNum type="arabicPeriod" startAt="5"/>
              <a:tabLst/>
              <a:defRPr/>
            </a:pP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Responses to the Commission related work.</a:t>
            </a:r>
          </a:p>
          <a:p>
            <a:pPr marL="457200" marR="0" lvl="0" indent="-457200" algn="l" defTabSz="914400" rtl="0" eaLnBrk="1" fontAlgn="auto" latinLnBrk="0" hangingPunct="1">
              <a:lnSpc>
                <a:spcPct val="100000"/>
              </a:lnSpc>
              <a:spcBef>
                <a:spcPts val="0"/>
              </a:spcBef>
              <a:spcAft>
                <a:spcPts val="0"/>
              </a:spcAft>
              <a:buClrTx/>
              <a:buSzTx/>
              <a:buAutoNum type="arabicPeriod" startAt="5"/>
              <a:tabLst/>
              <a:defRPr/>
            </a:pP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6</a:t>
            </a:r>
            <a:r>
              <a:rPr lang="en-US" sz="2000" b="1"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O</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ther</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workshops </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(organized directly by GBYP will and that require the involvement of BFT SG)</a:t>
            </a:r>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 </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Technical workshop for the design and evaluation of the feasibility of a biological sampling scheme 	for the implementation of the CKMR approach to the Atlantic BFT Eastern Stock</a:t>
            </a:r>
          </a:p>
          <a:p>
            <a:pPr lvl="1"/>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 </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Workshop on BFT electronic tagging, focused on the development and joint use of a global ICCAT 	</a:t>
            </a:r>
            <a:r>
              <a:rPr kumimoji="0" lang="en-US" sz="2000" b="0" i="0" u="none" strike="noStrike" kern="0" cap="none" spc="0" normalizeH="0" baseline="0" noProof="0" dirty="0" err="1">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etagging</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database</a:t>
            </a:r>
          </a:p>
          <a:p>
            <a:pPr marR="0" lvl="0" algn="l"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 </a:t>
            </a: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Workshop on the coordination and standardization of BFT larval surveys and potential 	development of larval basin scale indices.</a:t>
            </a:r>
          </a:p>
          <a:p>
            <a:pPr marR="0" lvl="0" algn="l" defTabSz="914400" rtl="0" eaLnBrk="1" fontAlgn="auto" latinLnBrk="0" hangingPunct="1">
              <a:lnSpc>
                <a:spcPct val="100000"/>
              </a:lnSpc>
              <a:spcBef>
                <a:spcPts val="0"/>
              </a:spcBef>
              <a:spcAft>
                <a:spcPts val="0"/>
              </a:spcAft>
              <a:buClrTx/>
              <a:buSzTx/>
              <a:tabLst/>
              <a:defRPr/>
            </a:pPr>
            <a:r>
              <a:rPr lang="en-US" sz="2000" kern="0"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rPr>
              <a:t>	- Workshop on coordination of BFT biological sampling at the international level.</a:t>
            </a:r>
            <a:endPar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3937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accent6">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257175"/>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2800349" y="918753"/>
            <a:ext cx="8324851" cy="523220"/>
          </a:xfrm>
          <a:prstGeom prst="rect">
            <a:avLst/>
          </a:prstGeom>
        </p:spPr>
        <p:txBody>
          <a:bodyPr wrap="square">
            <a:spAutoFit/>
          </a:bodyPr>
          <a:lstStyle/>
          <a:p>
            <a:pPr lvl="0">
              <a:defRPr/>
            </a:pPr>
            <a:r>
              <a:rPr lang="en-US" sz="2800" b="1" i="1" dirty="0">
                <a:solidFill>
                  <a:prstClr val="white"/>
                </a:solidFill>
                <a:latin typeface="Arial" panose="020B0604020202020204" pitchFamily="34" charset="0"/>
              </a:rPr>
              <a:t>ABFT Roadmap for 2021/22</a:t>
            </a:r>
          </a:p>
        </p:txBody>
      </p:sp>
      <p:sp>
        <p:nvSpPr>
          <p:cNvPr id="2" name="TextBox 1">
            <a:extLst>
              <a:ext uri="{FF2B5EF4-FFF2-40B4-BE49-F238E27FC236}">
                <a16:creationId xmlns:a16="http://schemas.microsoft.com/office/drawing/2014/main" id="{69E805A2-0ED8-4964-9352-108DD00CD73D}"/>
              </a:ext>
            </a:extLst>
          </p:cNvPr>
          <p:cNvSpPr txBox="1"/>
          <p:nvPr/>
        </p:nvSpPr>
        <p:spPr>
          <a:xfrm>
            <a:off x="233464" y="1471425"/>
            <a:ext cx="11712102" cy="440120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Intersessional Meeting with Panel 2 on MSE and its development (Nov 2021)</a:t>
            </a:r>
          </a:p>
          <a:p>
            <a:pPr marL="285750" indent="-285750">
              <a:buFont typeface="Arial" panose="020B0604020202020204" pitchFamily="34" charset="0"/>
              <a:buChar char="•"/>
            </a:pPr>
            <a:r>
              <a:rPr lang="en-US" sz="2000" dirty="0"/>
              <a:t>COMM (PA2)  </a:t>
            </a:r>
            <a:r>
              <a:rPr lang="en-US" sz="2000" dirty="0" err="1"/>
              <a:t>intersessionally</a:t>
            </a:r>
            <a:r>
              <a:rPr lang="en-US" sz="2000" dirty="0"/>
              <a:t> to:</a:t>
            </a:r>
          </a:p>
          <a:p>
            <a:pPr marL="742950" lvl="1" indent="-285750">
              <a:buFont typeface="Arial" panose="020B0604020202020204" pitchFamily="34" charset="0"/>
              <a:buChar char="•"/>
            </a:pPr>
            <a:r>
              <a:rPr lang="en-US" sz="2000" dirty="0"/>
              <a:t>Recommend final operational management objectives and identify performance indicators</a:t>
            </a:r>
          </a:p>
          <a:p>
            <a:pPr marL="742950" lvl="1" indent="-285750">
              <a:buFont typeface="Arial" panose="020B0604020202020204" pitchFamily="34" charset="0"/>
              <a:buChar char="•"/>
            </a:pPr>
            <a:r>
              <a:rPr lang="en-US" sz="2000" dirty="0"/>
              <a:t>Develop guidance on range of appropriate management responses should exceptional circumstances be found to occur.</a:t>
            </a:r>
          </a:p>
          <a:p>
            <a:pPr marL="285750" indent="-285750">
              <a:buFont typeface="Arial" panose="020B0604020202020204" pitchFamily="34" charset="0"/>
              <a:buChar char="•"/>
            </a:pPr>
            <a:r>
              <a:rPr lang="en-US" sz="2000" dirty="0"/>
              <a:t>SCRS to conduct data preparatory meeting for EBFT</a:t>
            </a:r>
          </a:p>
          <a:p>
            <a:pPr marL="285750" indent="-285750">
              <a:buFont typeface="Arial" panose="020B0604020202020204" pitchFamily="34" charset="0"/>
              <a:buChar char="•"/>
            </a:pPr>
            <a:r>
              <a:rPr lang="en-US" sz="2000" dirty="0"/>
              <a:t>SCRS to complete MSE, incorporating feedback from Commission through PA2</a:t>
            </a:r>
          </a:p>
          <a:p>
            <a:pPr marL="285750" indent="-285750">
              <a:buFont typeface="Arial" panose="020B0604020202020204" pitchFamily="34" charset="0"/>
              <a:buChar char="•"/>
            </a:pPr>
            <a:r>
              <a:rPr lang="en-US" sz="2000" dirty="0"/>
              <a:t>COMM (PA2) and SCRS to present final CMPs for review.</a:t>
            </a:r>
          </a:p>
          <a:p>
            <a:pPr marL="285750" indent="-285750">
              <a:buFont typeface="Arial" panose="020B0604020202020204" pitchFamily="34" charset="0"/>
              <a:buChar char="•"/>
            </a:pPr>
            <a:r>
              <a:rPr lang="en-US" sz="2000" dirty="0"/>
              <a:t>COMM to adopt a MP at the Annual Meeting, including TAC</a:t>
            </a:r>
          </a:p>
          <a:p>
            <a:endParaRPr lang="en-US" sz="2000" dirty="0"/>
          </a:p>
          <a:p>
            <a:pPr marL="285750" indent="-285750">
              <a:buFont typeface="Arial" panose="020B0604020202020204" pitchFamily="34" charset="0"/>
              <a:buChar char="•"/>
            </a:pPr>
            <a:r>
              <a:rPr lang="en-US" sz="2000" dirty="0"/>
              <a:t> SCRS to continue work on criteria for determining exceptional circumstances and will be informed by the Exceptional Circumstances Protocol developed by Panel 2 for northern albacore.</a:t>
            </a:r>
          </a:p>
        </p:txBody>
      </p:sp>
    </p:spTree>
    <p:extLst>
      <p:ext uri="{BB962C8B-B14F-4D97-AF65-F5344CB8AC3E}">
        <p14:creationId xmlns:p14="http://schemas.microsoft.com/office/powerpoint/2010/main" val="335888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81287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ABFT Responses to the Commission</a:t>
            </a:r>
          </a:p>
        </p:txBody>
      </p:sp>
      <p:sp>
        <p:nvSpPr>
          <p:cNvPr id="6" name="Rectangle 5">
            <a:extLst>
              <a:ext uri="{FF2B5EF4-FFF2-40B4-BE49-F238E27FC236}">
                <a16:creationId xmlns:a16="http://schemas.microsoft.com/office/drawing/2014/main" id="{76E6B22C-56FA-409C-8E43-016BCAFD417E}"/>
              </a:ext>
            </a:extLst>
          </p:cNvPr>
          <p:cNvSpPr/>
          <p:nvPr/>
        </p:nvSpPr>
        <p:spPr>
          <a:xfrm>
            <a:off x="641788" y="2088857"/>
            <a:ext cx="10715625" cy="959622"/>
          </a:xfrm>
          <a:prstGeom prst="rect">
            <a:avLst/>
          </a:prstGeom>
          <a:solidFill>
            <a:schemeClr val="bg1"/>
          </a:solidFill>
        </p:spPr>
        <p:txBody>
          <a:bodyPr wrap="square">
            <a:spAutoFit/>
          </a:bodyPr>
          <a:lstStyle/>
          <a:p>
            <a:pPr algn="just">
              <a:lnSpc>
                <a:spcPct val="107000"/>
              </a:lnSpc>
              <a:spcAft>
                <a:spcPts val="800"/>
              </a:spcAft>
            </a:pPr>
            <a:r>
              <a:rPr lang="en-US" sz="1800" b="1" dirty="0">
                <a:effectLst/>
                <a:latin typeface="Cambria" panose="02040503050406030204" pitchFamily="18" charset="0"/>
                <a:ea typeface="Yu Mincho" panose="02020400000000000000" pitchFamily="18" charset="-128"/>
                <a:cs typeface="Times New Roman" panose="02020603050405020304" pitchFamily="18" charset="0"/>
              </a:rPr>
              <a:t>21.22 Provide advice to the Commission on the appropriate management measures, approaches, and strategies, including, inter alia, regarding TAC levels for the western Atlantic bluefin tuna stock for future years. Rec. 20-06, para 6 (17). </a:t>
            </a:r>
            <a:r>
              <a:rPr kumimoji="0" lang="en-US" sz="1800" b="1" i="0"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
        <p:nvSpPr>
          <p:cNvPr id="7" name="Rectangle 6">
            <a:extLst>
              <a:ext uri="{FF2B5EF4-FFF2-40B4-BE49-F238E27FC236}">
                <a16:creationId xmlns:a16="http://schemas.microsoft.com/office/drawing/2014/main" id="{796EDFB6-F4BF-47CA-A48E-7BEE763EF5E1}"/>
              </a:ext>
            </a:extLst>
          </p:cNvPr>
          <p:cNvSpPr/>
          <p:nvPr/>
        </p:nvSpPr>
        <p:spPr>
          <a:xfrm>
            <a:off x="466725" y="1693495"/>
            <a:ext cx="11487150" cy="369332"/>
          </a:xfrm>
          <a:prstGeom prst="rect">
            <a:avLst/>
          </a:prstGeom>
        </p:spPr>
        <p:txBody>
          <a:bodyPr wrap="square">
            <a:spAutoFit/>
          </a:bodyPr>
          <a:lstStyle/>
          <a:p>
            <a:pPr lvl="0"/>
            <a:r>
              <a:rPr lang="en-US" b="1" dirty="0">
                <a:solidFill>
                  <a:prstClr val="black"/>
                </a:solidFill>
              </a:rPr>
              <a:t>Western Atlantic bluefin tuna</a:t>
            </a:r>
          </a:p>
        </p:txBody>
      </p:sp>
      <p:sp>
        <p:nvSpPr>
          <p:cNvPr id="10" name="TextBox 9">
            <a:extLst>
              <a:ext uri="{FF2B5EF4-FFF2-40B4-BE49-F238E27FC236}">
                <a16:creationId xmlns:a16="http://schemas.microsoft.com/office/drawing/2014/main" id="{D9159187-3D46-4E4C-95D1-4B0E470C1EA5}"/>
              </a:ext>
            </a:extLst>
          </p:cNvPr>
          <p:cNvSpPr txBox="1"/>
          <p:nvPr/>
        </p:nvSpPr>
        <p:spPr>
          <a:xfrm>
            <a:off x="659816" y="3506878"/>
            <a:ext cx="10837333" cy="1653081"/>
          </a:xfrm>
          <a:prstGeom prst="rect">
            <a:avLst/>
          </a:prstGeom>
          <a:solidFill>
            <a:schemeClr val="bg1"/>
          </a:solidFill>
        </p:spPr>
        <p:txBody>
          <a:bodyPr wrap="square">
            <a:spAutoFit/>
          </a:bodyPr>
          <a:lstStyle/>
          <a:p>
            <a:pPr algn="just">
              <a:lnSpc>
                <a:spcPct val="107000"/>
              </a:lnSpc>
              <a:spcAft>
                <a:spcPts val="800"/>
              </a:spcAft>
            </a:pPr>
            <a:r>
              <a:rPr lang="en-US" sz="2400" dirty="0">
                <a:latin typeface="Cambria" panose="02040503050406030204" pitchFamily="18" charset="0"/>
                <a:ea typeface="Yu Mincho" panose="02020400000000000000" pitchFamily="18" charset="-128"/>
                <a:cs typeface="Times New Roman" panose="02020603050405020304" pitchFamily="18" charset="0"/>
              </a:rPr>
              <a:t>T</a:t>
            </a:r>
            <a:r>
              <a:rPr lang="en-US" sz="2400" dirty="0">
                <a:effectLst/>
                <a:latin typeface="Cambria" panose="02040503050406030204" pitchFamily="18" charset="0"/>
                <a:ea typeface="Yu Mincho" panose="02020400000000000000" pitchFamily="18" charset="-128"/>
                <a:cs typeface="Times New Roman" panose="02020603050405020304" pitchFamily="18" charset="0"/>
              </a:rPr>
              <a:t>he SCRS conducted a stock assessment for the western Atlantic bluefin tuna stock in 2021 to incorporate the most recent available data up to 2020, including the revised abundance indices adopted by the Bluefin Tuna Species Group. The results indicated that a moderate increase in TAC is warranted for 2022.</a:t>
            </a:r>
            <a:endParaRPr lang="en-US" sz="24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96213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81287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ABFT Responses to the Commission</a:t>
            </a:r>
          </a:p>
        </p:txBody>
      </p:sp>
      <p:sp>
        <p:nvSpPr>
          <p:cNvPr id="6" name="Rectangle 5">
            <a:extLst>
              <a:ext uri="{FF2B5EF4-FFF2-40B4-BE49-F238E27FC236}">
                <a16:creationId xmlns:a16="http://schemas.microsoft.com/office/drawing/2014/main" id="{76E6B22C-56FA-409C-8E43-016BCAFD417E}"/>
              </a:ext>
            </a:extLst>
          </p:cNvPr>
          <p:cNvSpPr/>
          <p:nvPr/>
        </p:nvSpPr>
        <p:spPr>
          <a:xfrm>
            <a:off x="589236" y="1983753"/>
            <a:ext cx="11140309" cy="959622"/>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21.23 SCRS to report to the Commission in 2021 on CPCs efforts to enhance the collection and analysis of biological samples from Atlantic bluefin tuna fisheries, such as through sample contributions to the coordinated sampling plan recommended by the SCRS. Rec. 20-06, para 8 (20). Specific to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wBFT</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796EDFB6-F4BF-47CA-A48E-7BEE763EF5E1}"/>
              </a:ext>
            </a:extLst>
          </p:cNvPr>
          <p:cNvSpPr/>
          <p:nvPr/>
        </p:nvSpPr>
        <p:spPr>
          <a:xfrm>
            <a:off x="466725" y="1651454"/>
            <a:ext cx="114871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Western Atlantic bluefin tuna</a:t>
            </a:r>
          </a:p>
        </p:txBody>
      </p:sp>
      <p:sp>
        <p:nvSpPr>
          <p:cNvPr id="8" name="TextBox 7">
            <a:extLst>
              <a:ext uri="{FF2B5EF4-FFF2-40B4-BE49-F238E27FC236}">
                <a16:creationId xmlns:a16="http://schemas.microsoft.com/office/drawing/2014/main" id="{2DB1143C-1718-4F3A-90DA-C9FF34A8C72F}"/>
              </a:ext>
            </a:extLst>
          </p:cNvPr>
          <p:cNvSpPr txBox="1"/>
          <p:nvPr/>
        </p:nvSpPr>
        <p:spPr>
          <a:xfrm>
            <a:off x="305384" y="4116989"/>
            <a:ext cx="11413066" cy="3737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TextBox 9">
            <a:extLst>
              <a:ext uri="{FF2B5EF4-FFF2-40B4-BE49-F238E27FC236}">
                <a16:creationId xmlns:a16="http://schemas.microsoft.com/office/drawing/2014/main" id="{D9159187-3D46-4E4C-95D1-4B0E470C1EA5}"/>
              </a:ext>
            </a:extLst>
          </p:cNvPr>
          <p:cNvSpPr txBox="1"/>
          <p:nvPr/>
        </p:nvSpPr>
        <p:spPr>
          <a:xfrm>
            <a:off x="628285" y="3065444"/>
            <a:ext cx="11227384" cy="155920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dirty="0">
                <a:solidFill>
                  <a:prstClr val="black"/>
                </a:solidFill>
                <a:latin typeface="Cambria" panose="02040503050406030204" pitchFamily="18" charset="0"/>
                <a:ea typeface="Yu Mincho" panose="02020400000000000000" pitchFamily="18" charset="-128"/>
                <a:cs typeface="Times New Roman" panose="02020603050405020304" pitchFamily="18" charset="0"/>
              </a:rPr>
              <a:t>M</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any CPCs have substantially increased their collection of biological material for aging, genetics, growth and reproduction and stock of origin through systematic sampling of the fisheries. </a:t>
            </a:r>
            <a:r>
              <a:rPr lang="en-US" dirty="0">
                <a:solidFill>
                  <a:prstClr val="black"/>
                </a:solidFill>
                <a:latin typeface="Cambria" panose="02040503050406030204" pitchFamily="18" charset="0"/>
                <a:ea typeface="Yu Mincho" panose="02020400000000000000" pitchFamily="18" charset="-128"/>
                <a:cs typeface="Times New Roman" panose="02020603050405020304" pitchFamily="18" charset="0"/>
              </a:rPr>
              <a:t>Sample coverage for </a:t>
            </a:r>
            <a:r>
              <a:rPr lang="en-US" dirty="0" err="1">
                <a:solidFill>
                  <a:prstClr val="black"/>
                </a:solidFill>
                <a:latin typeface="Cambria" panose="02040503050406030204" pitchFamily="18" charset="0"/>
                <a:ea typeface="Yu Mincho" panose="02020400000000000000" pitchFamily="18" charset="-128"/>
                <a:cs typeface="Times New Roman" panose="02020603050405020304" pitchFamily="18" charset="0"/>
              </a:rPr>
              <a:t>wBFT</a:t>
            </a:r>
            <a:r>
              <a:rPr lang="en-US" dirty="0">
                <a:solidFill>
                  <a:prstClr val="black"/>
                </a:solidFill>
                <a:latin typeface="Cambria" panose="02040503050406030204" pitchFamily="18" charset="0"/>
                <a:ea typeface="Yu Mincho" panose="02020400000000000000" pitchFamily="18" charset="-128"/>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 averages 15% of the landed catch. The Committee notes that ongoing work by national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programmes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 in the Eastern Atlantic and Mediterranean and the coordination of biological sampling by GBYP has also increased biological sampling coverage.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endParaRPr>
          </a:p>
        </p:txBody>
      </p:sp>
      <p:pic>
        <p:nvPicPr>
          <p:cNvPr id="3" name="Picture 2">
            <a:extLst>
              <a:ext uri="{FF2B5EF4-FFF2-40B4-BE49-F238E27FC236}">
                <a16:creationId xmlns:a16="http://schemas.microsoft.com/office/drawing/2014/main" id="{20E2775C-1227-45D4-9EC7-E0F0E2279A1D}"/>
              </a:ext>
            </a:extLst>
          </p:cNvPr>
          <p:cNvPicPr>
            <a:picLocks noChangeAspect="1"/>
          </p:cNvPicPr>
          <p:nvPr/>
        </p:nvPicPr>
        <p:blipFill>
          <a:blip r:embed="rId3"/>
          <a:stretch>
            <a:fillRect/>
          </a:stretch>
        </p:blipFill>
        <p:spPr>
          <a:xfrm>
            <a:off x="2215198" y="4670714"/>
            <a:ext cx="7284011" cy="2187286"/>
          </a:xfrm>
          <a:prstGeom prst="rect">
            <a:avLst/>
          </a:prstGeom>
        </p:spPr>
      </p:pic>
    </p:spTree>
    <p:extLst>
      <p:ext uri="{BB962C8B-B14F-4D97-AF65-F5344CB8AC3E}">
        <p14:creationId xmlns:p14="http://schemas.microsoft.com/office/powerpoint/2010/main" val="302192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633632" y="877291"/>
            <a:ext cx="6667500" cy="523220"/>
          </a:xfrm>
          <a:prstGeom prst="rect">
            <a:avLst/>
          </a:prstGeom>
        </p:spPr>
        <p:txBody>
          <a:bodyPr wrap="square">
            <a:spAutoFit/>
          </a:bodyPr>
          <a:lstStyle/>
          <a:p>
            <a:pPr lvl="0">
              <a:defRPr/>
            </a:pPr>
            <a:r>
              <a:rPr lang="en-CA" sz="2800" b="1" i="1" dirty="0">
                <a:solidFill>
                  <a:prstClr val="white"/>
                </a:solidFill>
                <a:latin typeface="Arial" panose="020B0604020202020204" pitchFamily="34" charset="0"/>
              </a:rPr>
              <a:t>2021 State of the stock - Albacore</a:t>
            </a:r>
            <a:endParaRPr lang="en-CA" sz="2800" dirty="0">
              <a:solidFill>
                <a:prstClr val="white"/>
              </a:solidFill>
            </a:endParaRPr>
          </a:p>
        </p:txBody>
      </p:sp>
      <p:sp>
        <p:nvSpPr>
          <p:cNvPr id="11" name="TextBox 10">
            <a:extLst>
              <a:ext uri="{FF2B5EF4-FFF2-40B4-BE49-F238E27FC236}">
                <a16:creationId xmlns:a16="http://schemas.microsoft.com/office/drawing/2014/main" id="{F0392DC1-013C-4FA3-969D-9293F0F058D5}"/>
              </a:ext>
            </a:extLst>
          </p:cNvPr>
          <p:cNvSpPr txBox="1"/>
          <p:nvPr/>
        </p:nvSpPr>
        <p:spPr>
          <a:xfrm>
            <a:off x="6059631" y="2434936"/>
            <a:ext cx="5896841" cy="3139321"/>
          </a:xfrm>
          <a:prstGeom prst="rect">
            <a:avLst/>
          </a:prstGeom>
          <a:solidFill>
            <a:schemeClr val="bg1">
              <a:lumMod val="85000"/>
            </a:schemeClr>
          </a:solidFill>
        </p:spPr>
        <p:txBody>
          <a:bodyPr wrap="square" rtlCol="0">
            <a:spAutoFit/>
          </a:bodyPr>
          <a:lstStyle/>
          <a:p>
            <a:r>
              <a:rPr lang="en-CA" b="1" dirty="0"/>
              <a:t>Total albacore catches in the North Atlantic, South Atlantic and the Med stocks to 2020.</a:t>
            </a:r>
          </a:p>
          <a:p>
            <a:endParaRPr lang="en-CA" dirty="0"/>
          </a:p>
          <a:p>
            <a:r>
              <a:rPr lang="en-CA" dirty="0"/>
              <a:t>    - </a:t>
            </a:r>
            <a:r>
              <a:rPr lang="en-CA" b="1" dirty="0"/>
              <a:t>North Atlantic </a:t>
            </a:r>
            <a:r>
              <a:rPr lang="en-CA" dirty="0"/>
              <a:t>Catches were less than the TAC     (33,600t for 2018-2020) in 2020 (31,188).</a:t>
            </a:r>
          </a:p>
          <a:p>
            <a:r>
              <a:rPr lang="en-US" dirty="0"/>
              <a:t>-  </a:t>
            </a:r>
            <a:r>
              <a:rPr lang="en-US" b="1" dirty="0"/>
              <a:t>South Atlantic Albacore </a:t>
            </a:r>
            <a:r>
              <a:rPr lang="en-US" dirty="0"/>
              <a:t>catches decreased in 2019 and increased in 2020 to 17,971t</a:t>
            </a:r>
            <a:endParaRPr lang="en-CA" dirty="0"/>
          </a:p>
          <a:p>
            <a:r>
              <a:rPr lang="en-CA" dirty="0"/>
              <a:t>    - Albacore Catches in </a:t>
            </a:r>
            <a:r>
              <a:rPr lang="en-CA" b="1" dirty="0"/>
              <a:t>MED </a:t>
            </a:r>
            <a:r>
              <a:rPr lang="en-CA" dirty="0"/>
              <a:t>decreased between 2016 and 2019 but increased to 2,675t in 2020. The fishery has been dominated by longline gear  since 2012.</a:t>
            </a:r>
          </a:p>
        </p:txBody>
      </p:sp>
      <p:pic>
        <p:nvPicPr>
          <p:cNvPr id="3" name="Picture 2">
            <a:extLst>
              <a:ext uri="{FF2B5EF4-FFF2-40B4-BE49-F238E27FC236}">
                <a16:creationId xmlns:a16="http://schemas.microsoft.com/office/drawing/2014/main" id="{58A1FD43-EAE9-4688-A53C-B7480A0FBED4}"/>
              </a:ext>
            </a:extLst>
          </p:cNvPr>
          <p:cNvPicPr>
            <a:picLocks noChangeAspect="1"/>
          </p:cNvPicPr>
          <p:nvPr/>
        </p:nvPicPr>
        <p:blipFill>
          <a:blip r:embed="rId3"/>
          <a:stretch>
            <a:fillRect/>
          </a:stretch>
        </p:blipFill>
        <p:spPr>
          <a:xfrm>
            <a:off x="223002" y="2458126"/>
            <a:ext cx="5665515" cy="3457252"/>
          </a:xfrm>
          <a:prstGeom prst="rect">
            <a:avLst/>
          </a:prstGeom>
        </p:spPr>
      </p:pic>
    </p:spTree>
    <p:extLst>
      <p:ext uri="{BB962C8B-B14F-4D97-AF65-F5344CB8AC3E}">
        <p14:creationId xmlns:p14="http://schemas.microsoft.com/office/powerpoint/2010/main" val="130746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81287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ABFT Responses to the Commission</a:t>
            </a:r>
          </a:p>
        </p:txBody>
      </p:sp>
      <p:sp>
        <p:nvSpPr>
          <p:cNvPr id="6" name="Rectangle 5">
            <a:extLst>
              <a:ext uri="{FF2B5EF4-FFF2-40B4-BE49-F238E27FC236}">
                <a16:creationId xmlns:a16="http://schemas.microsoft.com/office/drawing/2014/main" id="{76E6B22C-56FA-409C-8E43-016BCAFD417E}"/>
              </a:ext>
            </a:extLst>
          </p:cNvPr>
          <p:cNvSpPr/>
          <p:nvPr/>
        </p:nvSpPr>
        <p:spPr>
          <a:xfrm>
            <a:off x="589236" y="1983753"/>
            <a:ext cx="11140309" cy="366767"/>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21.24 The SCRS shall annually advise on the TAC. Rec. 20-07, paragraph 1 (Rec. 19-04, para. 5)</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796EDFB6-F4BF-47CA-A48E-7BEE763EF5E1}"/>
              </a:ext>
            </a:extLst>
          </p:cNvPr>
          <p:cNvSpPr/>
          <p:nvPr/>
        </p:nvSpPr>
        <p:spPr>
          <a:xfrm>
            <a:off x="466725" y="1651454"/>
            <a:ext cx="114871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Eastern Atlantic bluefin tuna</a:t>
            </a:r>
          </a:p>
        </p:txBody>
      </p:sp>
      <p:sp>
        <p:nvSpPr>
          <p:cNvPr id="8" name="TextBox 7">
            <a:extLst>
              <a:ext uri="{FF2B5EF4-FFF2-40B4-BE49-F238E27FC236}">
                <a16:creationId xmlns:a16="http://schemas.microsoft.com/office/drawing/2014/main" id="{2DB1143C-1718-4F3A-90DA-C9FF34A8C72F}"/>
              </a:ext>
            </a:extLst>
          </p:cNvPr>
          <p:cNvSpPr txBox="1"/>
          <p:nvPr/>
        </p:nvSpPr>
        <p:spPr>
          <a:xfrm>
            <a:off x="305384" y="4116989"/>
            <a:ext cx="11413066" cy="3737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TextBox 9">
            <a:extLst>
              <a:ext uri="{FF2B5EF4-FFF2-40B4-BE49-F238E27FC236}">
                <a16:creationId xmlns:a16="http://schemas.microsoft.com/office/drawing/2014/main" id="{D9159187-3D46-4E4C-95D1-4B0E470C1EA5}"/>
              </a:ext>
            </a:extLst>
          </p:cNvPr>
          <p:cNvSpPr txBox="1"/>
          <p:nvPr/>
        </p:nvSpPr>
        <p:spPr>
          <a:xfrm>
            <a:off x="607264" y="2455844"/>
            <a:ext cx="11227384" cy="1323439"/>
          </a:xfrm>
          <a:prstGeom prst="rect">
            <a:avLst/>
          </a:prstGeom>
          <a:solidFill>
            <a:schemeClr val="bg1"/>
          </a:solidFill>
        </p:spPr>
        <p:txBody>
          <a:bodyPr wrap="square">
            <a:spAutoFit/>
          </a:bodyPr>
          <a:lstStyle/>
          <a:p>
            <a:pPr marL="0" marR="0" lvl="0" indent="0" algn="just" defTabSz="914400" rtl="0" eaLnBrk="1" fontAlgn="auto" latinLnBrk="0" hangingPunct="1">
              <a:spcBef>
                <a:spcPts val="0"/>
              </a:spcBef>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rPr>
              <a:t>Background: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rPr>
              <a:t>5. The total allowable catches (TACs), inclusive of dead discards, for the years 2021 and 2022 shall be set at 36,000 t, respectively, in accordance with the SCRS advice. However, the 2022 TAC shall be reviewed and amended, as appropriate, at the 2021 Commission annual meeting based on new SCRS advice in 2021.</a:t>
            </a:r>
          </a:p>
        </p:txBody>
      </p:sp>
      <p:sp>
        <p:nvSpPr>
          <p:cNvPr id="9" name="TextBox 8">
            <a:extLst>
              <a:ext uri="{FF2B5EF4-FFF2-40B4-BE49-F238E27FC236}">
                <a16:creationId xmlns:a16="http://schemas.microsoft.com/office/drawing/2014/main" id="{C7C2060B-2BCB-4FFB-9F09-B892D6A2B452}"/>
              </a:ext>
            </a:extLst>
          </p:cNvPr>
          <p:cNvSpPr txBox="1"/>
          <p:nvPr/>
        </p:nvSpPr>
        <p:spPr>
          <a:xfrm>
            <a:off x="578069" y="4340774"/>
            <a:ext cx="11267090" cy="1323439"/>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The updated eastern abundance indicators were examined to evaluate whether or not it was necessary to change the current TAC advice of 36,000 t recommended for 2022 (Rec. 20-07). The updated biomass indicators and the projections of 2017 assessment did not provide any evidence to alter the current management advice. No change in the current TAC advice of 36,000 t is recommended for 2022.</a:t>
            </a:r>
          </a:p>
        </p:txBody>
      </p:sp>
    </p:spTree>
    <p:extLst>
      <p:ext uri="{BB962C8B-B14F-4D97-AF65-F5344CB8AC3E}">
        <p14:creationId xmlns:p14="http://schemas.microsoft.com/office/powerpoint/2010/main" val="3572275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81287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ABFT Responses to the Commission</a:t>
            </a:r>
          </a:p>
        </p:txBody>
      </p:sp>
      <p:sp>
        <p:nvSpPr>
          <p:cNvPr id="6" name="Rectangle 5">
            <a:extLst>
              <a:ext uri="{FF2B5EF4-FFF2-40B4-BE49-F238E27FC236}">
                <a16:creationId xmlns:a16="http://schemas.microsoft.com/office/drawing/2014/main" id="{76E6B22C-56FA-409C-8E43-016BCAFD417E}"/>
              </a:ext>
            </a:extLst>
          </p:cNvPr>
          <p:cNvSpPr/>
          <p:nvPr/>
        </p:nvSpPr>
        <p:spPr>
          <a:xfrm>
            <a:off x="589236" y="1983753"/>
            <a:ext cx="11140309" cy="366767"/>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21.24 The SCRS shall annually advise on the TAC. Rec. 20-07, paragraph 1 (Rec. 19-04, para. 5)</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796EDFB6-F4BF-47CA-A48E-7BEE763EF5E1}"/>
              </a:ext>
            </a:extLst>
          </p:cNvPr>
          <p:cNvSpPr/>
          <p:nvPr/>
        </p:nvSpPr>
        <p:spPr>
          <a:xfrm>
            <a:off x="466725" y="1651454"/>
            <a:ext cx="114871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Eastern Atlantic bluefin tuna</a:t>
            </a:r>
          </a:p>
        </p:txBody>
      </p:sp>
      <p:sp>
        <p:nvSpPr>
          <p:cNvPr id="8" name="TextBox 7">
            <a:extLst>
              <a:ext uri="{FF2B5EF4-FFF2-40B4-BE49-F238E27FC236}">
                <a16:creationId xmlns:a16="http://schemas.microsoft.com/office/drawing/2014/main" id="{2DB1143C-1718-4F3A-90DA-C9FF34A8C72F}"/>
              </a:ext>
            </a:extLst>
          </p:cNvPr>
          <p:cNvSpPr txBox="1"/>
          <p:nvPr/>
        </p:nvSpPr>
        <p:spPr>
          <a:xfrm>
            <a:off x="5917323" y="2445844"/>
            <a:ext cx="6179497" cy="966483"/>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Figure 21.24.2. Updated indices (values post 2019, black line) compared with the 80% prediction intervals from the 2017 VPA projected forward.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endParaRPr>
          </a:p>
        </p:txBody>
      </p:sp>
      <p:sp>
        <p:nvSpPr>
          <p:cNvPr id="9" name="TextBox 8">
            <a:extLst>
              <a:ext uri="{FF2B5EF4-FFF2-40B4-BE49-F238E27FC236}">
                <a16:creationId xmlns:a16="http://schemas.microsoft.com/office/drawing/2014/main" id="{C7C2060B-2BCB-4FFB-9F09-B892D6A2B452}"/>
              </a:ext>
            </a:extLst>
          </p:cNvPr>
          <p:cNvSpPr txBox="1"/>
          <p:nvPr/>
        </p:nvSpPr>
        <p:spPr>
          <a:xfrm>
            <a:off x="294289" y="2375340"/>
            <a:ext cx="5507421"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Figure 21.24.1. Updates of indices of abundance for the E-BFT presented in 2021.</a:t>
            </a:r>
          </a:p>
        </p:txBody>
      </p:sp>
      <p:pic>
        <p:nvPicPr>
          <p:cNvPr id="3" name="Picture 2">
            <a:extLst>
              <a:ext uri="{FF2B5EF4-FFF2-40B4-BE49-F238E27FC236}">
                <a16:creationId xmlns:a16="http://schemas.microsoft.com/office/drawing/2014/main" id="{20E01F0A-7C78-46D4-AEFE-E9795AAF434D}"/>
              </a:ext>
            </a:extLst>
          </p:cNvPr>
          <p:cNvPicPr>
            <a:picLocks noChangeAspect="1"/>
          </p:cNvPicPr>
          <p:nvPr/>
        </p:nvPicPr>
        <p:blipFill>
          <a:blip r:embed="rId3"/>
          <a:stretch>
            <a:fillRect/>
          </a:stretch>
        </p:blipFill>
        <p:spPr>
          <a:xfrm>
            <a:off x="547179" y="3113336"/>
            <a:ext cx="5206335" cy="3744663"/>
          </a:xfrm>
          <a:prstGeom prst="rect">
            <a:avLst/>
          </a:prstGeom>
        </p:spPr>
      </p:pic>
      <p:pic>
        <p:nvPicPr>
          <p:cNvPr id="11" name="Picture 10">
            <a:extLst>
              <a:ext uri="{FF2B5EF4-FFF2-40B4-BE49-F238E27FC236}">
                <a16:creationId xmlns:a16="http://schemas.microsoft.com/office/drawing/2014/main" id="{1178C087-81D7-4B40-B70C-42AA183DC172}"/>
              </a:ext>
            </a:extLst>
          </p:cNvPr>
          <p:cNvPicPr>
            <a:picLocks noChangeAspect="1"/>
          </p:cNvPicPr>
          <p:nvPr/>
        </p:nvPicPr>
        <p:blipFill>
          <a:blip r:embed="rId4"/>
          <a:stretch>
            <a:fillRect/>
          </a:stretch>
        </p:blipFill>
        <p:spPr>
          <a:xfrm>
            <a:off x="6304409" y="3481200"/>
            <a:ext cx="5090601" cy="3279932"/>
          </a:xfrm>
          <a:prstGeom prst="rect">
            <a:avLst/>
          </a:prstGeom>
        </p:spPr>
      </p:pic>
    </p:spTree>
    <p:extLst>
      <p:ext uri="{BB962C8B-B14F-4D97-AF65-F5344CB8AC3E}">
        <p14:creationId xmlns:p14="http://schemas.microsoft.com/office/powerpoint/2010/main" val="36392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81287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ABFT Responses to the Commission</a:t>
            </a:r>
          </a:p>
        </p:txBody>
      </p:sp>
      <p:sp>
        <p:nvSpPr>
          <p:cNvPr id="6" name="Rectangle 5">
            <a:extLst>
              <a:ext uri="{FF2B5EF4-FFF2-40B4-BE49-F238E27FC236}">
                <a16:creationId xmlns:a16="http://schemas.microsoft.com/office/drawing/2014/main" id="{76E6B22C-56FA-409C-8E43-016BCAFD417E}"/>
              </a:ext>
            </a:extLst>
          </p:cNvPr>
          <p:cNvSpPr/>
          <p:nvPr/>
        </p:nvSpPr>
        <p:spPr>
          <a:xfrm>
            <a:off x="589236" y="1941712"/>
            <a:ext cx="11140309" cy="1200329"/>
          </a:xfrm>
          <a:prstGeom prst="rect">
            <a:avLst/>
          </a:prstGeom>
          <a:solidFill>
            <a:schemeClr val="bg1"/>
          </a:solidFill>
        </p:spPr>
        <p:txBody>
          <a:bodyPr wrap="square">
            <a:spAutoFit/>
          </a:bodyPr>
          <a:lstStyle/>
          <a:p>
            <a:pPr marL="0" marR="0" lvl="0" indent="0" algn="just" defTabSz="914400" rtl="0" eaLnBrk="1" fontAlgn="auto" latinLnBrk="0" hangingPunct="1">
              <a:spcBef>
                <a:spcPts val="0"/>
              </a:spcBef>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21.25 SCRS should review no later than 2021, and each time an eastern Atlantic and Mediterranean </a:t>
            </a:r>
          </a:p>
          <a:p>
            <a:pPr marL="0" marR="0" lvl="0" indent="0" algn="just" defTabSz="914400" rtl="0" eaLnBrk="1" fontAlgn="auto" latinLnBrk="0" hangingPunct="1">
              <a:spcBef>
                <a:spcPts val="0"/>
              </a:spcBef>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bluefin tuna stock assessment is performed, CPCs fishing capacity is commensurate with its allocated </a:t>
            </a:r>
          </a:p>
          <a:p>
            <a:pPr marL="0" marR="0" lvl="0" indent="0" algn="just" defTabSz="914400" rtl="0" eaLnBrk="1" fontAlgn="auto" latinLnBrk="0" hangingPunct="1">
              <a:spcBef>
                <a:spcPts val="0"/>
              </a:spcBef>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quota by using relevant yearly catch rates by fleet segment and gear proposed by the SCRS and adopted </a:t>
            </a:r>
          </a:p>
          <a:p>
            <a:pPr marL="0" marR="0" lvl="0" indent="0" algn="just" defTabSz="914400" rtl="0" eaLnBrk="1" fontAlgn="auto" latinLnBrk="0" hangingPunct="1">
              <a:spcBef>
                <a:spcPts val="0"/>
              </a:spcBef>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by the Commission in 2009. Rec. 20-07, para 4 (18)</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796EDFB6-F4BF-47CA-A48E-7BEE763EF5E1}"/>
              </a:ext>
            </a:extLst>
          </p:cNvPr>
          <p:cNvSpPr/>
          <p:nvPr/>
        </p:nvSpPr>
        <p:spPr>
          <a:xfrm>
            <a:off x="466725" y="1651454"/>
            <a:ext cx="1148715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Eastern Atlantic bluefin tuna</a:t>
            </a:r>
          </a:p>
        </p:txBody>
      </p:sp>
      <p:sp>
        <p:nvSpPr>
          <p:cNvPr id="8" name="TextBox 7">
            <a:extLst>
              <a:ext uri="{FF2B5EF4-FFF2-40B4-BE49-F238E27FC236}">
                <a16:creationId xmlns:a16="http://schemas.microsoft.com/office/drawing/2014/main" id="{2DB1143C-1718-4F3A-90DA-C9FF34A8C72F}"/>
              </a:ext>
            </a:extLst>
          </p:cNvPr>
          <p:cNvSpPr txBox="1"/>
          <p:nvPr/>
        </p:nvSpPr>
        <p:spPr>
          <a:xfrm>
            <a:off x="305384" y="4116989"/>
            <a:ext cx="11413066" cy="3737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mbria" panose="02040503050406030204" pitchFamily="18" charset="0"/>
                <a:ea typeface="Yu Mincho" panose="02020400000000000000" pitchFamily="18"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TextBox 9">
            <a:extLst>
              <a:ext uri="{FF2B5EF4-FFF2-40B4-BE49-F238E27FC236}">
                <a16:creationId xmlns:a16="http://schemas.microsoft.com/office/drawing/2014/main" id="{D9159187-3D46-4E4C-95D1-4B0E470C1EA5}"/>
              </a:ext>
            </a:extLst>
          </p:cNvPr>
          <p:cNvSpPr txBox="1"/>
          <p:nvPr/>
        </p:nvSpPr>
        <p:spPr>
          <a:xfrm>
            <a:off x="188975" y="3341059"/>
            <a:ext cx="7427783" cy="317009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rPr>
              <a:t>The ICCAT Commission in 2019 requested to review and update the catch rates of fleets targeting E-BFT by main fishing gear and vessel size category to the SCRS. Since 2010 several changes and regulations have been implemented (Rec. 10-04, Rec. 12-03, Rec. 14-05, Rec. 18-02, Rec. 19-04) that impacted the activity of the fleets targeting this resource, bluefin farming operations have become the main destination of the catches, and e so-called “Joint-Fishing = Operations” (JFO)have become the primary type of fishing operation for the East bluefin stock in terms of total catches (Figure 21.25.1).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Times New Roman" panose="02020603050405020304" pitchFamily="18" charset="0"/>
            </a:endParaRPr>
          </a:p>
        </p:txBody>
      </p:sp>
      <p:pic>
        <p:nvPicPr>
          <p:cNvPr id="3" name="Picture 2">
            <a:extLst>
              <a:ext uri="{FF2B5EF4-FFF2-40B4-BE49-F238E27FC236}">
                <a16:creationId xmlns:a16="http://schemas.microsoft.com/office/drawing/2014/main" id="{513D3D1E-211C-4019-BA53-C689C7A97BBC}"/>
              </a:ext>
            </a:extLst>
          </p:cNvPr>
          <p:cNvPicPr>
            <a:picLocks noChangeAspect="1"/>
          </p:cNvPicPr>
          <p:nvPr/>
        </p:nvPicPr>
        <p:blipFill>
          <a:blip r:embed="rId3"/>
          <a:stretch>
            <a:fillRect/>
          </a:stretch>
        </p:blipFill>
        <p:spPr>
          <a:xfrm>
            <a:off x="7731167" y="3342048"/>
            <a:ext cx="4362492" cy="2766922"/>
          </a:xfrm>
          <a:prstGeom prst="rect">
            <a:avLst/>
          </a:prstGeom>
        </p:spPr>
      </p:pic>
    </p:spTree>
    <p:extLst>
      <p:ext uri="{BB962C8B-B14F-4D97-AF65-F5344CB8AC3E}">
        <p14:creationId xmlns:p14="http://schemas.microsoft.com/office/powerpoint/2010/main" val="347256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3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21D63A-8CBF-4DC1-BABE-A57F481774D3}"/>
              </a:ext>
            </a:extLst>
          </p:cNvPr>
          <p:cNvPicPr>
            <a:picLocks noChangeAspect="1"/>
          </p:cNvPicPr>
          <p:nvPr/>
        </p:nvPicPr>
        <p:blipFill>
          <a:blip r:embed="rId2"/>
          <a:stretch>
            <a:fillRect/>
          </a:stretch>
        </p:blipFill>
        <p:spPr>
          <a:xfrm>
            <a:off x="3964499" y="594829"/>
            <a:ext cx="7142390" cy="5571066"/>
          </a:xfrm>
          <a:prstGeom prst="rect">
            <a:avLst/>
          </a:prstGeom>
        </p:spPr>
      </p:pic>
      <p:sp>
        <p:nvSpPr>
          <p:cNvPr id="5" name="TextBox 4">
            <a:extLst>
              <a:ext uri="{FF2B5EF4-FFF2-40B4-BE49-F238E27FC236}">
                <a16:creationId xmlns:a16="http://schemas.microsoft.com/office/drawing/2014/main" id="{AFB15C86-C3D3-4300-B701-C99573F5E7DD}"/>
              </a:ext>
            </a:extLst>
          </p:cNvPr>
          <p:cNvSpPr txBox="1"/>
          <p:nvPr/>
        </p:nvSpPr>
        <p:spPr>
          <a:xfrm>
            <a:off x="758757" y="826851"/>
            <a:ext cx="2859932" cy="4524315"/>
          </a:xfrm>
          <a:prstGeom prst="rect">
            <a:avLst/>
          </a:prstGeom>
          <a:solidFill>
            <a:schemeClr val="bg1">
              <a:lumMod val="75000"/>
            </a:schemeClr>
          </a:solidFill>
        </p:spPr>
        <p:txBody>
          <a:bodyPr wrap="square" rtlCol="0">
            <a:spAutoFit/>
          </a:bodyPr>
          <a:lstStyle/>
          <a:p>
            <a:r>
              <a:rPr lang="en-US" dirty="0"/>
              <a:t>The SCRS defines catch rates as nominal CPUE </a:t>
            </a:r>
          </a:p>
          <a:p>
            <a:r>
              <a:rPr lang="en-US" dirty="0"/>
              <a:t>(CPUE) per vessel (i.e. catch and effort, measured as fishing days from the VMS data that is associated with each vessel). </a:t>
            </a:r>
          </a:p>
          <a:p>
            <a:endParaRPr lang="en-US" dirty="0"/>
          </a:p>
          <a:p>
            <a:r>
              <a:rPr lang="en-US" b="1" dirty="0" err="1"/>
              <a:t>Note:</a:t>
            </a:r>
            <a:r>
              <a:rPr lang="en-US" dirty="0" err="1"/>
              <a:t>There</a:t>
            </a:r>
            <a:r>
              <a:rPr lang="en-US" dirty="0"/>
              <a:t> are over 3000 vessels registered for E-BFT fisheries, however of these vessels (~12%) account for about 86% of the </a:t>
            </a:r>
          </a:p>
          <a:p>
            <a:r>
              <a:rPr lang="en-US" dirty="0"/>
              <a:t>Catch.</a:t>
            </a:r>
          </a:p>
        </p:txBody>
      </p:sp>
    </p:spTree>
    <p:extLst>
      <p:ext uri="{BB962C8B-B14F-4D97-AF65-F5344CB8AC3E}">
        <p14:creationId xmlns:p14="http://schemas.microsoft.com/office/powerpoint/2010/main" val="347977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lvl="0">
              <a:defRPr/>
            </a:pPr>
            <a:r>
              <a:rPr lang="en-US" sz="2800" b="1" i="1" dirty="0">
                <a:solidFill>
                  <a:prstClr val="white"/>
                </a:solidFill>
                <a:latin typeface="Arial" panose="020B0604020202020204" pitchFamily="34" charset="0"/>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481833" y="1541424"/>
            <a:ext cx="11487150" cy="1477328"/>
          </a:xfrm>
          <a:prstGeom prst="rect">
            <a:avLst/>
          </a:prstGeom>
        </p:spPr>
        <p:txBody>
          <a:bodyPr wrap="square">
            <a:spAutoFit/>
          </a:bodyPr>
          <a:lstStyle/>
          <a:p>
            <a:r>
              <a:rPr lang="en-US" b="1" dirty="0"/>
              <a:t>21.26 SCRS to identify growth rates including in weight and size gains during the fattening period, and </a:t>
            </a:r>
          </a:p>
          <a:p>
            <a:r>
              <a:rPr lang="en-US" b="1" dirty="0"/>
              <a:t>review and update the growth table published in 2009, and the growth rates utilized for farming the </a:t>
            </a:r>
          </a:p>
          <a:p>
            <a:r>
              <a:rPr lang="en-US" b="1" dirty="0"/>
              <a:t>fish referred to under paragraph 35 c, and considering the difference among geographic areas </a:t>
            </a:r>
          </a:p>
          <a:p>
            <a:r>
              <a:rPr lang="en-US" b="1" dirty="0"/>
              <a:t>(including Atlantic and Mediterranean) in updating the table. Rec. 20-07, para 8 (Rec. 19-04, para 28)</a:t>
            </a:r>
          </a:p>
          <a:p>
            <a:r>
              <a:rPr lang="en-US" dirty="0"/>
              <a:t> </a:t>
            </a:r>
            <a:endParaRPr lang="en-CA" dirty="0"/>
          </a:p>
        </p:txBody>
      </p:sp>
      <p:sp>
        <p:nvSpPr>
          <p:cNvPr id="8" name="TextBox 7">
            <a:extLst>
              <a:ext uri="{FF2B5EF4-FFF2-40B4-BE49-F238E27FC236}">
                <a16:creationId xmlns:a16="http://schemas.microsoft.com/office/drawing/2014/main" id="{77B8A0FD-EB6B-459F-8433-CEF750F5E053}"/>
              </a:ext>
            </a:extLst>
          </p:cNvPr>
          <p:cNvSpPr txBox="1"/>
          <p:nvPr/>
        </p:nvSpPr>
        <p:spPr>
          <a:xfrm>
            <a:off x="430924" y="2712119"/>
            <a:ext cx="11508827" cy="4001095"/>
          </a:xfrm>
          <a:prstGeom prst="rect">
            <a:avLst/>
          </a:prstGeom>
          <a:solidFill>
            <a:schemeClr val="bg1"/>
          </a:solidFill>
        </p:spPr>
        <p:txBody>
          <a:bodyPr wrap="square">
            <a:spAutoFit/>
          </a:bodyPr>
          <a:lstStyle/>
          <a:p>
            <a:pPr marL="285750" indent="-285750">
              <a:buFont typeface="Wingdings" panose="05000000000000000000" pitchFamily="2" charset="2"/>
              <a:buChar char="§"/>
            </a:pPr>
            <a:r>
              <a:rPr lang="en-US" dirty="0"/>
              <a:t>The SCRS initiated, through the GBYP, numerous farm-based field studies in different geographical areas and established a Subgroup to analyze the data and facilitate the elaboration of a single and coordinated answer.</a:t>
            </a:r>
          </a:p>
          <a:p>
            <a:endParaRPr lang="en-US" sz="1000" dirty="0"/>
          </a:p>
          <a:p>
            <a:pPr marL="285750" indent="-285750">
              <a:buFont typeface="Wingdings" panose="05000000000000000000" pitchFamily="2" charset="2"/>
              <a:buChar char="§"/>
            </a:pPr>
            <a:r>
              <a:rPr lang="en-US" dirty="0"/>
              <a:t>Major limitations encountered during the early stages of the study for individual fish measurements tagged in cages  (high mortality of large tagged fish).</a:t>
            </a:r>
          </a:p>
          <a:p>
            <a:endParaRPr lang="en-US" sz="1000" dirty="0"/>
          </a:p>
          <a:p>
            <a:pPr marL="285750" indent="-285750">
              <a:buFont typeface="Wingdings" panose="05000000000000000000" pitchFamily="2" charset="2"/>
              <a:buChar char="§"/>
            </a:pPr>
            <a:r>
              <a:rPr lang="en-US" dirty="0"/>
              <a:t>The Subgroup concluded that different methodological approaches, from individual growth studies (based on tagging) and whole cage-based growth studies to a broader analysis based on the available length/weight data from stereo camera measurements at caging, harvesting sampling data and </a:t>
            </a:r>
            <a:r>
              <a:rPr lang="en-US" dirty="0" err="1"/>
              <a:t>eBCDs</a:t>
            </a:r>
            <a:r>
              <a:rPr lang="en-US" dirty="0"/>
              <a:t>, should be combined to address the Commission’s request.</a:t>
            </a:r>
          </a:p>
          <a:p>
            <a:endParaRPr lang="en-US" sz="1000" dirty="0"/>
          </a:p>
          <a:p>
            <a:pPr marL="285750" indent="-285750">
              <a:buFont typeface="Wingdings" panose="05000000000000000000" pitchFamily="2" charset="2"/>
              <a:buChar char="§"/>
            </a:pPr>
            <a:r>
              <a:rPr lang="en-US" dirty="0"/>
              <a:t>Due to time constraints, only results for the whole farm caged fish population. not split by geographical area or other parameters are available. The finalized tables require additional analyses and will be completed in 2022. </a:t>
            </a:r>
          </a:p>
        </p:txBody>
      </p:sp>
    </p:spTree>
    <p:extLst>
      <p:ext uri="{BB962C8B-B14F-4D97-AF65-F5344CB8AC3E}">
        <p14:creationId xmlns:p14="http://schemas.microsoft.com/office/powerpoint/2010/main" val="3608944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184826" y="1604486"/>
            <a:ext cx="11826199" cy="1077218"/>
          </a:xfrm>
          <a:prstGeom prst="rect">
            <a:avLst/>
          </a:prstGeom>
        </p:spPr>
        <p:txBody>
          <a:bodyPr wrap="square">
            <a:spAutoFit/>
          </a:bodyPr>
          <a:lstStyle/>
          <a:p>
            <a:pPr lvl="0"/>
            <a:r>
              <a:rPr lang="en-US" sz="1600" b="1" dirty="0">
                <a:solidFill>
                  <a:prstClr val="black"/>
                </a:solidFill>
              </a:rPr>
              <a:t>Table 21.26.1. Updated matrix of the expected “</a:t>
            </a:r>
            <a:r>
              <a:rPr lang="en-US" sz="1600" b="1" u="sng" dirty="0">
                <a:solidFill>
                  <a:prstClr val="black"/>
                </a:solidFill>
              </a:rPr>
              <a:t>mean weight</a:t>
            </a:r>
            <a:r>
              <a:rPr lang="en-US" sz="1600" b="1" dirty="0">
                <a:solidFill>
                  <a:prstClr val="black"/>
                </a:solidFill>
              </a:rPr>
              <a:t>” at harvest of farmed bluefin tuna as function of length and weight (straight fork length, FL; round weight, RWT) at caging (rows) and time in farms (columns, months after caging). The values in parenthesis correspond to the upper 90% confidence interval, which could be considered a reasonable proxy for the ‘maximum’ growth rate.</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B243D915-7DD4-46B3-A67E-6E2027C5C949}"/>
              </a:ext>
            </a:extLst>
          </p:cNvPr>
          <p:cNvPicPr>
            <a:picLocks noChangeAspect="1"/>
          </p:cNvPicPr>
          <p:nvPr/>
        </p:nvPicPr>
        <p:blipFill rotWithShape="1">
          <a:blip r:embed="rId3"/>
          <a:srcRect t="12686"/>
          <a:stretch/>
        </p:blipFill>
        <p:spPr>
          <a:xfrm>
            <a:off x="2091446" y="2739002"/>
            <a:ext cx="8086697" cy="3985378"/>
          </a:xfrm>
          <a:prstGeom prst="rect">
            <a:avLst/>
          </a:prstGeom>
        </p:spPr>
      </p:pic>
    </p:spTree>
    <p:extLst>
      <p:ext uri="{BB962C8B-B14F-4D97-AF65-F5344CB8AC3E}">
        <p14:creationId xmlns:p14="http://schemas.microsoft.com/office/powerpoint/2010/main" val="2552907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184826" y="1604486"/>
            <a:ext cx="1182619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Table 21.26.1. Updated matrix of the expected “</a:t>
            </a:r>
            <a:r>
              <a:rPr kumimoji="0" lang="en-US" sz="1600" b="1" i="0" u="sng" strike="noStrike" kern="1200" cap="none" spc="0" normalizeH="0" baseline="0" noProof="0" dirty="0">
                <a:ln>
                  <a:noFill/>
                </a:ln>
                <a:solidFill>
                  <a:prstClr val="black"/>
                </a:solidFill>
                <a:effectLst/>
                <a:uLnTx/>
                <a:uFillTx/>
                <a:latin typeface="Century Gothic" panose="020B0502020202020204"/>
                <a:ea typeface="+mn-ea"/>
                <a:cs typeface="+mn-cs"/>
              </a:rPr>
              <a:t>percent weight gain</a:t>
            </a: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 at harvest of farmed bluefin tuna as function of length and weight (straight fork length, FL; round weight, RWT) at caging (rows) and time in farms (columns, months after caging). The values in parenthesis correspond to the upper 90% confidence interval, which could be considered a reasonable proxy for the ‘maximum’ growth rate.</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68974445-8D7F-434C-8F3E-31AD461665D6}"/>
              </a:ext>
            </a:extLst>
          </p:cNvPr>
          <p:cNvPicPr>
            <a:picLocks noChangeAspect="1"/>
          </p:cNvPicPr>
          <p:nvPr/>
        </p:nvPicPr>
        <p:blipFill>
          <a:blip r:embed="rId3"/>
          <a:stretch>
            <a:fillRect/>
          </a:stretch>
        </p:blipFill>
        <p:spPr>
          <a:xfrm>
            <a:off x="1954244" y="2802978"/>
            <a:ext cx="7809865" cy="3960946"/>
          </a:xfrm>
          <a:prstGeom prst="rect">
            <a:avLst/>
          </a:prstGeom>
        </p:spPr>
      </p:pic>
    </p:spTree>
    <p:extLst>
      <p:ext uri="{BB962C8B-B14F-4D97-AF65-F5344CB8AC3E}">
        <p14:creationId xmlns:p14="http://schemas.microsoft.com/office/powerpoint/2010/main" val="278733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184826" y="1604486"/>
            <a:ext cx="1182619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21.27 SCRS advice, not later than 2022, on possible extension on the fishing seasons for different gear types and/or fishing areas, without negatively influencing the stock development and by ensuring the stock is managed sustainably. Rec. 20-07, para 9 (Rec. 19-04, para 33).</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223736" y="2548647"/>
            <a:ext cx="11644009" cy="1200329"/>
          </a:xfrm>
          <a:prstGeom prst="rect">
            <a:avLst/>
          </a:prstGeom>
          <a:solidFill>
            <a:schemeClr val="bg1"/>
          </a:solidFill>
        </p:spPr>
        <p:txBody>
          <a:bodyPr wrap="square" rtlCol="0">
            <a:spAutoFit/>
          </a:bodyPr>
          <a:lstStyle/>
          <a:p>
            <a:r>
              <a:rPr lang="en-US" b="1" i="1" dirty="0"/>
              <a:t>Background: </a:t>
            </a:r>
            <a:r>
              <a:rPr lang="en-US" i="1" dirty="0"/>
              <a:t>33. Not later than 2022, the Commission shall decide to what extent the fishing seasons for different gear types and/or fishing areas might be extended and/or modified based on the SCRS advice without negatively influencing the stock development and by ensuring the stock is managed sustainably</a:t>
            </a:r>
            <a:r>
              <a:rPr lang="en-US" dirty="0"/>
              <a:t>.</a:t>
            </a:r>
          </a:p>
        </p:txBody>
      </p:sp>
      <p:sp>
        <p:nvSpPr>
          <p:cNvPr id="8" name="TextBox 7">
            <a:extLst>
              <a:ext uri="{FF2B5EF4-FFF2-40B4-BE49-F238E27FC236}">
                <a16:creationId xmlns:a16="http://schemas.microsoft.com/office/drawing/2014/main" id="{32C8BC5D-A87F-406A-8D2C-602609757585}"/>
              </a:ext>
            </a:extLst>
          </p:cNvPr>
          <p:cNvSpPr txBox="1"/>
          <p:nvPr/>
        </p:nvSpPr>
        <p:spPr>
          <a:xfrm>
            <a:off x="388883" y="4162097"/>
            <a:ext cx="11487807" cy="1477328"/>
          </a:xfrm>
          <a:prstGeom prst="rect">
            <a:avLst/>
          </a:prstGeom>
          <a:solidFill>
            <a:schemeClr val="bg1"/>
          </a:solidFill>
        </p:spPr>
        <p:txBody>
          <a:bodyPr wrap="square" rtlCol="0">
            <a:spAutoFit/>
          </a:bodyPr>
          <a:lstStyle/>
          <a:p>
            <a:r>
              <a:rPr lang="en-US" dirty="0">
                <a:highlight>
                  <a:srgbClr val="FF0000"/>
                </a:highlight>
              </a:rPr>
              <a:t>No new information was presented to the Committee on this matter in 2021. </a:t>
            </a:r>
            <a:r>
              <a:rPr lang="en-US" dirty="0"/>
              <a:t>However, this request is broad in scope considering the diversity of fleets, spatial coverage and seasonality. The Committee requests more details on the questions to be addressed in order to undertake the appropriate data compilation and analysis. Specific objectives of the request would be helpful given that some CPC fleets could not fill their quota during the fishing season.</a:t>
            </a:r>
          </a:p>
        </p:txBody>
      </p:sp>
    </p:spTree>
    <p:extLst>
      <p:ext uri="{BB962C8B-B14F-4D97-AF65-F5344CB8AC3E}">
        <p14:creationId xmlns:p14="http://schemas.microsoft.com/office/powerpoint/2010/main" val="273791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205847" y="1783162"/>
            <a:ext cx="1182619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21.28 The SCRS shall report on National observer </a:t>
            </a:r>
            <a:r>
              <a:rPr kumimoji="0" lang="en-US" sz="1600" b="1" i="0" u="none" strike="noStrike" kern="1200" cap="none" spc="0" normalizeH="0" baseline="0" noProof="0" dirty="0" err="1">
                <a:ln>
                  <a:noFill/>
                </a:ln>
                <a:solidFill>
                  <a:prstClr val="black"/>
                </a:solidFill>
                <a:effectLst/>
                <a:uLnTx/>
                <a:uFillTx/>
                <a:latin typeface="Century Gothic" panose="020B0502020202020204"/>
                <a:ea typeface="+mn-ea"/>
                <a:cs typeface="+mn-cs"/>
              </a:rPr>
              <a:t>programmes</a:t>
            </a: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 Rec. 19-04, para 83</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265777" y="2348951"/>
            <a:ext cx="11644009"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For the scientific aspect of the </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programme</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the SCRS shall report on the coverage level achieved by each CPC, and provide a summary of the data collected and any relevant findings associated with that data. The SCRS shall also provide any recommendations to improve the effectiveness of CPCs observer </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programmes</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
        <p:nvSpPr>
          <p:cNvPr id="8" name="TextBox 7">
            <a:extLst>
              <a:ext uri="{FF2B5EF4-FFF2-40B4-BE49-F238E27FC236}">
                <a16:creationId xmlns:a16="http://schemas.microsoft.com/office/drawing/2014/main" id="{32C8BC5D-A87F-406A-8D2C-602609757585}"/>
              </a:ext>
            </a:extLst>
          </p:cNvPr>
          <p:cNvSpPr txBox="1"/>
          <p:nvPr/>
        </p:nvSpPr>
        <p:spPr>
          <a:xfrm>
            <a:off x="283779" y="4162097"/>
            <a:ext cx="1148780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0000"/>
                </a:highlight>
                <a:uLnTx/>
                <a:uFillTx/>
                <a:latin typeface="Century Gothic" panose="020B0502020202020204"/>
                <a:ea typeface="+mn-ea"/>
                <a:cs typeface="+mn-cs"/>
              </a:rPr>
              <a:t>No new information was provided in 2020 or 2021</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possibly due to the constraints imposed by the global pandemic crisis.</a:t>
            </a:r>
          </a:p>
        </p:txBody>
      </p:sp>
    </p:spTree>
    <p:extLst>
      <p:ext uri="{BB962C8B-B14F-4D97-AF65-F5344CB8AC3E}">
        <p14:creationId xmlns:p14="http://schemas.microsoft.com/office/powerpoint/2010/main" val="1762188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668302" y="1814693"/>
            <a:ext cx="1028347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21.29 </a:t>
            </a:r>
            <a:r>
              <a:rPr kumimoji="0" lang="en-US" sz="1600" b="1" i="0" u="none" strike="noStrike" kern="1200" cap="none" spc="0" normalizeH="0" baseline="0" noProof="0" dirty="0" err="1">
                <a:ln>
                  <a:noFill/>
                </a:ln>
                <a:solidFill>
                  <a:prstClr val="black"/>
                </a:solidFill>
                <a:effectLst/>
                <a:uLnTx/>
                <a:uFillTx/>
                <a:latin typeface="Century Gothic" panose="020B0502020202020204"/>
                <a:ea typeface="+mn-ea"/>
                <a:cs typeface="+mn-cs"/>
              </a:rPr>
              <a:t>Programmes</a:t>
            </a: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 to estimate the number and weight of bluefin tuna to be caged – The SCRS should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evaluate such procedures and results and report to the Commission. Rec. 19-04, para 99</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749254" y="2821917"/>
            <a:ext cx="10833147"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The specific analyses of transfer records to estimate minimum sample size that is representative of the bluefin tuna being caged have not been carried out, since full raw data from stereo camera videos are not still available to the Secretariat.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A</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n ad hoc study on this matter could be planned and carried out within GBYP Phase 12, if the data are made available.</a:t>
            </a:r>
          </a:p>
        </p:txBody>
      </p:sp>
    </p:spTree>
    <p:extLst>
      <p:ext uri="{BB962C8B-B14F-4D97-AF65-F5344CB8AC3E}">
        <p14:creationId xmlns:p14="http://schemas.microsoft.com/office/powerpoint/2010/main" val="261853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163704" y="858636"/>
            <a:ext cx="888838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2021 Fishery Indicators – Mediterranean Albacore </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4551FD1E-50F2-461D-9555-9307FA75B5F8}"/>
              </a:ext>
            </a:extLst>
          </p:cNvPr>
          <p:cNvSpPr txBox="1"/>
          <p:nvPr/>
        </p:nvSpPr>
        <p:spPr>
          <a:xfrm>
            <a:off x="333375" y="1746240"/>
            <a:ext cx="521017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Stock assessment conducted in 2021 with data to 2019 using, A Bayesian state space surplus production model (JABBA)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Fishery indicators</a:t>
            </a:r>
          </a:p>
          <a:p>
            <a:pPr marL="742950" lvl="1" indent="-285750">
              <a:buFont typeface="Arial" panose="020B0604020202020204" pitchFamily="34" charset="0"/>
              <a:buChar char="•"/>
            </a:pPr>
            <a:r>
              <a:rPr lang="en-US" sz="2400" dirty="0"/>
              <a:t>Catch Updated to 2019</a:t>
            </a:r>
          </a:p>
          <a:p>
            <a:pPr marL="742950" lvl="1" indent="-285750">
              <a:buFont typeface="Arial" panose="020B0604020202020204" pitchFamily="34" charset="0"/>
              <a:buChar char="•"/>
            </a:pPr>
            <a:r>
              <a:rPr lang="en-US" sz="2400" dirty="0"/>
              <a:t>8 abundance indices updated to 2019 where possible.</a:t>
            </a:r>
          </a:p>
        </p:txBody>
      </p:sp>
      <p:pic>
        <p:nvPicPr>
          <p:cNvPr id="2" name="Picture 1">
            <a:extLst>
              <a:ext uri="{FF2B5EF4-FFF2-40B4-BE49-F238E27FC236}">
                <a16:creationId xmlns:a16="http://schemas.microsoft.com/office/drawing/2014/main" id="{CE6FFDE8-3B14-43AE-993E-11A4C447783E}"/>
              </a:ext>
            </a:extLst>
          </p:cNvPr>
          <p:cNvPicPr>
            <a:picLocks noChangeAspect="1"/>
          </p:cNvPicPr>
          <p:nvPr/>
        </p:nvPicPr>
        <p:blipFill>
          <a:blip r:embed="rId3"/>
          <a:stretch>
            <a:fillRect/>
          </a:stretch>
        </p:blipFill>
        <p:spPr>
          <a:xfrm>
            <a:off x="5521940" y="2147359"/>
            <a:ext cx="6582838" cy="3372908"/>
          </a:xfrm>
          <a:prstGeom prst="rect">
            <a:avLst/>
          </a:prstGeom>
        </p:spPr>
      </p:pic>
      <p:sp>
        <p:nvSpPr>
          <p:cNvPr id="8" name="TextBox 7">
            <a:extLst>
              <a:ext uri="{FF2B5EF4-FFF2-40B4-BE49-F238E27FC236}">
                <a16:creationId xmlns:a16="http://schemas.microsoft.com/office/drawing/2014/main" id="{D095FCF2-22B8-45AD-B3D7-4EAC770CC427}"/>
              </a:ext>
            </a:extLst>
          </p:cNvPr>
          <p:cNvSpPr txBox="1"/>
          <p:nvPr/>
        </p:nvSpPr>
        <p:spPr>
          <a:xfrm>
            <a:off x="841022" y="5657671"/>
            <a:ext cx="10905067"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a:t>Data inputs to the model remain uncertain, including possible under-reporting of the catch and limitations both in spatial and temporal coverage.</a:t>
            </a:r>
          </a:p>
        </p:txBody>
      </p:sp>
    </p:spTree>
    <p:extLst>
      <p:ext uri="{BB962C8B-B14F-4D97-AF65-F5344CB8AC3E}">
        <p14:creationId xmlns:p14="http://schemas.microsoft.com/office/powerpoint/2010/main" val="3733551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205847" y="1783162"/>
            <a:ext cx="1182619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21.30 SCRS shall provide new advice on the TAC for the following year when the goal of maintaining the biomass around B0.1 (to be achieved by fishing at or less than F0.1) is not achieved and the objectives of this plan are in danger. Rec. 19-04, para 114</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318329" y="2695793"/>
            <a:ext cx="11644009"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When, as a result of a scientific evaluation, the goal of maintaining the biomass around B0.1 (to be achieved by fishing at or less than F0.1) is not achieved and the objectives of this plan are in danger, the SCRS shall provide new advice on the TAC for the following year.</a:t>
            </a:r>
          </a:p>
        </p:txBody>
      </p:sp>
      <p:sp>
        <p:nvSpPr>
          <p:cNvPr id="8" name="TextBox 7">
            <a:extLst>
              <a:ext uri="{FF2B5EF4-FFF2-40B4-BE49-F238E27FC236}">
                <a16:creationId xmlns:a16="http://schemas.microsoft.com/office/drawing/2014/main" id="{32C8BC5D-A87F-406A-8D2C-602609757585}"/>
              </a:ext>
            </a:extLst>
          </p:cNvPr>
          <p:cNvSpPr txBox="1"/>
          <p:nvPr/>
        </p:nvSpPr>
        <p:spPr>
          <a:xfrm>
            <a:off x="315310" y="4193628"/>
            <a:ext cx="1148780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Response: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concluded that there is no evidence to recommend a change in the current TAC advice for 2022. See response 21.24 of the report.</a:t>
            </a:r>
          </a:p>
        </p:txBody>
      </p:sp>
    </p:spTree>
    <p:extLst>
      <p:ext uri="{BB962C8B-B14F-4D97-AF65-F5344CB8AC3E}">
        <p14:creationId xmlns:p14="http://schemas.microsoft.com/office/powerpoint/2010/main" val="1018027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205847" y="1783162"/>
            <a:ext cx="1182619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21.31 Standards and procedures for stereoscopic cameras systems in the context of caging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Rec. 19-04, Annex 9, item 1 iii</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286798" y="2348952"/>
            <a:ext cx="11644009"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Background: When the length measurements of the fish present a multi-modal distribution (two or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cohorts of distinct sizes), it shall be possible to use more than one conversion algorithm for the same caging operation. The most up to date algorithm(s) established by SCRS shall be used to convert the fork length of a single fish into weight, according to the size category of the fish measured during the caging operation.</a:t>
            </a:r>
          </a:p>
        </p:txBody>
      </p:sp>
      <p:sp>
        <p:nvSpPr>
          <p:cNvPr id="8" name="TextBox 7">
            <a:extLst>
              <a:ext uri="{FF2B5EF4-FFF2-40B4-BE49-F238E27FC236}">
                <a16:creationId xmlns:a16="http://schemas.microsoft.com/office/drawing/2014/main" id="{32C8BC5D-A87F-406A-8D2C-602609757585}"/>
              </a:ext>
            </a:extLst>
          </p:cNvPr>
          <p:cNvSpPr txBox="1"/>
          <p:nvPr/>
        </p:nvSpPr>
        <p:spPr>
          <a:xfrm>
            <a:off x="325820" y="3584029"/>
            <a:ext cx="11487807" cy="30162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Response: </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A recent study related to length-weight relationships for bluefin tuna in the Gulf of Cadiz/Southern cost of Portugal (SCRS/2021/146), using data collected over 15 years from the Portuguese traps was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entury Gothic" panose="020B0502020202020204"/>
              </a:rPr>
              <a:t>T</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he Committee recommends four different equations to be used by the stereoscopic-system for the estimation of the BFT catches transferred to cages: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Atlantic Moroccan traps (Rodriguez-Marin et al., 2015),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Portuguese traps for the period June to August (Lino et al.,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purse-seine catches for juveniles in the Adriatic Sea (</a:t>
            </a:r>
            <a:r>
              <a:rPr kumimoji="0" lang="en-US"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Katavic</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et al., 2018),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purse seine catches in the Mediterranean (</a:t>
            </a:r>
            <a:r>
              <a:rPr kumimoji="0" lang="en-US"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Deguara</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et al., 2017).</a:t>
            </a:r>
          </a:p>
        </p:txBody>
      </p:sp>
    </p:spTree>
    <p:extLst>
      <p:ext uri="{BB962C8B-B14F-4D97-AF65-F5344CB8AC3E}">
        <p14:creationId xmlns:p14="http://schemas.microsoft.com/office/powerpoint/2010/main" val="3513791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205847" y="1783162"/>
            <a:ext cx="1182619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21.32 SCRS shall review the specifications and, if necessary, provide recommendations to modify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Rec. 19-04, Annex 9, item vi</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286798" y="2348952"/>
            <a:ext cx="1164400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entury Gothic" panose="020B0502020202020204"/>
                <a:ea typeface="+mn-ea"/>
                <a:cs typeface="+mn-cs"/>
              </a:rPr>
              <a:t>Background: The report on the results of the stereoscopical programme should include details on all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entury Gothic" panose="020B0502020202020204"/>
                <a:ea typeface="+mn-ea"/>
                <a:cs typeface="+mn-cs"/>
              </a:rPr>
              <a:t>technical specifications above, including the sampling intensity, the way of sampling methodology,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entury Gothic" panose="020B0502020202020204"/>
                <a:ea typeface="+mn-ea"/>
                <a:cs typeface="+mn-cs"/>
              </a:rPr>
              <a:t>distance from the camera, the dimensions of the transfer gate, and the algorithms (length-weight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entury Gothic" panose="020B0502020202020204"/>
                <a:ea typeface="+mn-ea"/>
                <a:cs typeface="+mn-cs"/>
              </a:rPr>
              <a:t>relationship). The SCRS shall review these specifications, and if necessary, provide recommendations to modify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entury Gothic" panose="020B0502020202020204"/>
                <a:ea typeface="+mn-ea"/>
                <a:cs typeface="+mn-cs"/>
              </a:rPr>
              <a:t>them.</a:t>
            </a:r>
            <a:endPar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32C8BC5D-A87F-406A-8D2C-602609757585}"/>
              </a:ext>
            </a:extLst>
          </p:cNvPr>
          <p:cNvSpPr txBox="1"/>
          <p:nvPr/>
        </p:nvSpPr>
        <p:spPr>
          <a:xfrm>
            <a:off x="315310" y="3930870"/>
            <a:ext cx="11487807" cy="286232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Response: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revised some technical specifications as indicated in the responses to the Commission's requests: items 21.29, 21.31 and 21.33 of this report. The Committee will continue this process and revise other aspects of the technical specifications, such as the sampling methodology being applied at caging and the distances between the sampled fish and the </a:t>
            </a:r>
            <a:r>
              <a:rPr kumimoji="0" lang="en-US" sz="2000" i="0" u="none" strike="noStrike" kern="1200" cap="none" spc="0" normalizeH="0" baseline="0" noProof="0" dirty="0" err="1">
                <a:ln>
                  <a:noFill/>
                </a:ln>
                <a:solidFill>
                  <a:prstClr val="black"/>
                </a:solidFill>
                <a:effectLst/>
                <a:uLnTx/>
                <a:uFillTx/>
                <a:latin typeface="Century Gothic" panose="020B0502020202020204"/>
                <a:ea typeface="+mn-ea"/>
                <a:cs typeface="+mn-cs"/>
              </a:rPr>
              <a:t>stereocamera</a:t>
            </a:r>
            <a:r>
              <a:rPr kumimoji="0" lang="en-US" sz="200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panose="020B0502020202020204"/>
              </a:rPr>
              <a:t>A</a:t>
            </a:r>
            <a:r>
              <a:rPr kumimoji="0" lang="en-US"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utomated</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techniques to measure caged fish are being explored, potentially making it easy to increase the percentage of sampled fish.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85340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38F-06D4-4218-8049-AA2C253ACAAB}"/>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9E655325-DA4E-4C0C-9682-BAB4A23DDDF0}"/>
              </a:ext>
            </a:extLst>
          </p:cNvPr>
          <p:cNvPicPr>
            <a:picLocks noChangeAspect="1"/>
          </p:cNvPicPr>
          <p:nvPr/>
        </p:nvPicPr>
        <p:blipFill>
          <a:blip r:embed="rId2"/>
          <a:stretch>
            <a:fillRect/>
          </a:stretch>
        </p:blipFill>
        <p:spPr>
          <a:xfrm>
            <a:off x="0" y="0"/>
            <a:ext cx="12192000" cy="1652016"/>
          </a:xfrm>
          <a:prstGeom prst="rect">
            <a:avLst/>
          </a:prstGeom>
        </p:spPr>
      </p:pic>
      <p:sp>
        <p:nvSpPr>
          <p:cNvPr id="5" name="Rectangle 4">
            <a:extLst>
              <a:ext uri="{FF2B5EF4-FFF2-40B4-BE49-F238E27FC236}">
                <a16:creationId xmlns:a16="http://schemas.microsoft.com/office/drawing/2014/main" id="{3E1011BC-F0E1-4FF3-992D-3AB9B098E059}"/>
              </a:ext>
            </a:extLst>
          </p:cNvPr>
          <p:cNvSpPr/>
          <p:nvPr/>
        </p:nvSpPr>
        <p:spPr>
          <a:xfrm>
            <a:off x="3614540" y="918753"/>
            <a:ext cx="675701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ABFT Responses to the Commission</a:t>
            </a:r>
          </a:p>
        </p:txBody>
      </p:sp>
      <p:sp>
        <p:nvSpPr>
          <p:cNvPr id="7" name="Rectangle 6">
            <a:extLst>
              <a:ext uri="{FF2B5EF4-FFF2-40B4-BE49-F238E27FC236}">
                <a16:creationId xmlns:a16="http://schemas.microsoft.com/office/drawing/2014/main" id="{796EDFB6-F4BF-47CA-A48E-7BEE763EF5E1}"/>
              </a:ext>
            </a:extLst>
          </p:cNvPr>
          <p:cNvSpPr/>
          <p:nvPr/>
        </p:nvSpPr>
        <p:spPr>
          <a:xfrm>
            <a:off x="205847" y="1783162"/>
            <a:ext cx="1182619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21.33 Method proposed for the calculation of a margin of error and range of the stereoscopic camera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system, Rec. 19-04, Annex 9, section 2</a:t>
            </a:r>
            <a:endParaRPr kumimoji="0" lang="en-CA"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9130099-E048-4B6F-A7B6-A7E2AB6436B3}"/>
              </a:ext>
            </a:extLst>
          </p:cNvPr>
          <p:cNvSpPr txBox="1"/>
          <p:nvPr/>
        </p:nvSpPr>
        <p:spPr>
          <a:xfrm>
            <a:off x="286798" y="2348952"/>
            <a:ext cx="11644009"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 In accordance with what was agreed at the Intersessional Meeting of Panel 2 (March 2020)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«Clarify section 2 of Annex 9 of Rec. 19-04, paragraph iii concerning the determination of the percentage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range». </a:t>
            </a:r>
          </a:p>
        </p:txBody>
      </p:sp>
      <p:sp>
        <p:nvSpPr>
          <p:cNvPr id="8" name="TextBox 7">
            <a:extLst>
              <a:ext uri="{FF2B5EF4-FFF2-40B4-BE49-F238E27FC236}">
                <a16:creationId xmlns:a16="http://schemas.microsoft.com/office/drawing/2014/main" id="{32C8BC5D-A87F-406A-8D2C-602609757585}"/>
              </a:ext>
            </a:extLst>
          </p:cNvPr>
          <p:cNvSpPr txBox="1"/>
          <p:nvPr/>
        </p:nvSpPr>
        <p:spPr>
          <a:xfrm>
            <a:off x="315310" y="3457904"/>
            <a:ext cx="11487807" cy="31700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proposed method is a 5-step calculation that uses the size measurement input of each fish measured, the estimated round weight (RWT) of each fish (using a user-defined weight-size relationship), the margin of size measure error (error%) provided by the software, the count of fish measured, and the total number of fish counted in the recording file (total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Conclusions of SCRS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This procedure simply uses the size error measurement from the video file and software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estimate the range for the estimated total biomass of caged fish.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The procedures are computationally correct. </a:t>
            </a:r>
          </a:p>
        </p:txBody>
      </p:sp>
    </p:spTree>
    <p:extLst>
      <p:ext uri="{BB962C8B-B14F-4D97-AF65-F5344CB8AC3E}">
        <p14:creationId xmlns:p14="http://schemas.microsoft.com/office/powerpoint/2010/main" val="2991479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55C5D9-3BD2-48BD-AA10-880F899482A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5F6806-AE6D-4930-922B-FC00F3E86430}" type="datetime5">
              <a:rPr kumimoji="0" lang="en-US" sz="1000" b="0" i="0" u="none" strike="noStrike" kern="1200" cap="none" spc="0" normalizeH="0" baseline="0" noProof="0" smtClean="0">
                <a:ln>
                  <a:noFill/>
                </a:ln>
                <a:solidFill>
                  <a:srgbClr val="04617B">
                    <a:shade val="90000"/>
                  </a:srgbClr>
                </a:solidFill>
                <a:effectLst/>
                <a:uLnTx/>
                <a:uFillTx/>
                <a:latin typeface="Cambria" panose="02040503050406030204" pitchFamily="18"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13-Nov-21</a:t>
            </a:fld>
            <a:endParaRPr kumimoji="0" lang="en-US" sz="1000" b="0" i="0" u="none" strike="noStrike" kern="1200" cap="none" spc="0" normalizeH="0" baseline="0" noProof="0" dirty="0">
              <a:ln>
                <a:noFill/>
              </a:ln>
              <a:solidFill>
                <a:srgbClr val="04617B">
                  <a:shade val="90000"/>
                </a:srgbClr>
              </a:solidFill>
              <a:effectLst/>
              <a:uLnTx/>
              <a:uFillTx/>
              <a:latin typeface="Cambria" panose="02040503050406030204" pitchFamily="18" charset="0"/>
              <a:ea typeface="+mn-ea"/>
              <a:cs typeface="+mn-cs"/>
            </a:endParaRPr>
          </a:p>
        </p:txBody>
      </p:sp>
      <p:sp>
        <p:nvSpPr>
          <p:cNvPr id="5" name="Footer Placeholder 4">
            <a:extLst>
              <a:ext uri="{FF2B5EF4-FFF2-40B4-BE49-F238E27FC236}">
                <a16:creationId xmlns:a16="http://schemas.microsoft.com/office/drawing/2014/main" id="{6DE57CDD-1063-4BC8-A39D-84F081A6F6E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4617B">
                  <a:shade val="90000"/>
                </a:srgbClr>
              </a:solidFill>
              <a:effectLst/>
              <a:uLnTx/>
              <a:uFillTx/>
              <a:latin typeface="Cambria" panose="02040503050406030204" pitchFamily="18" charset="0"/>
              <a:ea typeface="+mn-ea"/>
              <a:cs typeface="+mn-cs"/>
            </a:endParaRPr>
          </a:p>
        </p:txBody>
      </p:sp>
      <p:sp>
        <p:nvSpPr>
          <p:cNvPr id="6" name="Slide Number Placeholder 5">
            <a:extLst>
              <a:ext uri="{FF2B5EF4-FFF2-40B4-BE49-F238E27FC236}">
                <a16:creationId xmlns:a16="http://schemas.microsoft.com/office/drawing/2014/main" id="{3CFD7C4F-8506-48C4-8947-4860BB0407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50DEB3-00C6-4B15-95D3-20297EEC9831}" type="slidenum">
              <a:rPr kumimoji="0" lang="en-US" sz="1000" b="0" i="0" u="none" strike="noStrike" kern="1200" cap="none" spc="0" normalizeH="0" baseline="0" noProof="0" smtClean="0">
                <a:ln>
                  <a:noFill/>
                </a:ln>
                <a:solidFill>
                  <a:srgbClr val="04617B">
                    <a:shade val="90000"/>
                  </a:srgbClr>
                </a:solidFill>
                <a:effectLst/>
                <a:uLnTx/>
                <a:uFillTx/>
                <a:latin typeface="Cambria" panose="020405030504060302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04617B">
                  <a:shade val="90000"/>
                </a:srgbClr>
              </a:solidFill>
              <a:effectLst/>
              <a:uLnTx/>
              <a:uFillTx/>
              <a:latin typeface="Cambria" panose="02040503050406030204" pitchFamily="18" charset="0"/>
              <a:ea typeface="+mn-ea"/>
              <a:cs typeface="+mn-cs"/>
            </a:endParaRPr>
          </a:p>
        </p:txBody>
      </p:sp>
      <p:pic>
        <p:nvPicPr>
          <p:cNvPr id="8" name="Picture 7">
            <a:extLst>
              <a:ext uri="{FF2B5EF4-FFF2-40B4-BE49-F238E27FC236}">
                <a16:creationId xmlns:a16="http://schemas.microsoft.com/office/drawing/2014/main" id="{C55636A6-7962-4BA0-A420-E86AC52439FF}"/>
              </a:ext>
            </a:extLst>
          </p:cNvPr>
          <p:cNvPicPr>
            <a:picLocks noChangeAspect="1"/>
          </p:cNvPicPr>
          <p:nvPr/>
        </p:nvPicPr>
        <p:blipFill rotWithShape="1">
          <a:blip r:embed="rId2"/>
          <a:srcRect l="8793" t="19440" r="8879"/>
          <a:stretch/>
        </p:blipFill>
        <p:spPr>
          <a:xfrm>
            <a:off x="360723" y="1084005"/>
            <a:ext cx="11378582" cy="5567166"/>
          </a:xfrm>
          <a:prstGeom prst="rect">
            <a:avLst/>
          </a:prstGeom>
        </p:spPr>
      </p:pic>
      <p:pic>
        <p:nvPicPr>
          <p:cNvPr id="9" name="Picture 8">
            <a:extLst>
              <a:ext uri="{FF2B5EF4-FFF2-40B4-BE49-F238E27FC236}">
                <a16:creationId xmlns:a16="http://schemas.microsoft.com/office/drawing/2014/main" id="{F305A2D8-0A4F-4603-BF57-4AB1C07FC47E}"/>
              </a:ext>
            </a:extLst>
          </p:cNvPr>
          <p:cNvPicPr>
            <a:picLocks noChangeAspect="1"/>
          </p:cNvPicPr>
          <p:nvPr/>
        </p:nvPicPr>
        <p:blipFill>
          <a:blip r:embed="rId3"/>
          <a:stretch>
            <a:fillRect/>
          </a:stretch>
        </p:blipFill>
        <p:spPr>
          <a:xfrm>
            <a:off x="0" y="0"/>
            <a:ext cx="12192000" cy="1164336"/>
          </a:xfrm>
          <a:prstGeom prst="rect">
            <a:avLst/>
          </a:prstGeom>
        </p:spPr>
      </p:pic>
    </p:spTree>
    <p:extLst>
      <p:ext uri="{BB962C8B-B14F-4D97-AF65-F5344CB8AC3E}">
        <p14:creationId xmlns:p14="http://schemas.microsoft.com/office/powerpoint/2010/main" val="3770669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55C5D9-3BD2-48BD-AA10-880F899482A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5F6806-AE6D-4930-922B-FC00F3E86430}" type="datetime5">
              <a:rPr kumimoji="0" lang="en-US" sz="1000" b="0" i="0" u="none" strike="noStrike" kern="1200" cap="none" spc="0" normalizeH="0" baseline="0" noProof="0" smtClean="0">
                <a:ln>
                  <a:noFill/>
                </a:ln>
                <a:solidFill>
                  <a:srgbClr val="04617B">
                    <a:shade val="90000"/>
                  </a:srgbClr>
                </a:solidFill>
                <a:effectLst/>
                <a:uLnTx/>
                <a:uFillTx/>
                <a:latin typeface="Cambria" panose="02040503050406030204" pitchFamily="18"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15-Nov-21</a:t>
            </a:fld>
            <a:endParaRPr kumimoji="0" lang="en-US" sz="1000" b="0" i="0" u="none" strike="noStrike" kern="1200" cap="none" spc="0" normalizeH="0" baseline="0" noProof="0" dirty="0">
              <a:ln>
                <a:noFill/>
              </a:ln>
              <a:solidFill>
                <a:srgbClr val="04617B">
                  <a:shade val="90000"/>
                </a:srgbClr>
              </a:solidFill>
              <a:effectLst/>
              <a:uLnTx/>
              <a:uFillTx/>
              <a:latin typeface="Cambria" panose="02040503050406030204" pitchFamily="18" charset="0"/>
              <a:ea typeface="+mn-ea"/>
              <a:cs typeface="+mn-cs"/>
            </a:endParaRPr>
          </a:p>
        </p:txBody>
      </p:sp>
      <p:sp>
        <p:nvSpPr>
          <p:cNvPr id="5" name="Footer Placeholder 4">
            <a:extLst>
              <a:ext uri="{FF2B5EF4-FFF2-40B4-BE49-F238E27FC236}">
                <a16:creationId xmlns:a16="http://schemas.microsoft.com/office/drawing/2014/main" id="{6DE57CDD-1063-4BC8-A39D-84F081A6F6E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4617B">
                  <a:shade val="90000"/>
                </a:srgbClr>
              </a:solidFill>
              <a:effectLst/>
              <a:uLnTx/>
              <a:uFillTx/>
              <a:latin typeface="Cambria" panose="02040503050406030204" pitchFamily="18" charset="0"/>
              <a:ea typeface="+mn-ea"/>
              <a:cs typeface="+mn-cs"/>
            </a:endParaRPr>
          </a:p>
        </p:txBody>
      </p:sp>
      <p:sp>
        <p:nvSpPr>
          <p:cNvPr id="6" name="Slide Number Placeholder 5">
            <a:extLst>
              <a:ext uri="{FF2B5EF4-FFF2-40B4-BE49-F238E27FC236}">
                <a16:creationId xmlns:a16="http://schemas.microsoft.com/office/drawing/2014/main" id="{3CFD7C4F-8506-48C4-8947-4860BB0407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50DEB3-00C6-4B15-95D3-20297EEC9831}" type="slidenum">
              <a:rPr kumimoji="0" lang="en-US" sz="1000" b="0" i="0" u="none" strike="noStrike" kern="1200" cap="none" spc="0" normalizeH="0" baseline="0" noProof="0" smtClean="0">
                <a:ln>
                  <a:noFill/>
                </a:ln>
                <a:solidFill>
                  <a:srgbClr val="04617B">
                    <a:shade val="90000"/>
                  </a:srgbClr>
                </a:solidFill>
                <a:effectLst/>
                <a:uLnTx/>
                <a:uFillTx/>
                <a:latin typeface="Cambria" panose="020405030504060302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04617B">
                  <a:shade val="90000"/>
                </a:srgbClr>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F305A2D8-0A4F-4603-BF57-4AB1C07FC47E}"/>
              </a:ext>
            </a:extLst>
          </p:cNvPr>
          <p:cNvPicPr>
            <a:picLocks noChangeAspect="1"/>
          </p:cNvPicPr>
          <p:nvPr/>
        </p:nvPicPr>
        <p:blipFill>
          <a:blip r:embed="rId2"/>
          <a:stretch>
            <a:fillRect/>
          </a:stretch>
        </p:blipFill>
        <p:spPr>
          <a:xfrm>
            <a:off x="0" y="0"/>
            <a:ext cx="12192000" cy="1164336"/>
          </a:xfrm>
          <a:prstGeom prst="rect">
            <a:avLst/>
          </a:prstGeom>
        </p:spPr>
      </p:pic>
      <p:sp>
        <p:nvSpPr>
          <p:cNvPr id="2" name="TextBox 1">
            <a:extLst>
              <a:ext uri="{FF2B5EF4-FFF2-40B4-BE49-F238E27FC236}">
                <a16:creationId xmlns:a16="http://schemas.microsoft.com/office/drawing/2014/main" id="{8BD0068A-FC2F-479F-97BD-2B7C84DD699F}"/>
              </a:ext>
            </a:extLst>
          </p:cNvPr>
          <p:cNvSpPr txBox="1"/>
          <p:nvPr/>
        </p:nvSpPr>
        <p:spPr>
          <a:xfrm>
            <a:off x="4815193" y="3054485"/>
            <a:ext cx="2791838" cy="646331"/>
          </a:xfrm>
          <a:prstGeom prst="rect">
            <a:avLst/>
          </a:prstGeom>
          <a:noFill/>
        </p:spPr>
        <p:txBody>
          <a:bodyPr wrap="square" rtlCol="0">
            <a:spAutoFit/>
          </a:bodyPr>
          <a:lstStyle/>
          <a:p>
            <a:r>
              <a:rPr lang="en-CA" sz="3600" dirty="0"/>
              <a:t>Thank You</a:t>
            </a:r>
            <a:endParaRPr lang="en-US" sz="3600" dirty="0"/>
          </a:p>
        </p:txBody>
      </p:sp>
    </p:spTree>
    <p:extLst>
      <p:ext uri="{BB962C8B-B14F-4D97-AF65-F5344CB8AC3E}">
        <p14:creationId xmlns:p14="http://schemas.microsoft.com/office/powerpoint/2010/main" val="2120552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FD67-DAFB-4866-8F74-9F55A6C9AB9C}"/>
              </a:ext>
            </a:extLst>
          </p:cNvPr>
          <p:cNvSpPr>
            <a:spLocks noGrp="1"/>
          </p:cNvSpPr>
          <p:nvPr>
            <p:ph type="title"/>
          </p:nvPr>
        </p:nvSpPr>
        <p:spPr>
          <a:xfrm>
            <a:off x="2029254" y="235803"/>
            <a:ext cx="8911687" cy="503232"/>
          </a:xfrm>
        </p:spPr>
        <p:txBody>
          <a:bodyPr>
            <a:normAutofit fontScale="90000"/>
          </a:bodyPr>
          <a:lstStyle/>
          <a:p>
            <a:r>
              <a:rPr lang="en-CA" dirty="0"/>
              <a:t>Growth Studies</a:t>
            </a:r>
          </a:p>
        </p:txBody>
      </p:sp>
      <p:sp>
        <p:nvSpPr>
          <p:cNvPr id="3" name="Content Placeholder 2">
            <a:extLst>
              <a:ext uri="{FF2B5EF4-FFF2-40B4-BE49-F238E27FC236}">
                <a16:creationId xmlns:a16="http://schemas.microsoft.com/office/drawing/2014/main" id="{610225B3-729C-481E-9224-712B5E895CE8}"/>
              </a:ext>
            </a:extLst>
          </p:cNvPr>
          <p:cNvSpPr>
            <a:spLocks noGrp="1"/>
          </p:cNvSpPr>
          <p:nvPr>
            <p:ph idx="1"/>
          </p:nvPr>
        </p:nvSpPr>
        <p:spPr/>
        <p:txBody>
          <a:bodyPr/>
          <a:lstStyle/>
          <a:p>
            <a:endParaRPr lang="en-CA" dirty="0"/>
          </a:p>
        </p:txBody>
      </p:sp>
      <p:pic>
        <p:nvPicPr>
          <p:cNvPr id="5" name="Picture 4">
            <a:extLst>
              <a:ext uri="{FF2B5EF4-FFF2-40B4-BE49-F238E27FC236}">
                <a16:creationId xmlns:a16="http://schemas.microsoft.com/office/drawing/2014/main" id="{4CF7127B-511F-4586-B359-75A9426FCB66}"/>
              </a:ext>
            </a:extLst>
          </p:cNvPr>
          <p:cNvPicPr>
            <a:picLocks noChangeAspect="1"/>
          </p:cNvPicPr>
          <p:nvPr/>
        </p:nvPicPr>
        <p:blipFill rotWithShape="1">
          <a:blip r:embed="rId2"/>
          <a:srcRect l="11609" t="11171" r="12363"/>
          <a:stretch/>
        </p:blipFill>
        <p:spPr>
          <a:xfrm>
            <a:off x="1415440" y="889348"/>
            <a:ext cx="9269261" cy="5809902"/>
          </a:xfrm>
          <a:prstGeom prst="rect">
            <a:avLst/>
          </a:prstGeom>
        </p:spPr>
      </p:pic>
    </p:spTree>
    <p:extLst>
      <p:ext uri="{BB962C8B-B14F-4D97-AF65-F5344CB8AC3E}">
        <p14:creationId xmlns:p14="http://schemas.microsoft.com/office/powerpoint/2010/main" val="3416770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810000" y="928278"/>
            <a:ext cx="66675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North Atlantic ALB Workplan 2021</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2A09974B-3574-40F0-8BB4-4095D05E5972}"/>
              </a:ext>
            </a:extLst>
          </p:cNvPr>
          <p:cNvSpPr/>
          <p:nvPr/>
        </p:nvSpPr>
        <p:spPr>
          <a:xfrm>
            <a:off x="371475" y="1942981"/>
            <a:ext cx="11477625" cy="4985980"/>
          </a:xfrm>
          <a:prstGeom prst="rect">
            <a:avLst/>
          </a:prstGeom>
          <a:solidFill>
            <a:schemeClr val="bg1"/>
          </a:solidFill>
        </p:spPr>
        <p:txBody>
          <a:bodyPr wrap="square">
            <a:spAutoFit/>
          </a:bodyPr>
          <a:lstStyle/>
          <a:p>
            <a:r>
              <a:rPr lang="en-US" sz="2000" b="1" dirty="0"/>
              <a:t>North Atlantic Stock Proposed Work Plan (Details Appendix 13)</a:t>
            </a:r>
          </a:p>
          <a:p>
            <a:endParaRPr lang="en-US" dirty="0"/>
          </a:p>
          <a:p>
            <a:pPr marL="742950" lvl="1" indent="-285750">
              <a:buFont typeface="Wingdings" panose="05000000000000000000" pitchFamily="2" charset="2"/>
              <a:buChar char="§"/>
            </a:pPr>
            <a:r>
              <a:rPr lang="en-US" sz="2000" dirty="0"/>
              <a:t>Continue work on Exceptional Circumstance, update (up to 2019) the yearly standardized CPUEs, in weight, and determine if exceptional circumstance have occurred.</a:t>
            </a:r>
          </a:p>
          <a:p>
            <a:pPr marL="1657350" lvl="3" indent="-285750">
              <a:buFont typeface="Wingdings" panose="05000000000000000000" pitchFamily="2" charset="2"/>
              <a:buChar char="§"/>
            </a:pPr>
            <a:r>
              <a:rPr lang="en-US" sz="2000" dirty="0"/>
              <a:t>Japanese longline</a:t>
            </a:r>
          </a:p>
          <a:p>
            <a:pPr marL="1657350" lvl="3" indent="-285750">
              <a:buFont typeface="Wingdings" panose="05000000000000000000" pitchFamily="2" charset="2"/>
              <a:buChar char="§"/>
            </a:pPr>
            <a:r>
              <a:rPr lang="en-US" sz="2000" dirty="0"/>
              <a:t>Chinese-Taipei longline</a:t>
            </a:r>
          </a:p>
          <a:p>
            <a:pPr marL="1657350" lvl="3" indent="-285750">
              <a:buFont typeface="Wingdings" panose="05000000000000000000" pitchFamily="2" charset="2"/>
              <a:buChar char="§"/>
            </a:pPr>
            <a:r>
              <a:rPr lang="en-US" sz="2000" dirty="0"/>
              <a:t> US longline</a:t>
            </a:r>
          </a:p>
          <a:p>
            <a:pPr marL="1657350" lvl="3" indent="-285750">
              <a:buFont typeface="Wingdings" panose="05000000000000000000" pitchFamily="2" charset="2"/>
              <a:buChar char="§"/>
            </a:pPr>
            <a:r>
              <a:rPr lang="en-US" sz="2000" dirty="0"/>
              <a:t>Venezuela longline</a:t>
            </a:r>
          </a:p>
          <a:p>
            <a:pPr marL="1657350" lvl="3" indent="-285750">
              <a:buFont typeface="Wingdings" panose="05000000000000000000" pitchFamily="2" charset="2"/>
              <a:buChar char="§"/>
            </a:pPr>
            <a:r>
              <a:rPr lang="en-US" sz="2000" dirty="0"/>
              <a:t>Spanish </a:t>
            </a:r>
            <a:r>
              <a:rPr lang="en-US" sz="2000" dirty="0" err="1"/>
              <a:t>baitboat</a:t>
            </a:r>
            <a:endParaRPr lang="en-US" sz="2000" dirty="0"/>
          </a:p>
          <a:p>
            <a:pPr marL="742950" lvl="1" indent="-285750">
              <a:buFont typeface="Wingdings" panose="05000000000000000000" pitchFamily="2" charset="2"/>
              <a:buChar char="§"/>
            </a:pPr>
            <a:r>
              <a:rPr lang="en-US" sz="2000" dirty="0"/>
              <a:t>Prepare of Stock Synthesis model reference case assessment, including updating Irish and French mid-water trawl indices.</a:t>
            </a:r>
          </a:p>
          <a:p>
            <a:pPr marL="742950" lvl="1" indent="-285750">
              <a:buFont typeface="Wingdings" panose="05000000000000000000" pitchFamily="2" charset="2"/>
              <a:buChar char="§"/>
            </a:pPr>
            <a:r>
              <a:rPr lang="en-US" sz="2000" dirty="0"/>
              <a:t> Hold an intersessional meeting in Nov/Dec to fit SS models to the data</a:t>
            </a:r>
          </a:p>
          <a:p>
            <a:pPr marL="742950" lvl="1" indent="-285750">
              <a:buFont typeface="Wingdings" panose="05000000000000000000" pitchFamily="2" charset="2"/>
              <a:buChar char="§"/>
            </a:pPr>
            <a:r>
              <a:rPr lang="en-US" sz="2000" dirty="0"/>
              <a:t>Continue to Implement comprehensive Research </a:t>
            </a:r>
            <a:r>
              <a:rPr lang="en-US" sz="2000" dirty="0" err="1"/>
              <a:t>Programme</a:t>
            </a:r>
            <a:r>
              <a:rPr lang="en-US" sz="2000" dirty="0"/>
              <a:t> For 2021, the priority is to complete the reproductive biology and electronic tagging studies, and to start working on a Stock Synthesis model as part of the MSE activities</a:t>
            </a:r>
            <a:endParaRPr lang="en-CA" sz="2000" dirty="0"/>
          </a:p>
        </p:txBody>
      </p:sp>
    </p:spTree>
    <p:extLst>
      <p:ext uri="{BB962C8B-B14F-4D97-AF65-F5344CB8AC3E}">
        <p14:creationId xmlns:p14="http://schemas.microsoft.com/office/powerpoint/2010/main" val="757321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962525" y="1118778"/>
            <a:ext cx="681037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Mediterranean ALB Workplan 2021</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0C0C2D25-4563-4735-8A11-C64F71A95F35}"/>
              </a:ext>
            </a:extLst>
          </p:cNvPr>
          <p:cNvSpPr/>
          <p:nvPr/>
        </p:nvSpPr>
        <p:spPr>
          <a:xfrm>
            <a:off x="238125" y="1662143"/>
            <a:ext cx="11449049" cy="4985980"/>
          </a:xfrm>
          <a:prstGeom prst="rect">
            <a:avLst/>
          </a:prstGeom>
          <a:solidFill>
            <a:schemeClr val="bg1"/>
          </a:solidFill>
        </p:spPr>
        <p:txBody>
          <a:bodyPr wrap="square">
            <a:spAutoFit/>
          </a:bodyPr>
          <a:lstStyle/>
          <a:p>
            <a:r>
              <a:rPr lang="en-US" sz="2000" b="1" dirty="0"/>
              <a:t>	An intersessional assessment meeting should be held. This meeting is high priority and all CPCs involved in Mediterranean albacore fisheries need to be involved. The meeting should cover the following topics:</a:t>
            </a:r>
          </a:p>
          <a:p>
            <a:r>
              <a:rPr lang="en-US" sz="2000" b="1" dirty="0"/>
              <a:t>	Review of available data with emphasis in historical series. </a:t>
            </a:r>
          </a:p>
          <a:p>
            <a:r>
              <a:rPr lang="en-US" sz="2000" b="1" dirty="0"/>
              <a:t>	Updated standardized CPUE indices for the most important fisheries. All data needs to be ready at least one month before the meeting, to allow for bringing a preliminary assessment ready by the start of the meeting. </a:t>
            </a:r>
          </a:p>
          <a:p>
            <a:r>
              <a:rPr lang="en-US" sz="2000" b="1" dirty="0"/>
              <a:t>	Updated information on species biology</a:t>
            </a:r>
          </a:p>
          <a:p>
            <a:r>
              <a:rPr lang="en-US" sz="2000" b="1" dirty="0"/>
              <a:t>	Identification of appropriate stock assessment approaches, including data poor methods, to increase confidence in the Jabba assessment. </a:t>
            </a:r>
          </a:p>
          <a:p>
            <a:r>
              <a:rPr lang="en-US" sz="2000" b="1" dirty="0"/>
              <a:t>	Exploration of the potential of using alternative indicators and reference points (</a:t>
            </a:r>
            <a:r>
              <a:rPr lang="en-US" sz="2000" b="1" dirty="0" err="1"/>
              <a:t>Lopt</a:t>
            </a:r>
            <a:r>
              <a:rPr lang="en-US" sz="2000" b="1" dirty="0"/>
              <a:t>, measures based on reproductive potential, etc.).</a:t>
            </a:r>
          </a:p>
          <a:p>
            <a:r>
              <a:rPr lang="en-US" sz="2000" b="1" dirty="0"/>
              <a:t>	Identifying research priorities (with a view to incorporate these in the ICCAT Albacore Research Program).</a:t>
            </a:r>
          </a:p>
          <a:p>
            <a:endParaRPr lang="en-US" b="1" dirty="0"/>
          </a:p>
          <a:p>
            <a:r>
              <a:rPr lang="en-US" sz="2000" dirty="0"/>
              <a:t> </a:t>
            </a:r>
            <a:endParaRPr lang="en-CA" sz="2000" dirty="0"/>
          </a:p>
        </p:txBody>
      </p:sp>
    </p:spTree>
    <p:extLst>
      <p:ext uri="{BB962C8B-B14F-4D97-AF65-F5344CB8AC3E}">
        <p14:creationId xmlns:p14="http://schemas.microsoft.com/office/powerpoint/2010/main" val="3459728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4962525" y="1118778"/>
            <a:ext cx="681037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South Atlantic ALB Workplan 2021</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0C0C2D25-4563-4735-8A11-C64F71A95F35}"/>
              </a:ext>
            </a:extLst>
          </p:cNvPr>
          <p:cNvSpPr/>
          <p:nvPr/>
        </p:nvSpPr>
        <p:spPr>
          <a:xfrm>
            <a:off x="2962275" y="2833718"/>
            <a:ext cx="6743699" cy="1477328"/>
          </a:xfrm>
          <a:prstGeom prst="rect">
            <a:avLst/>
          </a:prstGeom>
          <a:solidFill>
            <a:schemeClr val="bg1"/>
          </a:solidFill>
        </p:spPr>
        <p:txBody>
          <a:bodyPr wrap="square">
            <a:spAutoFit/>
          </a:bodyPr>
          <a:lstStyle/>
          <a:p>
            <a:r>
              <a:rPr lang="en-US" sz="1800" dirty="0">
                <a:effectLst/>
                <a:latin typeface="Cambria" panose="02040503050406030204" pitchFamily="18" charset="0"/>
                <a:ea typeface="Calibri" panose="020F0502020204030204" pitchFamily="34" charset="0"/>
                <a:cs typeface="TimesNewRomanPSMT"/>
              </a:rPr>
              <a:t>The Group stressed the need to start incorporating research activities for this stock on the Albacore Research </a:t>
            </a:r>
            <a:r>
              <a:rPr lang="en-US" sz="1800" dirty="0" err="1">
                <a:effectLst/>
                <a:latin typeface="Cambria" panose="02040503050406030204" pitchFamily="18" charset="0"/>
                <a:ea typeface="Calibri" panose="020F0502020204030204" pitchFamily="34" charset="0"/>
                <a:cs typeface="TimesNewRomanPSMT"/>
              </a:rPr>
              <a:t>Programme</a:t>
            </a:r>
            <a:r>
              <a:rPr lang="en-US" sz="1800" dirty="0">
                <a:effectLst/>
                <a:latin typeface="Cambria" panose="02040503050406030204" pitchFamily="18" charset="0"/>
                <a:ea typeface="Calibri" panose="020F0502020204030204" pitchFamily="34" charset="0"/>
                <a:cs typeface="TimesNewRomanPSMT"/>
              </a:rPr>
              <a:t> . Consistent with the north Atlantic albacore workplan, it is prioritized to start activities on reproductive biology and electronic tagging. </a:t>
            </a:r>
          </a:p>
        </p:txBody>
      </p:sp>
    </p:spTree>
    <p:extLst>
      <p:ext uri="{BB962C8B-B14F-4D97-AF65-F5344CB8AC3E}">
        <p14:creationId xmlns:p14="http://schemas.microsoft.com/office/powerpoint/2010/main" val="347479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accent5">
                <a:lumMod val="60000"/>
                <a:lumOff val="40000"/>
              </a:schemeClr>
            </a:gs>
            <a:gs pos="9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5034196" y="983481"/>
            <a:ext cx="660464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State of the Stock – MED Albacore</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8268CEC9-5C9B-4456-91BE-E51EAC3F7B60}"/>
              </a:ext>
            </a:extLst>
          </p:cNvPr>
          <p:cNvSpPr/>
          <p:nvPr/>
        </p:nvSpPr>
        <p:spPr>
          <a:xfrm>
            <a:off x="376908" y="1981533"/>
            <a:ext cx="5595875" cy="3139321"/>
          </a:xfrm>
          <a:prstGeom prst="rect">
            <a:avLst/>
          </a:prstGeom>
          <a:solidFill>
            <a:schemeClr val="bg1">
              <a:lumMod val="85000"/>
            </a:schemeClr>
          </a:solidFill>
        </p:spPr>
        <p:txBody>
          <a:bodyPr wrap="square">
            <a:spAutoFit/>
          </a:bodyPr>
          <a:lstStyle/>
          <a:p>
            <a:endParaRPr lang="en-US" dirty="0"/>
          </a:p>
          <a:p>
            <a:r>
              <a:rPr lang="en-US" sz="2000" b="1" dirty="0"/>
              <a:t>MED</a:t>
            </a:r>
            <a:r>
              <a:rPr lang="en-US" sz="2000" dirty="0"/>
              <a:t> - There is considerable uncertainty about current stock status and the ability of the available CPUE series to monitor stock trends is limited. </a:t>
            </a:r>
          </a:p>
          <a:p>
            <a:endParaRPr lang="en-US" sz="2000" dirty="0"/>
          </a:p>
          <a:p>
            <a:r>
              <a:rPr lang="en-US" sz="2000" dirty="0"/>
              <a:t>Current fishing mortality levels (2019) are above FMSY (1.2), Median and the current biomass is below the BMSY level (0.57).</a:t>
            </a:r>
          </a:p>
          <a:p>
            <a:endParaRPr lang="en-US" sz="2000" dirty="0"/>
          </a:p>
        </p:txBody>
      </p:sp>
      <p:pic>
        <p:nvPicPr>
          <p:cNvPr id="7" name="Picture 6" descr="Graphical user interface&#10;&#10;Description automatically generated">
            <a:extLst>
              <a:ext uri="{FF2B5EF4-FFF2-40B4-BE49-F238E27FC236}">
                <a16:creationId xmlns:a16="http://schemas.microsoft.com/office/drawing/2014/main" id="{AC0B5303-AC11-4A3E-843C-736CAA17EC62}"/>
              </a:ext>
            </a:extLst>
          </p:cNvPr>
          <p:cNvPicPr>
            <a:picLocks noChangeAspect="1"/>
          </p:cNvPicPr>
          <p:nvPr/>
        </p:nvPicPr>
        <p:blipFill rotWithShape="1">
          <a:blip r:embed="rId3"/>
          <a:srcRect l="21282" t="23900" r="38718" b="12527"/>
          <a:stretch/>
        </p:blipFill>
        <p:spPr bwMode="auto">
          <a:xfrm>
            <a:off x="6437473" y="1866385"/>
            <a:ext cx="5726419" cy="4881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0848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943100" y="1071153"/>
            <a:ext cx="911542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ALB Recommendations with Financial </a:t>
            </a:r>
            <a:r>
              <a:rPr kumimoji="0" lang="en-US" sz="2800" b="1"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Implocations</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683CAB7F-6C51-4492-B8B6-8C650838F74F}"/>
              </a:ext>
            </a:extLst>
          </p:cNvPr>
          <p:cNvSpPr/>
          <p:nvPr/>
        </p:nvSpPr>
        <p:spPr>
          <a:xfrm>
            <a:off x="753181" y="1906897"/>
            <a:ext cx="11249025" cy="4247317"/>
          </a:xfrm>
          <a:prstGeom prst="rect">
            <a:avLst/>
          </a:prstGeom>
        </p:spPr>
        <p:txBody>
          <a:bodyPr wrap="square">
            <a:spAutoFit/>
          </a:bodyPr>
          <a:lstStyle/>
          <a:p>
            <a:r>
              <a:rPr lang="en-US" dirty="0"/>
              <a:t>The Committee recommends continued funding of the albacore research program for North Atlantic albacore. The research will be focused on three main research areas: biology and ecology, monitoring of stock status, and management strategy evaluation. For the Mediterranean stock, although there are still considerable gaps in knowledge on the species biology, fisheries and statistics, to date, the Group has not set research priorities; therefore, no fund. </a:t>
            </a:r>
          </a:p>
          <a:p>
            <a:r>
              <a:rPr lang="en-US" dirty="0"/>
              <a:t>For 2021 the Group recommended to continue electronic tagging activities in the north Atlantic, to start tagging in the Southern Atlantic, to conduct reproductive biology studies in both stocks, and to progress on the north Atlantic albacore MSE.</a:t>
            </a:r>
          </a:p>
          <a:p>
            <a:r>
              <a:rPr lang="en-US" dirty="0"/>
              <a:t>The Group request funds to a short term-contract to support advances in larval studies in the  Balearic Sea and other spawning areas (e.g. central and eastern Mediterranean), namely investigating the </a:t>
            </a:r>
            <a:r>
              <a:rPr lang="en-US" dirty="0" err="1"/>
              <a:t>spatio</a:t>
            </a:r>
            <a:r>
              <a:rPr lang="en-US" dirty="0"/>
              <a:t>-temporal distribution of larval habitats and dependencies with local mesoscale oceanography, and investigating the ecology of early life stages and the factors determining larval survival. </a:t>
            </a:r>
          </a:p>
          <a:p>
            <a:endParaRPr lang="en-US" dirty="0"/>
          </a:p>
          <a:p>
            <a:r>
              <a:rPr lang="en-US" b="1" dirty="0"/>
              <a:t>Requested funds for 2021 : 153,000 Euro</a:t>
            </a:r>
          </a:p>
        </p:txBody>
      </p:sp>
    </p:spTree>
    <p:extLst>
      <p:ext uri="{BB962C8B-B14F-4D97-AF65-F5344CB8AC3E}">
        <p14:creationId xmlns:p14="http://schemas.microsoft.com/office/powerpoint/2010/main" val="30357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257175"/>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344635" y="779961"/>
            <a:ext cx="81071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State of the Stock-  MED Albacore</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F37F390A-E5C9-48F7-99EE-249FAF8BC71A}"/>
              </a:ext>
            </a:extLst>
          </p:cNvPr>
          <p:cNvSpPr txBox="1"/>
          <p:nvPr/>
        </p:nvSpPr>
        <p:spPr>
          <a:xfrm>
            <a:off x="1012824" y="2178050"/>
            <a:ext cx="4142836" cy="1015663"/>
          </a:xfrm>
          <a:prstGeom prst="rect">
            <a:avLst/>
          </a:prstGeom>
          <a:noFill/>
        </p:spPr>
        <p:txBody>
          <a:bodyPr wrap="square" rtlCol="0">
            <a:spAutoFit/>
          </a:bodyPr>
          <a:lstStyle/>
          <a:p>
            <a:r>
              <a:rPr lang="en-CA" sz="2000" b="1" dirty="0"/>
              <a:t>MED Albacore.</a:t>
            </a:r>
          </a:p>
          <a:p>
            <a:r>
              <a:rPr lang="en-CA" sz="2000" b="1" dirty="0"/>
              <a:t>	-  Overfished</a:t>
            </a:r>
          </a:p>
          <a:p>
            <a:r>
              <a:rPr lang="en-CA" sz="2000" b="1" dirty="0"/>
              <a:t>	-  Overfishing Occurring </a:t>
            </a:r>
          </a:p>
        </p:txBody>
      </p:sp>
      <p:pic>
        <p:nvPicPr>
          <p:cNvPr id="6" name="Picture 5" descr="A picture containing text&#10;&#10;Description automatically generated">
            <a:extLst>
              <a:ext uri="{FF2B5EF4-FFF2-40B4-BE49-F238E27FC236}">
                <a16:creationId xmlns:a16="http://schemas.microsoft.com/office/drawing/2014/main" id="{12F6C734-0B9C-4D5F-89F0-90C31EB0CEFE}"/>
              </a:ext>
            </a:extLst>
          </p:cNvPr>
          <p:cNvPicPr>
            <a:picLocks noChangeAspect="1"/>
          </p:cNvPicPr>
          <p:nvPr/>
        </p:nvPicPr>
        <p:blipFill rotWithShape="1">
          <a:blip r:embed="rId3"/>
          <a:srcRect l="21244" t="16492" r="34610" b="16803"/>
          <a:stretch/>
        </p:blipFill>
        <p:spPr bwMode="auto">
          <a:xfrm>
            <a:off x="5536083" y="1516048"/>
            <a:ext cx="6445693" cy="5225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574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257175"/>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6217356" y="723314"/>
            <a:ext cx="524086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Mediterranean Albacore</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80579A8-C9AA-4716-9C60-C741F0CB39A4}"/>
              </a:ext>
            </a:extLst>
          </p:cNvPr>
          <p:cNvSpPr/>
          <p:nvPr/>
        </p:nvSpPr>
        <p:spPr>
          <a:xfrm>
            <a:off x="733722" y="1670713"/>
            <a:ext cx="10882545" cy="1261884"/>
          </a:xfrm>
          <a:prstGeom prst="rect">
            <a:avLst/>
          </a:prstGeom>
          <a:solidFill>
            <a:schemeClr val="bg1"/>
          </a:solidFill>
        </p:spPr>
        <p:txBody>
          <a:bodyPr wrap="square">
            <a:spAutoFit/>
          </a:bodyPr>
          <a:lstStyle/>
          <a:p>
            <a:r>
              <a:rPr lang="en-US" sz="2000" b="1" dirty="0"/>
              <a:t>Effects of current regulations: </a:t>
            </a:r>
          </a:p>
          <a:p>
            <a:endParaRPr lang="en-US" sz="2000" b="1" dirty="0"/>
          </a:p>
          <a:p>
            <a:r>
              <a:rPr lang="en-US" dirty="0"/>
              <a:t>The seasonal closure (2012) aimed at protecting swordfish in the Mediterranean(Rec. 16-05, Rec. 13-04, and Rec. 11-03) also affects the albacore fisheries in the Mediterranean.</a:t>
            </a:r>
            <a:endParaRPr lang="en-CA" dirty="0"/>
          </a:p>
        </p:txBody>
      </p:sp>
      <p:sp>
        <p:nvSpPr>
          <p:cNvPr id="2" name="TextBox 1">
            <a:extLst>
              <a:ext uri="{FF2B5EF4-FFF2-40B4-BE49-F238E27FC236}">
                <a16:creationId xmlns:a16="http://schemas.microsoft.com/office/drawing/2014/main" id="{3EC29788-92B0-4304-811B-AF0B71C8ABA6}"/>
              </a:ext>
            </a:extLst>
          </p:cNvPr>
          <p:cNvSpPr txBox="1"/>
          <p:nvPr/>
        </p:nvSpPr>
        <p:spPr>
          <a:xfrm>
            <a:off x="741224" y="3251800"/>
            <a:ext cx="10924162" cy="3447098"/>
          </a:xfrm>
          <a:prstGeom prst="rect">
            <a:avLst/>
          </a:prstGeom>
          <a:solidFill>
            <a:schemeClr val="bg1"/>
          </a:solidFill>
        </p:spPr>
        <p:txBody>
          <a:bodyPr wrap="square" rtlCol="0">
            <a:spAutoFit/>
          </a:bodyPr>
          <a:lstStyle/>
          <a:p>
            <a:r>
              <a:rPr lang="en-US" sz="2000" b="1" dirty="0"/>
              <a:t>Management recommendations</a:t>
            </a:r>
            <a:r>
              <a:rPr lang="en-US" dirty="0"/>
              <a:t>:</a:t>
            </a:r>
          </a:p>
          <a:p>
            <a:endParaRPr lang="en-US" dirty="0"/>
          </a:p>
          <a:p>
            <a:pPr marL="285750" indent="-285750">
              <a:buFont typeface="Wingdings" panose="05000000000000000000" pitchFamily="2" charset="2"/>
              <a:buChar char="§"/>
            </a:pPr>
            <a:r>
              <a:rPr lang="en-US" dirty="0"/>
              <a:t>Catches on the order of those observed in the first decade of the 2000s (5,000 t) are not sustainable and catches exceeding 4,000 t have a high probability of driving the stock to extremely low levels,</a:t>
            </a:r>
          </a:p>
          <a:p>
            <a:pPr marL="285750" indent="-285750">
              <a:buFont typeface="Wingdings" panose="05000000000000000000" pitchFamily="2" charset="2"/>
              <a:buChar char="§"/>
            </a:pPr>
            <a:r>
              <a:rPr lang="en-US" dirty="0"/>
              <a:t>Catches of 2,700 t, close to the average of the last three years (2017-2019), would allow the stock to recover to the green quadrant of the Kobe plot with a greater than 50% probability by 2032.</a:t>
            </a:r>
          </a:p>
          <a:p>
            <a:pPr marL="285750" indent="-285750">
              <a:buFont typeface="Wingdings" panose="05000000000000000000" pitchFamily="2" charset="2"/>
              <a:buChar char="§"/>
            </a:pPr>
            <a:r>
              <a:rPr lang="en-US" dirty="0"/>
              <a:t>Catches higher than 2,700 t will delay the recovery of the stock and have a greater than 17% probability for B below 0.2*BMSY(ALB-Table 3). </a:t>
            </a:r>
          </a:p>
          <a:p>
            <a:pPr marL="285750" indent="-285750">
              <a:buFont typeface="Wingdings" panose="05000000000000000000" pitchFamily="2" charset="2"/>
              <a:buChar char="§"/>
            </a:pPr>
            <a:r>
              <a:rPr lang="en-US" dirty="0"/>
              <a:t>Decreasing catches below 2,700 t would allow for faster recoveries and/or higher probabilities of being in the green quadrant.</a:t>
            </a:r>
          </a:p>
        </p:txBody>
      </p:sp>
    </p:spTree>
    <p:extLst>
      <p:ext uri="{BB962C8B-B14F-4D97-AF65-F5344CB8AC3E}">
        <p14:creationId xmlns:p14="http://schemas.microsoft.com/office/powerpoint/2010/main" val="79035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5391150" y="947328"/>
            <a:ext cx="66675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MED - Albacore </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A6E2DB0F-8F46-4F46-88D2-0910730E0A1B}"/>
              </a:ext>
            </a:extLst>
          </p:cNvPr>
          <p:cNvSpPr/>
          <p:nvPr/>
        </p:nvSpPr>
        <p:spPr>
          <a:xfrm>
            <a:off x="733778" y="1825645"/>
            <a:ext cx="11255022" cy="1323439"/>
          </a:xfrm>
          <a:prstGeom prst="rect">
            <a:avLst/>
          </a:prstGeom>
          <a:solidFill>
            <a:schemeClr val="bg1">
              <a:lumMod val="85000"/>
            </a:schemeClr>
          </a:solidFill>
        </p:spPr>
        <p:txBody>
          <a:bodyPr wrap="square">
            <a:spAutoFit/>
          </a:bodyPr>
          <a:lstStyle/>
          <a:p>
            <a:r>
              <a:rPr lang="en-US" sz="2000" dirty="0"/>
              <a:t>Mediterranean albacore estimated probabilities (in %) based on Bayesian surplus production model that the stock fishing mortality is below FMSY and biomass is above BMSY. Projections for constant catch levels (0 t to 4,000 t. Assumed catches for 2020 and 2021 were 2,700 t (average of the 2017-2019 period).</a:t>
            </a:r>
            <a:endParaRPr lang="en-CA" sz="2000" dirty="0">
              <a:latin typeface="Times New Roman" panose="02020603050405020304" pitchFamily="18" charset="0"/>
              <a:cs typeface="Times New Roman" panose="02020603050405020304" pitchFamily="18" charset="0"/>
            </a:endParaRPr>
          </a:p>
        </p:txBody>
      </p:sp>
      <p:pic>
        <p:nvPicPr>
          <p:cNvPr id="6" name="Picture 5" descr="Graphical user interface, table&#10;&#10;Description automatically generated">
            <a:extLst>
              <a:ext uri="{FF2B5EF4-FFF2-40B4-BE49-F238E27FC236}">
                <a16:creationId xmlns:a16="http://schemas.microsoft.com/office/drawing/2014/main" id="{1321A20A-148C-4DD7-B85B-19CC8F055161}"/>
              </a:ext>
            </a:extLst>
          </p:cNvPr>
          <p:cNvPicPr>
            <a:picLocks noChangeAspect="1"/>
          </p:cNvPicPr>
          <p:nvPr/>
        </p:nvPicPr>
        <p:blipFill rotWithShape="1">
          <a:blip r:embed="rId3"/>
          <a:srcRect l="23333" t="45409" r="36667" b="20414"/>
          <a:stretch/>
        </p:blipFill>
        <p:spPr bwMode="auto">
          <a:xfrm>
            <a:off x="2417276" y="3446004"/>
            <a:ext cx="7444354" cy="3411996"/>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BDE2BBDD-7D0B-4F08-834B-03F3FFEA8C4F}"/>
              </a:ext>
            </a:extLst>
          </p:cNvPr>
          <p:cNvSpPr/>
          <p:nvPr/>
        </p:nvSpPr>
        <p:spPr>
          <a:xfrm>
            <a:off x="2480553" y="5486400"/>
            <a:ext cx="7324928" cy="184826"/>
          </a:xfrm>
          <a:prstGeom prst="rect">
            <a:avLst/>
          </a:prstGeom>
          <a:solidFill>
            <a:schemeClr val="accent6">
              <a:lumMod val="40000"/>
              <a:lumOff val="6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26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accent5">
                <a:lumMod val="60000"/>
                <a:lumOff val="40000"/>
              </a:schemeClr>
            </a:gs>
            <a:gs pos="9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024774" y="938325"/>
            <a:ext cx="760982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Albacore Research and Workplan</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4E7BE257-3B2C-4641-8399-A0911B54890C}"/>
              </a:ext>
            </a:extLst>
          </p:cNvPr>
          <p:cNvSpPr/>
          <p:nvPr/>
        </p:nvSpPr>
        <p:spPr>
          <a:xfrm>
            <a:off x="544388" y="1834814"/>
            <a:ext cx="11361907" cy="4801314"/>
          </a:xfrm>
          <a:prstGeom prst="rect">
            <a:avLst/>
          </a:prstGeom>
          <a:solidFill>
            <a:schemeClr val="bg1"/>
          </a:solidFill>
        </p:spPr>
        <p:txBody>
          <a:bodyPr wrap="square">
            <a:spAutoFit/>
          </a:bodyPr>
          <a:lstStyle/>
          <a:p>
            <a:r>
              <a:rPr lang="en-US" b="1" u="sng" dirty="0">
                <a:solidFill>
                  <a:srgbClr val="0A083E"/>
                </a:solidFill>
                <a:latin typeface="CIDFont+F3"/>
              </a:rPr>
              <a:t>Common Workplan: (North, South, Mediterranean)</a:t>
            </a:r>
          </a:p>
          <a:p>
            <a:r>
              <a:rPr lang="en-US" b="1" dirty="0">
                <a:solidFill>
                  <a:srgbClr val="0A083E"/>
                </a:solidFill>
                <a:latin typeface="CIDFont+F3"/>
              </a:rPr>
              <a:t>- To continue research activities for all the stocks and develop a comprehensive Albacore Research </a:t>
            </a:r>
            <a:r>
              <a:rPr lang="en-US" b="1" dirty="0" err="1">
                <a:solidFill>
                  <a:srgbClr val="0A083E"/>
                </a:solidFill>
                <a:latin typeface="CIDFont+F3"/>
              </a:rPr>
              <a:t>Programme</a:t>
            </a:r>
            <a:r>
              <a:rPr lang="en-US" b="1" dirty="0">
                <a:solidFill>
                  <a:srgbClr val="0A083E"/>
                </a:solidFill>
                <a:latin typeface="CIDFont+F3"/>
              </a:rPr>
              <a:t> with a focus on: biology and ecology, monitoring stock status, and management strategy evaluation, over the next 4 years. - One intersessional meeting is envisaged (5 days, scheduled within April to July).</a:t>
            </a:r>
          </a:p>
          <a:p>
            <a:r>
              <a:rPr lang="en-US" b="1" dirty="0">
                <a:solidFill>
                  <a:srgbClr val="0A083E"/>
                </a:solidFill>
                <a:latin typeface="CIDFont+F3"/>
              </a:rPr>
              <a:t> </a:t>
            </a:r>
          </a:p>
          <a:p>
            <a:r>
              <a:rPr lang="en-US" b="1" u="sng" dirty="0">
                <a:solidFill>
                  <a:srgbClr val="0A083E"/>
                </a:solidFill>
                <a:latin typeface="CIDFont+F3"/>
              </a:rPr>
              <a:t>North Atlantic Stock Proposed Workplan:</a:t>
            </a:r>
          </a:p>
          <a:p>
            <a:r>
              <a:rPr lang="en-US" b="1" dirty="0">
                <a:solidFill>
                  <a:srgbClr val="0A083E"/>
                </a:solidFill>
                <a:latin typeface="CIDFont+F3"/>
              </a:rPr>
              <a:t> - The main objectives for 2022 are to build a new reference case for the North Atlantic stock assessment, </a:t>
            </a:r>
          </a:p>
          <a:p>
            <a:r>
              <a:rPr lang="en-US" b="1" dirty="0">
                <a:solidFill>
                  <a:srgbClr val="0A083E"/>
                </a:solidFill>
                <a:latin typeface="CIDFont+F3"/>
              </a:rPr>
              <a:t> - evaluate exceptional circumstances for this stock, and</a:t>
            </a:r>
          </a:p>
          <a:p>
            <a:r>
              <a:rPr lang="en-US" b="1" dirty="0">
                <a:solidFill>
                  <a:srgbClr val="0A083E"/>
                </a:solidFill>
                <a:latin typeface="CIDFont+F3"/>
              </a:rPr>
              <a:t> - to continue the reproductive biology (including aging of analyzed individuals, using spines) and electronic tagging. </a:t>
            </a:r>
          </a:p>
          <a:p>
            <a:endParaRPr lang="en-US" b="1" dirty="0">
              <a:solidFill>
                <a:srgbClr val="0A083E"/>
              </a:solidFill>
              <a:latin typeface="CIDFont+F3"/>
            </a:endParaRPr>
          </a:p>
          <a:p>
            <a:r>
              <a:rPr lang="en-US" b="1" u="sng" dirty="0">
                <a:solidFill>
                  <a:srgbClr val="0A083E"/>
                </a:solidFill>
                <a:latin typeface="CIDFont+F3"/>
              </a:rPr>
              <a:t>South Atlantic Stock  Proposed Workplan:</a:t>
            </a:r>
          </a:p>
          <a:p>
            <a:r>
              <a:rPr lang="en-US" b="1" dirty="0">
                <a:solidFill>
                  <a:srgbClr val="0A083E"/>
                </a:solidFill>
                <a:latin typeface="CIDFont+F3"/>
              </a:rPr>
              <a:t>Consolidate activities on reproductive biology (including aging of analyzed individuals, using spines) and start electronic tagging.</a:t>
            </a:r>
          </a:p>
          <a:p>
            <a:endParaRPr lang="en-US" b="1" dirty="0">
              <a:solidFill>
                <a:srgbClr val="0A083E"/>
              </a:solidFill>
              <a:latin typeface="CIDFont+F3"/>
            </a:endParaRPr>
          </a:p>
          <a:p>
            <a:r>
              <a:rPr lang="en-US" b="1" u="sng" dirty="0">
                <a:solidFill>
                  <a:srgbClr val="0A083E"/>
                </a:solidFill>
                <a:latin typeface="CIDFont+F3"/>
              </a:rPr>
              <a:t>Mediterranean Stock Proposed Workplan:</a:t>
            </a:r>
          </a:p>
          <a:p>
            <a:r>
              <a:rPr lang="en-US" b="1" dirty="0">
                <a:solidFill>
                  <a:srgbClr val="0A083E"/>
                </a:solidFill>
                <a:latin typeface="CIDFont+F3"/>
              </a:rPr>
              <a:t>The 2022 research will focus on setting up an information network to promote collaboration among scientists working on this species in the Mediterranean. The main objective will be the development of a detailed research plan.</a:t>
            </a:r>
          </a:p>
        </p:txBody>
      </p:sp>
    </p:spTree>
    <p:extLst>
      <p:ext uri="{BB962C8B-B14F-4D97-AF65-F5344CB8AC3E}">
        <p14:creationId xmlns:p14="http://schemas.microsoft.com/office/powerpoint/2010/main" val="5224336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ICCAT_SecretariatPowerPoint_template" id="{F7EF2BE0-CB1E-4D1C-9294-5A4A5EA2B42A}" vid="{C6A567B3-3A82-459C-860D-274B441F8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56327</TotalTime>
  <Words>5860</Words>
  <Application>Microsoft Office PowerPoint</Application>
  <PresentationFormat>Widescreen</PresentationFormat>
  <Paragraphs>333</Paragraphs>
  <Slides>50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Arial</vt:lpstr>
      <vt:lpstr>Calibri</vt:lpstr>
      <vt:lpstr>Cambria</vt:lpstr>
      <vt:lpstr>Century Gothic</vt:lpstr>
      <vt:lpstr>CIDFont+F3</vt:lpstr>
      <vt:lpstr>Constantia</vt:lpstr>
      <vt:lpstr>Liberation Serif</vt:lpstr>
      <vt:lpstr>Times New Roman</vt:lpstr>
      <vt:lpstr>Wingdings</vt:lpstr>
      <vt:lpstr>Wingdings 2</vt:lpstr>
      <vt:lpstr>Wingdings 3</vt:lpstr>
      <vt:lpstr>Wisp</vt:lpstr>
      <vt:lpstr>Flow</vt:lpstr>
      <vt:lpstr>SCRS Report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Studies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SCRS Report 2019</dc:title>
  <dc:creator>Gary Melvin</dc:creator>
  <cp:lastModifiedBy>Gary Melvin</cp:lastModifiedBy>
  <cp:revision>190</cp:revision>
  <dcterms:created xsi:type="dcterms:W3CDTF">2019-11-05T12:19:11Z</dcterms:created>
  <dcterms:modified xsi:type="dcterms:W3CDTF">2021-11-16T15:41:45Z</dcterms:modified>
</cp:coreProperties>
</file>