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5" r:id="rId1"/>
    <p:sldMasterId id="2147483697" r:id="rId2"/>
  </p:sldMasterIdLst>
  <p:notesMasterIdLst>
    <p:notesMasterId r:id="rId75"/>
  </p:notesMasterIdLst>
  <p:sldIdLst>
    <p:sldId id="256" r:id="rId3"/>
    <p:sldId id="352" r:id="rId4"/>
    <p:sldId id="286" r:id="rId5"/>
    <p:sldId id="356" r:id="rId6"/>
    <p:sldId id="354" r:id="rId7"/>
    <p:sldId id="357" r:id="rId8"/>
    <p:sldId id="358" r:id="rId9"/>
    <p:sldId id="359" r:id="rId10"/>
    <p:sldId id="360" r:id="rId11"/>
    <p:sldId id="361" r:id="rId12"/>
    <p:sldId id="367" r:id="rId13"/>
    <p:sldId id="368" r:id="rId14"/>
    <p:sldId id="369" r:id="rId15"/>
    <p:sldId id="389" r:id="rId16"/>
    <p:sldId id="363" r:id="rId17"/>
    <p:sldId id="390" r:id="rId18"/>
    <p:sldId id="391" r:id="rId19"/>
    <p:sldId id="392" r:id="rId20"/>
    <p:sldId id="364" r:id="rId21"/>
    <p:sldId id="365" r:id="rId22"/>
    <p:sldId id="366" r:id="rId23"/>
    <p:sldId id="342" r:id="rId24"/>
    <p:sldId id="344" r:id="rId25"/>
    <p:sldId id="371" r:id="rId26"/>
    <p:sldId id="300" r:id="rId27"/>
    <p:sldId id="302" r:id="rId28"/>
    <p:sldId id="373" r:id="rId29"/>
    <p:sldId id="376" r:id="rId30"/>
    <p:sldId id="372" r:id="rId31"/>
    <p:sldId id="374" r:id="rId32"/>
    <p:sldId id="375" r:id="rId33"/>
    <p:sldId id="338" r:id="rId34"/>
    <p:sldId id="349" r:id="rId35"/>
    <p:sldId id="323" r:id="rId36"/>
    <p:sldId id="324" r:id="rId37"/>
    <p:sldId id="377" r:id="rId38"/>
    <p:sldId id="378" r:id="rId39"/>
    <p:sldId id="326" r:id="rId40"/>
    <p:sldId id="347" r:id="rId41"/>
    <p:sldId id="327" r:id="rId42"/>
    <p:sldId id="379" r:id="rId43"/>
    <p:sldId id="380" r:id="rId44"/>
    <p:sldId id="381" r:id="rId45"/>
    <p:sldId id="383" r:id="rId46"/>
    <p:sldId id="384" r:id="rId47"/>
    <p:sldId id="388" r:id="rId48"/>
    <p:sldId id="400" r:id="rId49"/>
    <p:sldId id="401" r:id="rId50"/>
    <p:sldId id="385" r:id="rId51"/>
    <p:sldId id="386" r:id="rId52"/>
    <p:sldId id="382" r:id="rId53"/>
    <p:sldId id="397" r:id="rId54"/>
    <p:sldId id="398" r:id="rId55"/>
    <p:sldId id="399" r:id="rId56"/>
    <p:sldId id="387" r:id="rId57"/>
    <p:sldId id="328" r:id="rId58"/>
    <p:sldId id="329" r:id="rId59"/>
    <p:sldId id="330" r:id="rId60"/>
    <p:sldId id="332" r:id="rId61"/>
    <p:sldId id="334" r:id="rId62"/>
    <p:sldId id="335" r:id="rId63"/>
    <p:sldId id="337" r:id="rId64"/>
    <p:sldId id="345" r:id="rId65"/>
    <p:sldId id="402" r:id="rId66"/>
    <p:sldId id="403" r:id="rId67"/>
    <p:sldId id="405" r:id="rId68"/>
    <p:sldId id="406" r:id="rId69"/>
    <p:sldId id="362" r:id="rId70"/>
    <p:sldId id="393" r:id="rId71"/>
    <p:sldId id="394" r:id="rId72"/>
    <p:sldId id="395" r:id="rId73"/>
    <p:sldId id="404" r:id="rId74"/>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a:srgbClr val="D26636"/>
    <a:srgbClr val="D46E40"/>
    <a:srgbClr val="E5ADDA"/>
    <a:srgbClr val="51CEDF"/>
    <a:srgbClr val="B3442A"/>
    <a:srgbClr val="99BB61"/>
    <a:srgbClr val="A4442A"/>
    <a:srgbClr val="44FF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18" autoAdjust="0"/>
    <p:restoredTop sz="90217" autoAdjust="0"/>
  </p:normalViewPr>
  <p:slideViewPr>
    <p:cSldViewPr>
      <p:cViewPr varScale="1">
        <p:scale>
          <a:sx n="109" d="100"/>
          <a:sy n="109" d="100"/>
        </p:scale>
        <p:origin x="1795" y="96"/>
      </p:cViewPr>
      <p:guideLst>
        <p:guide orient="horz" pos="2160"/>
        <p:guide pos="2880"/>
      </p:guideLst>
    </p:cSldViewPr>
  </p:slideViewPr>
  <p:notesTextViewPr>
    <p:cViewPr>
      <p:scale>
        <a:sx n="100" d="100"/>
        <a:sy n="100" d="100"/>
      </p:scale>
      <p:origin x="0" y="0"/>
    </p:cViewPr>
  </p:notesTextViewPr>
  <p:sorterViewPr>
    <p:cViewPr>
      <p:scale>
        <a:sx n="48" d="100"/>
        <a:sy n="48" d="100"/>
      </p:scale>
      <p:origin x="0" y="-12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6EBD3E38-DA92-45DB-A52A-502A32268656}" type="datetimeFigureOut">
              <a:rPr lang="en-GB" smtClean="0"/>
              <a:pPr/>
              <a:t>15/05/2024</a:t>
            </a:fld>
            <a:endParaRPr lang="en-GB"/>
          </a:p>
        </p:txBody>
      </p:sp>
      <p:sp>
        <p:nvSpPr>
          <p:cNvPr id="4" name="Slide Image Placeholder 3"/>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AF0149AE-CE15-445E-B780-06EC53624468}" type="slidenum">
              <a:rPr lang="en-GB" smtClean="0"/>
              <a:pPr/>
              <a:t>‹#›</a:t>
            </a:fld>
            <a:endParaRPr lang="en-GB"/>
          </a:p>
        </p:txBody>
      </p:sp>
    </p:spTree>
    <p:extLst>
      <p:ext uri="{BB962C8B-B14F-4D97-AF65-F5344CB8AC3E}">
        <p14:creationId xmlns:p14="http://schemas.microsoft.com/office/powerpoint/2010/main" val="487772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3</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15</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16</a:t>
            </a:fld>
            <a:endParaRPr lang="en-US"/>
          </a:p>
        </p:txBody>
      </p:sp>
    </p:spTree>
    <p:extLst>
      <p:ext uri="{BB962C8B-B14F-4D97-AF65-F5344CB8AC3E}">
        <p14:creationId xmlns:p14="http://schemas.microsoft.com/office/powerpoint/2010/main" val="33629561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dirty="0"/>
              <a:t>The results of the 2018 assessment indicated that the current stock status is overfished and undergoing overfishing.</a:t>
            </a:r>
          </a:p>
          <a:p>
            <a:r>
              <a:rPr lang="en-US" sz="1200" dirty="0"/>
              <a:t>The estimated MSY was determined to be 3,001 t with 10% and 90% confident limits of 2,399 to 3,537 t</a:t>
            </a:r>
          </a:p>
          <a:p>
            <a:r>
              <a:rPr lang="en-US" sz="1200" dirty="0"/>
              <a:t>However, the Committee recognizes the high uncertainty with regard to data and the productivity of the stock.</a:t>
            </a:r>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17</a:t>
            </a:fld>
            <a:endParaRPr lang="en-US"/>
          </a:p>
        </p:txBody>
      </p:sp>
    </p:spTree>
    <p:extLst>
      <p:ext uri="{BB962C8B-B14F-4D97-AF65-F5344CB8AC3E}">
        <p14:creationId xmlns:p14="http://schemas.microsoft.com/office/powerpoint/2010/main" val="1759518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18</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19</a:t>
            </a:fld>
            <a:endParaRPr lang="en-US"/>
          </a:p>
        </p:txBody>
      </p:sp>
    </p:spTree>
    <p:extLst>
      <p:ext uri="{BB962C8B-B14F-4D97-AF65-F5344CB8AC3E}">
        <p14:creationId xmlns:p14="http://schemas.microsoft.com/office/powerpoint/2010/main" val="18734132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u="sng" strike="noStrike" kern="1200" baseline="0" dirty="0">
                <a:solidFill>
                  <a:schemeClr val="tx1"/>
                </a:solidFill>
                <a:latin typeface="+mn-lt"/>
                <a:ea typeface="+mn-ea"/>
                <a:cs typeface="+mn-cs"/>
              </a:rPr>
              <a:t>Models used: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EAST - </a:t>
            </a:r>
            <a:r>
              <a:rPr lang="en-GB" dirty="0">
                <a:ea typeface="MS Mincho"/>
                <a:cs typeface="Times New Roman" panose="02020603050405020304" pitchFamily="18" charset="0"/>
              </a:rPr>
              <a:t>Combined Kobe plot from a set production models and Stock Reduction Analysis</a:t>
            </a:r>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WEST - </a:t>
            </a:r>
            <a:r>
              <a:rPr lang="en-GB" dirty="0">
                <a:ea typeface="MS Mincho"/>
                <a:cs typeface="Times New Roman" panose="02020603050405020304" pitchFamily="18" charset="0"/>
              </a:rPr>
              <a:t>Combined Kobe plot two integrated SS3 models</a:t>
            </a:r>
            <a:endParaRPr lang="fr-FR" dirty="0"/>
          </a:p>
          <a:p>
            <a:endParaRPr lang="en-US" sz="1200" b="0" i="0" u="none" strike="noStrike" kern="1200" baseline="0" dirty="0">
              <a:solidFill>
                <a:schemeClr val="tx1"/>
              </a:solidFill>
              <a:latin typeface="+mn-lt"/>
              <a:ea typeface="+mn-ea"/>
              <a:cs typeface="+mn-cs"/>
            </a:endParaRPr>
          </a:p>
          <a:p>
            <a:pPr>
              <a:buFont typeface="Arial" pitchFamily="34" charset="0"/>
              <a:buChar char="•"/>
            </a:pPr>
            <a:r>
              <a:rPr lang="en-US" sz="1200" b="0" i="0" u="none" strike="noStrike" kern="1200" baseline="0" dirty="0">
                <a:solidFill>
                  <a:schemeClr val="tx1"/>
                </a:solidFill>
                <a:latin typeface="+mn-lt"/>
                <a:ea typeface="+mn-ea"/>
                <a:cs typeface="+mn-cs"/>
              </a:rPr>
              <a:t> Last assessment 2016 with estimates of stock status for 2014. </a:t>
            </a:r>
          </a:p>
          <a:p>
            <a:pPr>
              <a:buFont typeface="Arial" pitchFamily="34" charset="0"/>
              <a:buChar char="•"/>
            </a:pPr>
            <a:r>
              <a:rPr lang="en-US" sz="1200" b="0" i="0" u="none" strike="noStrike" kern="1200" baseline="0" dirty="0">
                <a:solidFill>
                  <a:schemeClr val="tx1"/>
                </a:solidFill>
                <a:latin typeface="+mn-lt"/>
                <a:ea typeface="+mn-ea"/>
                <a:cs typeface="+mn-cs"/>
              </a:rPr>
              <a:t> For the East all the scenarios considered for advice using the surplus production models indicated that the stock is overfished (0.27-0.71 BMSY), but overfishing status is uncertain (0.33-2.85 FMSY)</a:t>
            </a:r>
          </a:p>
          <a:p>
            <a:pPr>
              <a:buFont typeface="Arial" pitchFamily="34" charset="0"/>
              <a:buChar char="•"/>
            </a:pPr>
            <a:r>
              <a:rPr lang="en-US" sz="1200" b="0" i="0" u="none" strike="noStrike" kern="1200" baseline="0" dirty="0">
                <a:solidFill>
                  <a:schemeClr val="tx1"/>
                </a:solidFill>
                <a:latin typeface="+mn-lt"/>
                <a:ea typeface="+mn-ea"/>
                <a:cs typeface="+mn-cs"/>
              </a:rPr>
              <a:t> For the West both Stock Synthesis models indicated that the stock is neither overfished nor experiencing overfishing</a:t>
            </a:r>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20</a:t>
            </a:fld>
            <a:endParaRPr lang="en-US"/>
          </a:p>
        </p:txBody>
      </p:sp>
    </p:spTree>
    <p:extLst>
      <p:ext uri="{BB962C8B-B14F-4D97-AF65-F5344CB8AC3E}">
        <p14:creationId xmlns:p14="http://schemas.microsoft.com/office/powerpoint/2010/main" val="17595188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21</a:t>
            </a:fld>
            <a:endParaRPr lang="en-US"/>
          </a:p>
        </p:txBody>
      </p:sp>
    </p:spTree>
    <p:extLst>
      <p:ext uri="{BB962C8B-B14F-4D97-AF65-F5344CB8AC3E}">
        <p14:creationId xmlns:p14="http://schemas.microsoft.com/office/powerpoint/2010/main" val="552948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22</a:t>
            </a:fld>
            <a:endParaRPr lang="en-GB"/>
          </a:p>
        </p:txBody>
      </p:sp>
    </p:spTree>
    <p:extLst>
      <p:ext uri="{BB962C8B-B14F-4D97-AF65-F5344CB8AC3E}">
        <p14:creationId xmlns:p14="http://schemas.microsoft.com/office/powerpoint/2010/main" val="1982933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24</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status of the North and South Atlantic swordfish stocks was assessed in 2017, by means of applying statistical modelling to the available data up to 2015. </a:t>
            </a:r>
          </a:p>
          <a:p>
            <a:r>
              <a:rPr lang="en-US" dirty="0"/>
              <a:t>Complete information on the data availability and assessment can be found in the Reports of the 2017 ICCAT Swordfish Data Preparatory and Stock</a:t>
            </a:r>
          </a:p>
          <a:p>
            <a:r>
              <a:rPr lang="en-US" dirty="0"/>
              <a:t>Assessment Meetings</a:t>
            </a:r>
            <a:endParaRPr lang="en-US" sz="1400" dirty="0"/>
          </a:p>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25</a:t>
            </a:fld>
            <a:endParaRPr lang="en-GB"/>
          </a:p>
        </p:txBody>
      </p:sp>
    </p:spTree>
    <p:extLst>
      <p:ext uri="{BB962C8B-B14F-4D97-AF65-F5344CB8AC3E}">
        <p14:creationId xmlns:p14="http://schemas.microsoft.com/office/powerpoint/2010/main" val="2515285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4</a:t>
            </a:fld>
            <a:endParaRPr lang="en-US"/>
          </a:p>
        </p:txBody>
      </p:sp>
    </p:spTree>
    <p:extLst>
      <p:ext uri="{BB962C8B-B14F-4D97-AF65-F5344CB8AC3E}">
        <p14:creationId xmlns:p14="http://schemas.microsoft.com/office/powerpoint/2010/main" val="33629561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err="1"/>
              <a:t>Last</a:t>
            </a:r>
            <a:r>
              <a:rPr lang="pt-PT" dirty="0"/>
              <a:t> </a:t>
            </a:r>
            <a:r>
              <a:rPr lang="pt-PT" dirty="0" err="1"/>
              <a:t>assessment</a:t>
            </a:r>
            <a:r>
              <a:rPr lang="pt-PT" dirty="0"/>
              <a:t> in 2017, data </a:t>
            </a:r>
            <a:r>
              <a:rPr lang="pt-PT" dirty="0" err="1"/>
              <a:t>until</a:t>
            </a:r>
            <a:r>
              <a:rPr lang="pt-PT" dirty="0"/>
              <a:t> 2015</a:t>
            </a:r>
          </a:p>
          <a:p>
            <a:endParaRPr lang="pt-PT" dirty="0"/>
          </a:p>
          <a:p>
            <a:r>
              <a:rPr lang="pt-PT" dirty="0" err="1"/>
              <a:t>Models</a:t>
            </a:r>
            <a:r>
              <a:rPr lang="pt-PT" dirty="0"/>
              <a:t> </a:t>
            </a:r>
            <a:r>
              <a:rPr lang="pt-PT" dirty="0" err="1"/>
              <a:t>used</a:t>
            </a:r>
            <a:r>
              <a:rPr lang="pt-PT" dirty="0"/>
              <a:t>:</a:t>
            </a:r>
          </a:p>
          <a:p>
            <a:pPr marL="0" marR="0" indent="0" algn="l" defTabSz="914400" rtl="0" eaLnBrk="1" fontAlgn="auto" latinLnBrk="0" hangingPunct="1">
              <a:lnSpc>
                <a:spcPct val="100000"/>
              </a:lnSpc>
              <a:spcBef>
                <a:spcPts val="0"/>
              </a:spcBef>
              <a:spcAft>
                <a:spcPts val="0"/>
              </a:spcAft>
              <a:buClrTx/>
              <a:buSzTx/>
              <a:buFontTx/>
              <a:buNone/>
              <a:tabLst/>
              <a:defRPr/>
            </a:pPr>
            <a:r>
              <a:rPr lang="pt-PT" dirty="0"/>
              <a:t>North</a:t>
            </a:r>
            <a:r>
              <a:rPr lang="pt-PT" baseline="0" dirty="0"/>
              <a:t> - </a:t>
            </a:r>
            <a:r>
              <a:rPr lang="en-US" sz="1200" dirty="0"/>
              <a:t>Production Model (JABBA - orange) and Integrated analysis (SS - blue)</a:t>
            </a:r>
          </a:p>
          <a:p>
            <a:pPr marL="0" marR="0" indent="0" algn="l" defTabSz="914400" rtl="0" eaLnBrk="1" fontAlgn="auto" latinLnBrk="0" hangingPunct="1">
              <a:lnSpc>
                <a:spcPct val="100000"/>
              </a:lnSpc>
              <a:spcBef>
                <a:spcPts val="0"/>
              </a:spcBef>
              <a:spcAft>
                <a:spcPts val="0"/>
              </a:spcAft>
              <a:buClrTx/>
              <a:buSzTx/>
              <a:buFontTx/>
              <a:buNone/>
              <a:tabLst/>
              <a:defRPr/>
            </a:pPr>
            <a:r>
              <a:rPr lang="pt-PT" dirty="0" err="1"/>
              <a:t>South</a:t>
            </a:r>
            <a:r>
              <a:rPr lang="pt-PT" dirty="0"/>
              <a:t>  - </a:t>
            </a:r>
            <a:r>
              <a:rPr lang="en-US" sz="1200" dirty="0"/>
              <a:t>Production Model (JABBA)</a:t>
            </a:r>
          </a:p>
        </p:txBody>
      </p:sp>
      <p:sp>
        <p:nvSpPr>
          <p:cNvPr id="4" name="Slide Number Placeholder 3"/>
          <p:cNvSpPr>
            <a:spLocks noGrp="1"/>
          </p:cNvSpPr>
          <p:nvPr>
            <p:ph type="sldNum" sz="quarter" idx="10"/>
          </p:nvPr>
        </p:nvSpPr>
        <p:spPr/>
        <p:txBody>
          <a:bodyPr/>
          <a:lstStyle/>
          <a:p>
            <a:fld id="{AF0149AE-CE15-445E-B780-06EC53624468}" type="slidenum">
              <a:rPr lang="en-GB" smtClean="0"/>
              <a:pPr/>
              <a:t>26</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28</a:t>
            </a:fld>
            <a:endParaRPr lang="en-GB"/>
          </a:p>
        </p:txBody>
      </p:sp>
    </p:spTree>
    <p:extLst>
      <p:ext uri="{BB962C8B-B14F-4D97-AF65-F5344CB8AC3E}">
        <p14:creationId xmlns:p14="http://schemas.microsoft.com/office/powerpoint/2010/main" val="7655877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The Committee again noted </a:t>
            </a:r>
            <a:r>
              <a:rPr lang="en-US" sz="1200" b="1" kern="1200" baseline="0" dirty="0">
                <a:solidFill>
                  <a:schemeClr val="tx1"/>
                </a:solidFill>
                <a:latin typeface="+mn-lt"/>
                <a:ea typeface="+mn-ea"/>
                <a:cs typeface="+mn-cs"/>
              </a:rPr>
              <a:t>the large catches of small size swordfish, i.e. less than 3 years old </a:t>
            </a:r>
            <a:r>
              <a:rPr lang="en-US" sz="1200" kern="1200" baseline="0" dirty="0">
                <a:solidFill>
                  <a:schemeClr val="tx1"/>
                </a:solidFill>
                <a:latin typeface="+mn-lt"/>
                <a:ea typeface="+mn-ea"/>
                <a:cs typeface="+mn-cs"/>
              </a:rPr>
              <a:t>(many of which have probably never spawned) and the relatively low number of large individuals in the catches.</a:t>
            </a:r>
          </a:p>
          <a:p>
            <a:r>
              <a:rPr lang="en-US" sz="1200" kern="1200" baseline="0" dirty="0">
                <a:solidFill>
                  <a:schemeClr val="tx1"/>
                </a:solidFill>
                <a:latin typeface="+mn-lt"/>
                <a:ea typeface="+mn-ea"/>
                <a:cs typeface="+mn-cs"/>
              </a:rPr>
              <a:t>Fish less than three years old usually represent 50-70% of the total yearly catches in terms of numbers. </a:t>
            </a:r>
            <a:r>
              <a:rPr lang="en-US" sz="1200" b="1" kern="1200" baseline="0" dirty="0">
                <a:solidFill>
                  <a:schemeClr val="tx1"/>
                </a:solidFill>
                <a:latin typeface="+mn-lt"/>
                <a:ea typeface="+mn-ea"/>
                <a:cs typeface="+mn-cs"/>
              </a:rPr>
              <a:t>A reduction of the volume of juvenile catches would improve yield per recruit and spawning biomass per recruit levels </a:t>
            </a:r>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30</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Recommendations</a:t>
            </a:r>
            <a:r>
              <a:rPr lang="en-US" baseline="0" dirty="0"/>
              <a:t> h</a:t>
            </a:r>
            <a:r>
              <a:rPr lang="en-US" dirty="0"/>
              <a:t>ave not changed</a:t>
            </a:r>
            <a:r>
              <a:rPr lang="en-US" baseline="0" dirty="0"/>
              <a:t> since the last assessment (2016)</a:t>
            </a:r>
          </a:p>
          <a:p>
            <a:endParaRPr lang="en-US" baseline="0" dirty="0"/>
          </a:p>
          <a:p>
            <a:r>
              <a:rPr lang="en-US" baseline="0" dirty="0"/>
              <a:t>Rec 16-05 mandates that Over the period 2018-2022, the TAC should be gradually reduced by 3% each year</a:t>
            </a:r>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31</a:t>
            </a:fld>
            <a:endParaRPr lang="en-GB"/>
          </a:p>
        </p:txBody>
      </p:sp>
    </p:spTree>
    <p:extLst>
      <p:ext uri="{BB962C8B-B14F-4D97-AF65-F5344CB8AC3E}">
        <p14:creationId xmlns:p14="http://schemas.microsoft.com/office/powerpoint/2010/main" val="2437543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32</a:t>
            </a:fld>
            <a:endParaRPr lang="en-GB"/>
          </a:p>
        </p:txBody>
      </p:sp>
    </p:spTree>
    <p:extLst>
      <p:ext uri="{BB962C8B-B14F-4D97-AF65-F5344CB8AC3E}">
        <p14:creationId xmlns:p14="http://schemas.microsoft.com/office/powerpoint/2010/main" val="1784938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range in maximum size from more than 2 meters (wahoo) to just over</a:t>
            </a:r>
            <a:r>
              <a:rPr lang="en-US" baseline="0" dirty="0"/>
              <a:t> </a:t>
            </a:r>
            <a:r>
              <a:rPr lang="en-US" dirty="0"/>
              <a:t>half</a:t>
            </a:r>
            <a:r>
              <a:rPr lang="en-US" baseline="0" dirty="0"/>
              <a:t> a meter (frigate tuna)</a:t>
            </a:r>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34</a:t>
            </a:fld>
            <a:endParaRPr lang="en-GB"/>
          </a:p>
        </p:txBody>
      </p:sp>
    </p:spTree>
    <p:extLst>
      <p:ext uri="{BB962C8B-B14F-4D97-AF65-F5344CB8AC3E}">
        <p14:creationId xmlns:p14="http://schemas.microsoft.com/office/powerpoint/2010/main" val="3686034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a:t> The 13 species of small tuna can reach high levels of catches and values in some years</a:t>
            </a:r>
          </a:p>
          <a:p>
            <a:pPr>
              <a:buFont typeface="Arial" pitchFamily="34" charset="0"/>
              <a:buChar char="•"/>
            </a:pPr>
            <a:r>
              <a:rPr lang="en-US" dirty="0"/>
              <a:t> Those species can have a very high relevance from a social and economic point of view, because they are important for many coastal communities in all areas and a main source of food.</a:t>
            </a:r>
          </a:p>
          <a:p>
            <a:pPr>
              <a:buFont typeface="Arial" pitchFamily="34" charset="0"/>
              <a:buChar char="•"/>
            </a:pPr>
            <a:r>
              <a:rPr lang="en-US" dirty="0"/>
              <a:t> Their social and economic value is often not evident because of the underestimation of the total landing figures, due to the difficulties in data collection…</a:t>
            </a:r>
          </a:p>
        </p:txBody>
      </p:sp>
      <p:sp>
        <p:nvSpPr>
          <p:cNvPr id="4" name="Slide Number Placeholder 3"/>
          <p:cNvSpPr>
            <a:spLocks noGrp="1"/>
          </p:cNvSpPr>
          <p:nvPr>
            <p:ph type="sldNum" sz="quarter" idx="10"/>
          </p:nvPr>
        </p:nvSpPr>
        <p:spPr/>
        <p:txBody>
          <a:bodyPr/>
          <a:lstStyle/>
          <a:p>
            <a:fld id="{AF0149AE-CE15-445E-B780-06EC53624468}" type="slidenum">
              <a:rPr lang="en-GB" smtClean="0"/>
              <a:pPr/>
              <a:t>35</a:t>
            </a:fld>
            <a:endParaRPr 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PT" dirty="0" err="1"/>
              <a:t>How</a:t>
            </a:r>
            <a:r>
              <a:rPr lang="pt-PT" dirty="0"/>
              <a:t> are </a:t>
            </a:r>
            <a:r>
              <a:rPr lang="pt-PT" dirty="0" err="1"/>
              <a:t>the</a:t>
            </a:r>
            <a:r>
              <a:rPr lang="pt-PT" dirty="0"/>
              <a:t> Small tunas </a:t>
            </a:r>
            <a:r>
              <a:rPr lang="pt-PT" dirty="0" err="1"/>
              <a:t>being</a:t>
            </a:r>
            <a:r>
              <a:rPr lang="pt-PT" dirty="0"/>
              <a:t> </a:t>
            </a:r>
            <a:r>
              <a:rPr lang="pt-PT" dirty="0" err="1"/>
              <a:t>assessed</a:t>
            </a:r>
            <a:r>
              <a:rPr lang="pt-PT" dirty="0"/>
              <a:t> (data </a:t>
            </a:r>
            <a:r>
              <a:rPr lang="pt-PT" dirty="0" err="1"/>
              <a:t>limited</a:t>
            </a:r>
            <a:r>
              <a:rPr lang="pt-PT" dirty="0"/>
              <a:t> </a:t>
            </a:r>
            <a:r>
              <a:rPr lang="pt-PT" dirty="0" err="1"/>
              <a:t>approaches</a:t>
            </a:r>
            <a:r>
              <a:rPr lang="pt-PT" dirty="0"/>
              <a:t>):</a:t>
            </a:r>
          </a:p>
          <a:p>
            <a:r>
              <a:rPr lang="pt-PT" dirty="0"/>
              <a:t>- 2016-2017: </a:t>
            </a:r>
            <a:r>
              <a:rPr lang="en-US" dirty="0"/>
              <a:t>Productivity/Susceptibility analysis - Defined species with high vulnerability</a:t>
            </a:r>
          </a:p>
          <a:p>
            <a:r>
              <a:rPr lang="en-US" dirty="0"/>
              <a:t>- 2018: First attempts for length-based Data-Limit models; evaluation of data-limited approaches</a:t>
            </a:r>
          </a:p>
          <a:p>
            <a:r>
              <a:rPr lang="en-US" dirty="0"/>
              <a:t>- 2019: Pons et al (2019): </a:t>
            </a:r>
          </a:p>
          <a:p>
            <a:r>
              <a:rPr lang="en-US" dirty="0"/>
              <a:t>     - Applied Length Based Spawning Potential Ratio – LBSPR  </a:t>
            </a:r>
          </a:p>
          <a:p>
            <a:r>
              <a:rPr lang="en-US" dirty="0"/>
              <a:t>     - Length-based Integrated Mixed Effects – LIME</a:t>
            </a:r>
          </a:p>
          <a:p>
            <a:endParaRPr lang="en-US" dirty="0"/>
          </a:p>
          <a:p>
            <a:r>
              <a:rPr lang="en-US" dirty="0"/>
              <a:t>Note that catch data is highly unreliable, so at this point more trust is put in the length based models</a:t>
            </a:r>
          </a:p>
        </p:txBody>
      </p:sp>
      <p:sp>
        <p:nvSpPr>
          <p:cNvPr id="4" name="Slide Number Placeholder 3"/>
          <p:cNvSpPr>
            <a:spLocks noGrp="1"/>
          </p:cNvSpPr>
          <p:nvPr>
            <p:ph type="sldNum" sz="quarter" idx="10"/>
          </p:nvPr>
        </p:nvSpPr>
        <p:spPr/>
        <p:txBody>
          <a:bodyPr/>
          <a:lstStyle/>
          <a:p>
            <a:fld id="{AF0149AE-CE15-445E-B780-06EC53624468}" type="slidenum">
              <a:rPr lang="en-GB" smtClean="0"/>
              <a:pPr/>
              <a:t>36</a:t>
            </a:fld>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kern="1200" baseline="0" dirty="0">
                <a:solidFill>
                  <a:schemeClr val="tx1"/>
                </a:solidFill>
                <a:latin typeface="+mn-lt"/>
                <a:ea typeface="+mn-ea"/>
                <a:cs typeface="+mn-cs"/>
              </a:rPr>
              <a:t>SMT-Table 4.</a:t>
            </a:r>
          </a:p>
          <a:p>
            <a:r>
              <a:rPr lang="en-US" sz="1200" b="0" kern="1200" baseline="0" dirty="0">
                <a:solidFill>
                  <a:schemeClr val="tx1"/>
                </a:solidFill>
                <a:latin typeface="+mn-lt"/>
                <a:ea typeface="+mn-ea"/>
                <a:cs typeface="+mn-cs"/>
              </a:rPr>
              <a:t>Summary of the Northwest Atlantic wahoo management strategy evaluation results for selected MPs using the </a:t>
            </a:r>
            <a:r>
              <a:rPr lang="en-US" sz="1200" b="0" kern="1200" baseline="0" dirty="0" err="1">
                <a:solidFill>
                  <a:schemeClr val="tx1"/>
                </a:solidFill>
                <a:latin typeface="+mn-lt"/>
                <a:ea typeface="+mn-ea"/>
                <a:cs typeface="+mn-cs"/>
              </a:rPr>
              <a:t>DLMtool</a:t>
            </a:r>
            <a:r>
              <a:rPr lang="en-US" sz="1200" b="0" kern="1200" baseline="0" dirty="0">
                <a:solidFill>
                  <a:schemeClr val="tx1"/>
                </a:solidFill>
                <a:latin typeface="+mn-lt"/>
                <a:ea typeface="+mn-ea"/>
                <a:cs typeface="+mn-cs"/>
              </a:rPr>
              <a:t> package (from SCRS/2019/041). Color cells coding is used to denote if the particular MP falls within acceptable performance metric criteria (green – acceptable and red – not satisfied). Probability of not overfishing (PNOF; F&lt;FMSY); probability of spawning biomass being higher than half of spawning biomass at maximum sustainable yield (P50; SB&gt;0.5 SBMSY); probability of spawning biomass being higher than spawning biomass at maximum sustainable yield (P100; SB&gt;SBMSY);probability of average annual variability in yield being lower than 20% (AAVY; Prob. AAVY &lt; 20%); probability of average yield being higher than half of reference yield (LTY; Prob. Yield &gt; 0.5 Ref. yield). Acceptable management procedures were defined as those that supported PNOF&gt;70%, P50&gt;90%, P100&gt;70%, AAVY&gt;50% and LTY&gt;50%. </a:t>
            </a:r>
            <a:endParaRPr lang="en-US" b="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37</a:t>
            </a:fld>
            <a:endParaRPr lang="en-GB"/>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Blue shark, shortfin mako and porbeagle are large pelagic sharks that the SCRS has assessed those with more traditional fishery assessment models.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SCRS has conducted an Ecological Risk Assessment for these and another 13 Atlantic shark species ( a total of 20 stocks).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New</a:t>
            </a:r>
            <a:r>
              <a:rPr lang="en-US" sz="1200" baseline="0" dirty="0"/>
              <a:t> ICCAT convention amendment has a list of 24 species (sharks and rays) that are oceanic, pelagic and highly migratory.</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But the 3 main ones (BSH, SMA and POR) constitute the majority of the catches in ICCAT</a:t>
            </a:r>
            <a:endParaRPr lang="en-US" sz="1200" dirty="0"/>
          </a:p>
          <a:p>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40</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5</a:t>
            </a:fld>
            <a:endParaRPr lang="en-US"/>
          </a:p>
        </p:txBody>
      </p:sp>
    </p:spTree>
    <p:extLst>
      <p:ext uri="{BB962C8B-B14F-4D97-AF65-F5344CB8AC3E}">
        <p14:creationId xmlns:p14="http://schemas.microsoft.com/office/powerpoint/2010/main" val="3362956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41</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In 2019, projections for the North Atlantic were carried out with Stock Synthesis only. The Committee noted that because the fishery mainly focuses on juvenile animals, the production models (BSP2JAGS and others) are only tracking juvenile abundance and thus the projections are not informative about trends in the mature population, which would lag behind the trends in the exploitable population by the number of years it takes new recruits to reach maturity. </a:t>
            </a:r>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43</a:t>
            </a:fld>
            <a:endParaRPr lang="en-GB"/>
          </a:p>
        </p:txBody>
      </p:sp>
    </p:spTree>
    <p:extLst>
      <p:ext uri="{BB962C8B-B14F-4D97-AF65-F5344CB8AC3E}">
        <p14:creationId xmlns:p14="http://schemas.microsoft.com/office/powerpoint/2010/main" val="27620867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Note that for sharks due to their life history, SSF (spawning stock fecundity) is used as a proxy for mature female biomass</a:t>
            </a:r>
          </a:p>
        </p:txBody>
      </p:sp>
      <p:sp>
        <p:nvSpPr>
          <p:cNvPr id="4" name="Slide Number Placeholder 3"/>
          <p:cNvSpPr>
            <a:spLocks noGrp="1"/>
          </p:cNvSpPr>
          <p:nvPr>
            <p:ph type="sldNum" sz="quarter" idx="10"/>
          </p:nvPr>
        </p:nvSpPr>
        <p:spPr/>
        <p:txBody>
          <a:bodyPr/>
          <a:lstStyle/>
          <a:p>
            <a:fld id="{AF0149AE-CE15-445E-B780-06EC53624468}" type="slidenum">
              <a:rPr lang="en-GB" smtClean="0"/>
              <a:pPr/>
              <a:t>44</a:t>
            </a:fld>
            <a:endParaRPr lang="en-GB"/>
          </a:p>
        </p:txBody>
      </p:sp>
    </p:spTree>
    <p:extLst>
      <p:ext uri="{BB962C8B-B14F-4D97-AF65-F5344CB8AC3E}">
        <p14:creationId xmlns:p14="http://schemas.microsoft.com/office/powerpoint/2010/main" val="27620867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Although there is large uncertainty in the future productivity assumption for this stock, the projections show that there is a long lag time (ca. 20 years) between when management measures are implemented and when stock size starts to rebuild due to the biology of the species. </a:t>
            </a:r>
          </a:p>
          <a:p>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 Committee emphasized that the Kobe II Strategy Matrix (K2SM) does not capture all the uncertainties associated with the fishery and the biology of the species.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In addition, the length of the projection period (50 years) requested by the Commission implies that estimates at the end of the projection period are highly uncertain. Therefore, the Committee advised that the results of the K2SM should be interpreted with caution. In particular, if the decrease in mature females is related not only to the catch of immature females, but to other, unknown causes, the management measures above may not lead to the recovery of the stock.</a:t>
            </a:r>
          </a:p>
          <a:p>
            <a:endParaRPr lang="pt-PT" sz="1200" dirty="0"/>
          </a:p>
          <a:p>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F0149AE-CE15-445E-B780-06EC53624468}" type="slidenum">
              <a:rPr lang="en-GB" smtClean="0"/>
              <a:pPr/>
              <a:t>45</a:t>
            </a:fld>
            <a:endParaRPr lang="en-GB"/>
          </a:p>
        </p:txBody>
      </p:sp>
    </p:spTree>
    <p:extLst>
      <p:ext uri="{BB962C8B-B14F-4D97-AF65-F5344CB8AC3E}">
        <p14:creationId xmlns:p14="http://schemas.microsoft.com/office/powerpoint/2010/main" val="2762086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pt-PT" dirty="0"/>
              <a:t>Work</a:t>
            </a:r>
            <a:r>
              <a:rPr lang="pt-PT" baseline="0" dirty="0"/>
              <a:t> </a:t>
            </a:r>
            <a:r>
              <a:rPr lang="pt-PT" baseline="0" dirty="0" err="1"/>
              <a:t>on</a:t>
            </a:r>
            <a:r>
              <a:rPr lang="pt-PT" baseline="0" dirty="0"/>
              <a:t> </a:t>
            </a:r>
            <a:r>
              <a:rPr lang="pt-PT" baseline="0" dirty="0" err="1"/>
              <a:t>the</a:t>
            </a:r>
            <a:r>
              <a:rPr lang="pt-PT" baseline="0" dirty="0"/>
              <a:t> </a:t>
            </a:r>
            <a:r>
              <a:rPr lang="pt-PT" baseline="0" dirty="0" err="1"/>
              <a:t>exceptions</a:t>
            </a:r>
            <a:r>
              <a:rPr lang="pt-PT" baseline="0" dirty="0"/>
              <a:t> </a:t>
            </a:r>
            <a:r>
              <a:rPr lang="pt-PT" baseline="0" dirty="0" err="1"/>
              <a:t>of</a:t>
            </a:r>
            <a:r>
              <a:rPr lang="pt-PT" baseline="0" dirty="0"/>
              <a:t> 17-08:</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SS projections, the Group examined the combined effects of </a:t>
            </a:r>
            <a:r>
              <a:rPr lang="en-US" sz="2200" b="1" dirty="0">
                <a:solidFill>
                  <a:schemeClr val="bg1">
                    <a:lumMod val="50000"/>
                  </a:schemeClr>
                </a:solidFill>
                <a:latin typeface="Calibri" panose="020F0502020204030204" pitchFamily="34" charset="0"/>
                <a:cs typeface="Calibri" panose="020F0502020204030204" pitchFamily="34" charset="0"/>
              </a:rPr>
              <a:t>size limits </a:t>
            </a:r>
            <a:r>
              <a:rPr lang="en-US" sz="2200" dirty="0">
                <a:solidFill>
                  <a:schemeClr val="bg1">
                    <a:lumMod val="50000"/>
                  </a:schemeClr>
                </a:solidFill>
                <a:latin typeface="Calibri" panose="020F0502020204030204" pitchFamily="34" charset="0"/>
                <a:cs typeface="Calibri" panose="020F0502020204030204" pitchFamily="34" charset="0"/>
              </a:rPr>
              <a:t>and different </a:t>
            </a:r>
            <a:r>
              <a:rPr lang="en-US" sz="2200" b="1" dirty="0">
                <a:solidFill>
                  <a:schemeClr val="bg1">
                    <a:lumMod val="50000"/>
                  </a:schemeClr>
                </a:solidFill>
                <a:latin typeface="Calibri" panose="020F0502020204030204" pitchFamily="34" charset="0"/>
                <a:cs typeface="Calibri" panose="020F0502020204030204" pitchFamily="34" charset="0"/>
              </a:rPr>
              <a:t>TACs</a:t>
            </a:r>
            <a:r>
              <a:rPr lang="en-US" sz="2200" dirty="0">
                <a:solidFill>
                  <a:schemeClr val="bg1">
                    <a:lumMod val="50000"/>
                  </a:schemeClr>
                </a:solidFill>
                <a:latin typeface="Calibri" panose="020F0502020204030204" pitchFamily="34" charset="0"/>
                <a:cs typeface="Calibri" panose="020F0502020204030204" pitchFamily="34" charset="0"/>
              </a:rPr>
              <a:t>. The results indicated that hypothetically, a minimum size regulation that is applied to the whole fishery could be a useful tool to increase the speed of the recovery under management by TAC provided that discard mortality is low.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pt-PT" baseline="0" dirty="0"/>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Using SS projections, the Group also examined the effect of </a:t>
            </a:r>
            <a:r>
              <a:rPr lang="en-US" sz="2200" b="1" dirty="0">
                <a:solidFill>
                  <a:schemeClr val="bg1">
                    <a:lumMod val="50000"/>
                  </a:schemeClr>
                </a:solidFill>
                <a:latin typeface="Calibri" panose="020F0502020204030204" pitchFamily="34" charset="0"/>
                <a:cs typeface="Calibri" panose="020F0502020204030204" pitchFamily="34" charset="0"/>
              </a:rPr>
              <a:t>live release </a:t>
            </a:r>
            <a:r>
              <a:rPr lang="en-US" sz="2200" dirty="0">
                <a:solidFill>
                  <a:schemeClr val="bg1">
                    <a:lumMod val="50000"/>
                  </a:schemeClr>
                </a:solidFill>
                <a:latin typeface="Calibri" panose="020F0502020204030204" pitchFamily="34" charset="0"/>
                <a:cs typeface="Calibri" panose="020F0502020204030204" pitchFamily="34" charset="0"/>
              </a:rPr>
              <a:t>(through reductions in F) , finding that live release management measures alone are unlikely to be sufficient to rebuild the stock to the target within the projected period.  They could be a way to reduce F only if discard mortality rates are low, but other management measures such as reduction of soak time, time-area closures, and safe handling and best practices for the release of live sharks may also be required.</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the </a:t>
            </a:r>
            <a:r>
              <a:rPr lang="en-US" sz="2200" i="1" dirty="0">
                <a:solidFill>
                  <a:schemeClr val="bg1">
                    <a:lumMod val="50000"/>
                  </a:schemeClr>
                </a:solidFill>
                <a:latin typeface="Calibri" panose="020F0502020204030204" pitchFamily="34" charset="0"/>
                <a:cs typeface="Calibri" panose="020F0502020204030204" pitchFamily="34" charset="0"/>
              </a:rPr>
              <a:t>DST</a:t>
            </a:r>
            <a:r>
              <a:rPr lang="en-US" sz="2200" dirty="0">
                <a:solidFill>
                  <a:schemeClr val="bg1">
                    <a:lumMod val="50000"/>
                  </a:schemeClr>
                </a:solidFill>
                <a:latin typeface="Calibri" panose="020F0502020204030204" pitchFamily="34" charset="0"/>
                <a:cs typeface="Calibri" panose="020F0502020204030204" pitchFamily="34" charset="0"/>
              </a:rPr>
              <a:t> projections, if fishers are unable to avoid catching shortfin mako sharks, and the ones that are discarded have a substantial mortality rate, then </a:t>
            </a:r>
            <a:r>
              <a:rPr lang="en-US" sz="2200" i="1" dirty="0">
                <a:solidFill>
                  <a:schemeClr val="bg1">
                    <a:lumMod val="50000"/>
                  </a:schemeClr>
                </a:solidFill>
                <a:latin typeface="Calibri" panose="020F0502020204030204" pitchFamily="34" charset="0"/>
                <a:cs typeface="Calibri" panose="020F0502020204030204" pitchFamily="34" charset="0"/>
              </a:rPr>
              <a:t>it is necessary to greatly decrease the retained catch </a:t>
            </a:r>
            <a:r>
              <a:rPr lang="en-US" sz="2200" dirty="0">
                <a:solidFill>
                  <a:schemeClr val="bg1">
                    <a:lumMod val="50000"/>
                  </a:schemeClr>
                </a:solidFill>
                <a:latin typeface="Calibri" panose="020F0502020204030204" pitchFamily="34" charset="0"/>
                <a:cs typeface="Calibri" panose="020F0502020204030204" pitchFamily="34" charset="0"/>
              </a:rPr>
              <a:t>to allow the population to rebuild. The weight of dead discards is dependent on retention rates and discard mortality rates; thus, it is critical to estimate these parameters accurately for all fleets.</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endParaRPr lang="pt-PT" baseline="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46</a:t>
            </a:fld>
            <a:endParaRPr 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pt-PT" dirty="0"/>
              <a:t>Work</a:t>
            </a:r>
            <a:r>
              <a:rPr lang="pt-PT" baseline="0" dirty="0"/>
              <a:t> </a:t>
            </a:r>
            <a:r>
              <a:rPr lang="pt-PT" baseline="0" dirty="0" err="1"/>
              <a:t>on</a:t>
            </a:r>
            <a:r>
              <a:rPr lang="pt-PT" baseline="0" dirty="0"/>
              <a:t> </a:t>
            </a:r>
            <a:r>
              <a:rPr lang="pt-PT" baseline="0" dirty="0" err="1"/>
              <a:t>the</a:t>
            </a:r>
            <a:r>
              <a:rPr lang="pt-PT" baseline="0" dirty="0"/>
              <a:t> </a:t>
            </a:r>
            <a:r>
              <a:rPr lang="pt-PT" baseline="0" dirty="0" err="1"/>
              <a:t>exceptions</a:t>
            </a:r>
            <a:r>
              <a:rPr lang="pt-PT" baseline="0" dirty="0"/>
              <a:t> </a:t>
            </a:r>
            <a:r>
              <a:rPr lang="pt-PT" baseline="0" dirty="0" err="1"/>
              <a:t>of</a:t>
            </a:r>
            <a:r>
              <a:rPr lang="pt-PT" baseline="0" dirty="0"/>
              <a:t> 17-08:</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SS projections, the Group examined the combined effects of </a:t>
            </a:r>
            <a:r>
              <a:rPr lang="en-US" sz="2200" b="1" dirty="0">
                <a:solidFill>
                  <a:schemeClr val="bg1">
                    <a:lumMod val="50000"/>
                  </a:schemeClr>
                </a:solidFill>
                <a:latin typeface="Calibri" panose="020F0502020204030204" pitchFamily="34" charset="0"/>
                <a:cs typeface="Calibri" panose="020F0502020204030204" pitchFamily="34" charset="0"/>
              </a:rPr>
              <a:t>size limits </a:t>
            </a:r>
            <a:r>
              <a:rPr lang="en-US" sz="2200" dirty="0">
                <a:solidFill>
                  <a:schemeClr val="bg1">
                    <a:lumMod val="50000"/>
                  </a:schemeClr>
                </a:solidFill>
                <a:latin typeface="Calibri" panose="020F0502020204030204" pitchFamily="34" charset="0"/>
                <a:cs typeface="Calibri" panose="020F0502020204030204" pitchFamily="34" charset="0"/>
              </a:rPr>
              <a:t>and different </a:t>
            </a:r>
            <a:r>
              <a:rPr lang="en-US" sz="2200" b="1" dirty="0">
                <a:solidFill>
                  <a:schemeClr val="bg1">
                    <a:lumMod val="50000"/>
                  </a:schemeClr>
                </a:solidFill>
                <a:latin typeface="Calibri" panose="020F0502020204030204" pitchFamily="34" charset="0"/>
                <a:cs typeface="Calibri" panose="020F0502020204030204" pitchFamily="34" charset="0"/>
              </a:rPr>
              <a:t>TACs</a:t>
            </a:r>
            <a:r>
              <a:rPr lang="en-US" sz="2200" dirty="0">
                <a:solidFill>
                  <a:schemeClr val="bg1">
                    <a:lumMod val="50000"/>
                  </a:schemeClr>
                </a:solidFill>
                <a:latin typeface="Calibri" panose="020F0502020204030204" pitchFamily="34" charset="0"/>
                <a:cs typeface="Calibri" panose="020F0502020204030204" pitchFamily="34" charset="0"/>
              </a:rPr>
              <a:t>. The results indicated that hypothetically, a minimum size regulation that is applied to the whole fishery could be a useful tool to increase the speed of the recovery under management by TAC provided that discard mortality is low.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pt-PT" baseline="0" dirty="0"/>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Using SS projections, the Group also examined the effect of </a:t>
            </a:r>
            <a:r>
              <a:rPr lang="en-US" sz="2200" b="1" dirty="0">
                <a:solidFill>
                  <a:schemeClr val="bg1">
                    <a:lumMod val="50000"/>
                  </a:schemeClr>
                </a:solidFill>
                <a:latin typeface="Calibri" panose="020F0502020204030204" pitchFamily="34" charset="0"/>
                <a:cs typeface="Calibri" panose="020F0502020204030204" pitchFamily="34" charset="0"/>
              </a:rPr>
              <a:t>live release </a:t>
            </a:r>
            <a:r>
              <a:rPr lang="en-US" sz="2200" dirty="0">
                <a:solidFill>
                  <a:schemeClr val="bg1">
                    <a:lumMod val="50000"/>
                  </a:schemeClr>
                </a:solidFill>
                <a:latin typeface="Calibri" panose="020F0502020204030204" pitchFamily="34" charset="0"/>
                <a:cs typeface="Calibri" panose="020F0502020204030204" pitchFamily="34" charset="0"/>
              </a:rPr>
              <a:t>(through reductions in F) , finding that live release management measures alone are unlikely to be sufficient to rebuild the stock to the target within the projected period.  They could be a way to reduce F only if discard mortality rates are low, but other management measures such as reduction of soak time, time-area closures, and safe handling and best practices for the release of live sharks may also be required.</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the </a:t>
            </a:r>
            <a:r>
              <a:rPr lang="en-US" sz="2200" i="1" dirty="0">
                <a:solidFill>
                  <a:schemeClr val="bg1">
                    <a:lumMod val="50000"/>
                  </a:schemeClr>
                </a:solidFill>
                <a:latin typeface="Calibri" panose="020F0502020204030204" pitchFamily="34" charset="0"/>
                <a:cs typeface="Calibri" panose="020F0502020204030204" pitchFamily="34" charset="0"/>
              </a:rPr>
              <a:t>DST</a:t>
            </a:r>
            <a:r>
              <a:rPr lang="en-US" sz="2200" dirty="0">
                <a:solidFill>
                  <a:schemeClr val="bg1">
                    <a:lumMod val="50000"/>
                  </a:schemeClr>
                </a:solidFill>
                <a:latin typeface="Calibri" panose="020F0502020204030204" pitchFamily="34" charset="0"/>
                <a:cs typeface="Calibri" panose="020F0502020204030204" pitchFamily="34" charset="0"/>
              </a:rPr>
              <a:t> projections, if fishers are unable to avoid catching shortfin mako sharks, and the ones that are discarded have a substantial mortality rate, then </a:t>
            </a:r>
            <a:r>
              <a:rPr lang="en-US" sz="2200" i="1" dirty="0">
                <a:solidFill>
                  <a:schemeClr val="bg1">
                    <a:lumMod val="50000"/>
                  </a:schemeClr>
                </a:solidFill>
                <a:latin typeface="Calibri" panose="020F0502020204030204" pitchFamily="34" charset="0"/>
                <a:cs typeface="Calibri" panose="020F0502020204030204" pitchFamily="34" charset="0"/>
              </a:rPr>
              <a:t>it is necessary to greatly decrease the retained catch </a:t>
            </a:r>
            <a:r>
              <a:rPr lang="en-US" sz="2200" dirty="0">
                <a:solidFill>
                  <a:schemeClr val="bg1">
                    <a:lumMod val="50000"/>
                  </a:schemeClr>
                </a:solidFill>
                <a:latin typeface="Calibri" panose="020F0502020204030204" pitchFamily="34" charset="0"/>
                <a:cs typeface="Calibri" panose="020F0502020204030204" pitchFamily="34" charset="0"/>
              </a:rPr>
              <a:t>to allow the population to rebuild. The weight of dead discards is dependent on retention rates and discard mortality rates; thus, it is critical to estimate these parameters accurately for all fleets.</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endParaRPr lang="pt-PT" baseline="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47</a:t>
            </a:fld>
            <a:endParaRPr 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pt-PT" dirty="0"/>
              <a:t>Work</a:t>
            </a:r>
            <a:r>
              <a:rPr lang="pt-PT" baseline="0" dirty="0"/>
              <a:t> </a:t>
            </a:r>
            <a:r>
              <a:rPr lang="pt-PT" baseline="0" dirty="0" err="1"/>
              <a:t>on</a:t>
            </a:r>
            <a:r>
              <a:rPr lang="pt-PT" baseline="0" dirty="0"/>
              <a:t> </a:t>
            </a:r>
            <a:r>
              <a:rPr lang="pt-PT" baseline="0" dirty="0" err="1"/>
              <a:t>the</a:t>
            </a:r>
            <a:r>
              <a:rPr lang="pt-PT" baseline="0" dirty="0"/>
              <a:t> </a:t>
            </a:r>
            <a:r>
              <a:rPr lang="pt-PT" baseline="0" dirty="0" err="1"/>
              <a:t>exceptions</a:t>
            </a:r>
            <a:r>
              <a:rPr lang="pt-PT" baseline="0" dirty="0"/>
              <a:t> </a:t>
            </a:r>
            <a:r>
              <a:rPr lang="pt-PT" baseline="0" dirty="0" err="1"/>
              <a:t>of</a:t>
            </a:r>
            <a:r>
              <a:rPr lang="pt-PT" baseline="0" dirty="0"/>
              <a:t> 17-08:</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SS projections, the Group examined the combined effects of </a:t>
            </a:r>
            <a:r>
              <a:rPr lang="en-US" sz="2200" b="1" dirty="0">
                <a:solidFill>
                  <a:schemeClr val="bg1">
                    <a:lumMod val="50000"/>
                  </a:schemeClr>
                </a:solidFill>
                <a:latin typeface="Calibri" panose="020F0502020204030204" pitchFamily="34" charset="0"/>
                <a:cs typeface="Calibri" panose="020F0502020204030204" pitchFamily="34" charset="0"/>
              </a:rPr>
              <a:t>size limits </a:t>
            </a:r>
            <a:r>
              <a:rPr lang="en-US" sz="2200" dirty="0">
                <a:solidFill>
                  <a:schemeClr val="bg1">
                    <a:lumMod val="50000"/>
                  </a:schemeClr>
                </a:solidFill>
                <a:latin typeface="Calibri" panose="020F0502020204030204" pitchFamily="34" charset="0"/>
                <a:cs typeface="Calibri" panose="020F0502020204030204" pitchFamily="34" charset="0"/>
              </a:rPr>
              <a:t>and different </a:t>
            </a:r>
            <a:r>
              <a:rPr lang="en-US" sz="2200" b="1" dirty="0">
                <a:solidFill>
                  <a:schemeClr val="bg1">
                    <a:lumMod val="50000"/>
                  </a:schemeClr>
                </a:solidFill>
                <a:latin typeface="Calibri" panose="020F0502020204030204" pitchFamily="34" charset="0"/>
                <a:cs typeface="Calibri" panose="020F0502020204030204" pitchFamily="34" charset="0"/>
              </a:rPr>
              <a:t>TACs</a:t>
            </a:r>
            <a:r>
              <a:rPr lang="en-US" sz="2200" dirty="0">
                <a:solidFill>
                  <a:schemeClr val="bg1">
                    <a:lumMod val="50000"/>
                  </a:schemeClr>
                </a:solidFill>
                <a:latin typeface="Calibri" panose="020F0502020204030204" pitchFamily="34" charset="0"/>
                <a:cs typeface="Calibri" panose="020F0502020204030204" pitchFamily="34" charset="0"/>
              </a:rPr>
              <a:t>. The results indicated that hypothetically, a minimum size regulation that is applied to the whole fishery could be a useful tool to increase the speed of the recovery under management by TAC provided that discard mortality is low.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pt-PT" baseline="0" dirty="0"/>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Using SS projections, the Group also examined the effect of </a:t>
            </a:r>
            <a:r>
              <a:rPr lang="en-US" sz="2200" b="1" dirty="0">
                <a:solidFill>
                  <a:schemeClr val="bg1">
                    <a:lumMod val="50000"/>
                  </a:schemeClr>
                </a:solidFill>
                <a:latin typeface="Calibri" panose="020F0502020204030204" pitchFamily="34" charset="0"/>
                <a:cs typeface="Calibri" panose="020F0502020204030204" pitchFamily="34" charset="0"/>
              </a:rPr>
              <a:t>live release </a:t>
            </a:r>
            <a:r>
              <a:rPr lang="en-US" sz="2200" dirty="0">
                <a:solidFill>
                  <a:schemeClr val="bg1">
                    <a:lumMod val="50000"/>
                  </a:schemeClr>
                </a:solidFill>
                <a:latin typeface="Calibri" panose="020F0502020204030204" pitchFamily="34" charset="0"/>
                <a:cs typeface="Calibri" panose="020F0502020204030204" pitchFamily="34" charset="0"/>
              </a:rPr>
              <a:t>(through reductions in F) , finding that live release management measures alone are unlikely to be sufficient to rebuild the stock to the target within the projected period.  They could be a way to reduce F only if discard mortality rates are low, but other management measures such as reduction of soak time, time-area closures, and safe handling and best practices for the release of live sharks may also be required.</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the </a:t>
            </a:r>
            <a:r>
              <a:rPr lang="en-US" sz="2200" i="1" dirty="0">
                <a:solidFill>
                  <a:schemeClr val="bg1">
                    <a:lumMod val="50000"/>
                  </a:schemeClr>
                </a:solidFill>
                <a:latin typeface="Calibri" panose="020F0502020204030204" pitchFamily="34" charset="0"/>
                <a:cs typeface="Calibri" panose="020F0502020204030204" pitchFamily="34" charset="0"/>
              </a:rPr>
              <a:t>DST</a:t>
            </a:r>
            <a:r>
              <a:rPr lang="en-US" sz="2200" dirty="0">
                <a:solidFill>
                  <a:schemeClr val="bg1">
                    <a:lumMod val="50000"/>
                  </a:schemeClr>
                </a:solidFill>
                <a:latin typeface="Calibri" panose="020F0502020204030204" pitchFamily="34" charset="0"/>
                <a:cs typeface="Calibri" panose="020F0502020204030204" pitchFamily="34" charset="0"/>
              </a:rPr>
              <a:t> projections, if fishers are unable to avoid catching shortfin mako sharks, and the ones that are discarded have a substantial mortality rate, then </a:t>
            </a:r>
            <a:r>
              <a:rPr lang="en-US" sz="2200" i="1" dirty="0">
                <a:solidFill>
                  <a:schemeClr val="bg1">
                    <a:lumMod val="50000"/>
                  </a:schemeClr>
                </a:solidFill>
                <a:latin typeface="Calibri" panose="020F0502020204030204" pitchFamily="34" charset="0"/>
                <a:cs typeface="Calibri" panose="020F0502020204030204" pitchFamily="34" charset="0"/>
              </a:rPr>
              <a:t>it is necessary to greatly decrease the retained catch </a:t>
            </a:r>
            <a:r>
              <a:rPr lang="en-US" sz="2200" dirty="0">
                <a:solidFill>
                  <a:schemeClr val="bg1">
                    <a:lumMod val="50000"/>
                  </a:schemeClr>
                </a:solidFill>
                <a:latin typeface="Calibri" panose="020F0502020204030204" pitchFamily="34" charset="0"/>
                <a:cs typeface="Calibri" panose="020F0502020204030204" pitchFamily="34" charset="0"/>
              </a:rPr>
              <a:t>to allow the population to rebuild. The weight of dead discards is dependent on retention rates and discard mortality rates; thus, it is critical to estimate these parameters accurately for all fleets.</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endParaRPr lang="pt-PT" baseline="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48</a:t>
            </a:fld>
            <a:endParaRPr 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pt-PT" dirty="0"/>
              <a:t>Work</a:t>
            </a:r>
            <a:r>
              <a:rPr lang="pt-PT" baseline="0" dirty="0"/>
              <a:t> </a:t>
            </a:r>
            <a:r>
              <a:rPr lang="pt-PT" baseline="0" dirty="0" err="1"/>
              <a:t>on</a:t>
            </a:r>
            <a:r>
              <a:rPr lang="pt-PT" baseline="0" dirty="0"/>
              <a:t> </a:t>
            </a:r>
            <a:r>
              <a:rPr lang="pt-PT" baseline="0" dirty="0" err="1"/>
              <a:t>the</a:t>
            </a:r>
            <a:r>
              <a:rPr lang="pt-PT" baseline="0" dirty="0"/>
              <a:t> </a:t>
            </a:r>
            <a:r>
              <a:rPr lang="pt-PT" baseline="0" dirty="0" err="1"/>
              <a:t>exceptions</a:t>
            </a:r>
            <a:r>
              <a:rPr lang="pt-PT" baseline="0" dirty="0"/>
              <a:t> </a:t>
            </a:r>
            <a:r>
              <a:rPr lang="pt-PT" baseline="0" dirty="0" err="1"/>
              <a:t>of</a:t>
            </a:r>
            <a:r>
              <a:rPr lang="pt-PT" baseline="0" dirty="0"/>
              <a:t> 17-08:</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SS projections, the Group examined the combined effects of </a:t>
            </a:r>
            <a:r>
              <a:rPr lang="en-US" sz="2200" b="1" dirty="0">
                <a:solidFill>
                  <a:schemeClr val="bg1">
                    <a:lumMod val="50000"/>
                  </a:schemeClr>
                </a:solidFill>
                <a:latin typeface="Calibri" panose="020F0502020204030204" pitchFamily="34" charset="0"/>
                <a:cs typeface="Calibri" panose="020F0502020204030204" pitchFamily="34" charset="0"/>
              </a:rPr>
              <a:t>size limits </a:t>
            </a:r>
            <a:r>
              <a:rPr lang="en-US" sz="2200" dirty="0">
                <a:solidFill>
                  <a:schemeClr val="bg1">
                    <a:lumMod val="50000"/>
                  </a:schemeClr>
                </a:solidFill>
                <a:latin typeface="Calibri" panose="020F0502020204030204" pitchFamily="34" charset="0"/>
                <a:cs typeface="Calibri" panose="020F0502020204030204" pitchFamily="34" charset="0"/>
              </a:rPr>
              <a:t>and different </a:t>
            </a:r>
            <a:r>
              <a:rPr lang="en-US" sz="2200" b="1" dirty="0">
                <a:solidFill>
                  <a:schemeClr val="bg1">
                    <a:lumMod val="50000"/>
                  </a:schemeClr>
                </a:solidFill>
                <a:latin typeface="Calibri" panose="020F0502020204030204" pitchFamily="34" charset="0"/>
                <a:cs typeface="Calibri" panose="020F0502020204030204" pitchFamily="34" charset="0"/>
              </a:rPr>
              <a:t>TACs</a:t>
            </a:r>
            <a:r>
              <a:rPr lang="en-US" sz="2200" dirty="0">
                <a:solidFill>
                  <a:schemeClr val="bg1">
                    <a:lumMod val="50000"/>
                  </a:schemeClr>
                </a:solidFill>
                <a:latin typeface="Calibri" panose="020F0502020204030204" pitchFamily="34" charset="0"/>
                <a:cs typeface="Calibri" panose="020F0502020204030204" pitchFamily="34" charset="0"/>
              </a:rPr>
              <a:t>. The results indicated that hypothetically, a minimum size regulation that is applied to the whole fishery could be a useful tool to increase the speed of the recovery under management by TAC provided that discard mortality is low. </a:t>
            </a:r>
          </a:p>
          <a:p>
            <a:pPr marL="0" marR="0" lvl="1" indent="0" algn="l" defTabSz="914400" rtl="0" eaLnBrk="1" fontAlgn="auto" latinLnBrk="0" hangingPunct="1">
              <a:lnSpc>
                <a:spcPct val="100000"/>
              </a:lnSpc>
              <a:spcBef>
                <a:spcPts val="0"/>
              </a:spcBef>
              <a:spcAft>
                <a:spcPts val="0"/>
              </a:spcAft>
              <a:buClrTx/>
              <a:buSzTx/>
              <a:buFontTx/>
              <a:buNone/>
              <a:tabLst/>
              <a:defRPr/>
            </a:pPr>
            <a:endParaRPr lang="pt-PT" baseline="0" dirty="0"/>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Using SS projections, the Group also examined the effect of </a:t>
            </a:r>
            <a:r>
              <a:rPr lang="en-US" sz="2200" b="1" dirty="0">
                <a:solidFill>
                  <a:schemeClr val="bg1">
                    <a:lumMod val="50000"/>
                  </a:schemeClr>
                </a:solidFill>
                <a:latin typeface="Calibri" panose="020F0502020204030204" pitchFamily="34" charset="0"/>
                <a:cs typeface="Calibri" panose="020F0502020204030204" pitchFamily="34" charset="0"/>
              </a:rPr>
              <a:t>live release </a:t>
            </a:r>
            <a:r>
              <a:rPr lang="en-US" sz="2200" dirty="0">
                <a:solidFill>
                  <a:schemeClr val="bg1">
                    <a:lumMod val="50000"/>
                  </a:schemeClr>
                </a:solidFill>
                <a:latin typeface="Calibri" panose="020F0502020204030204" pitchFamily="34" charset="0"/>
                <a:cs typeface="Calibri" panose="020F0502020204030204" pitchFamily="34" charset="0"/>
              </a:rPr>
              <a:t>(through reductions in F) , finding that live release management measures alone are unlikely to be sufficient to rebuild the stock to the target within the projected period.  They could be a way to reduce F only if discard mortality rates are low, but other management measures such as reduction of soak time, time-area closures, and safe handling and best practices for the release of live sharks may also be required.</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pPr marL="0" marR="0" lvl="1" indent="0" algn="l" defTabSz="914400" rtl="0" eaLnBrk="1" fontAlgn="auto" latinLnBrk="0" hangingPunct="1">
              <a:lnSpc>
                <a:spcPct val="100000"/>
              </a:lnSpc>
              <a:spcBef>
                <a:spcPts val="0"/>
              </a:spcBef>
              <a:spcAft>
                <a:spcPts val="0"/>
              </a:spcAft>
              <a:buClrTx/>
              <a:buSzTx/>
              <a:buFontTx/>
              <a:buChar char="-"/>
              <a:tabLst/>
              <a:defRPr/>
            </a:pPr>
            <a:r>
              <a:rPr lang="en-US" sz="2200" dirty="0">
                <a:solidFill>
                  <a:schemeClr val="bg1">
                    <a:lumMod val="50000"/>
                  </a:schemeClr>
                </a:solidFill>
                <a:latin typeface="Calibri" panose="020F0502020204030204" pitchFamily="34" charset="0"/>
                <a:cs typeface="Calibri" panose="020F0502020204030204" pitchFamily="34" charset="0"/>
              </a:rPr>
              <a:t> Using the </a:t>
            </a:r>
            <a:r>
              <a:rPr lang="en-US" sz="2200" i="1" dirty="0">
                <a:solidFill>
                  <a:schemeClr val="bg1">
                    <a:lumMod val="50000"/>
                  </a:schemeClr>
                </a:solidFill>
                <a:latin typeface="Calibri" panose="020F0502020204030204" pitchFamily="34" charset="0"/>
                <a:cs typeface="Calibri" panose="020F0502020204030204" pitchFamily="34" charset="0"/>
              </a:rPr>
              <a:t>DST</a:t>
            </a:r>
            <a:r>
              <a:rPr lang="en-US" sz="2200" dirty="0">
                <a:solidFill>
                  <a:schemeClr val="bg1">
                    <a:lumMod val="50000"/>
                  </a:schemeClr>
                </a:solidFill>
                <a:latin typeface="Calibri" panose="020F0502020204030204" pitchFamily="34" charset="0"/>
                <a:cs typeface="Calibri" panose="020F0502020204030204" pitchFamily="34" charset="0"/>
              </a:rPr>
              <a:t> projections, if fishers are unable to avoid catching shortfin mako sharks, and the ones that are discarded have a substantial mortality rate, then </a:t>
            </a:r>
            <a:r>
              <a:rPr lang="en-US" sz="2200" i="1" dirty="0">
                <a:solidFill>
                  <a:schemeClr val="bg1">
                    <a:lumMod val="50000"/>
                  </a:schemeClr>
                </a:solidFill>
                <a:latin typeface="Calibri" panose="020F0502020204030204" pitchFamily="34" charset="0"/>
                <a:cs typeface="Calibri" panose="020F0502020204030204" pitchFamily="34" charset="0"/>
              </a:rPr>
              <a:t>it is necessary to greatly decrease the retained catch </a:t>
            </a:r>
            <a:r>
              <a:rPr lang="en-US" sz="2200" dirty="0">
                <a:solidFill>
                  <a:schemeClr val="bg1">
                    <a:lumMod val="50000"/>
                  </a:schemeClr>
                </a:solidFill>
                <a:latin typeface="Calibri" panose="020F0502020204030204" pitchFamily="34" charset="0"/>
                <a:cs typeface="Calibri" panose="020F0502020204030204" pitchFamily="34" charset="0"/>
              </a:rPr>
              <a:t>to allow the population to rebuild. The weight of dead discards is dependent on retention rates and discard mortality rates; thus, it is critical to estimate these parameters accurately for all fleets.</a:t>
            </a:r>
          </a:p>
          <a:p>
            <a:pPr marL="0" marR="0" lvl="1" indent="0" algn="l" defTabSz="914400" rtl="0" eaLnBrk="1" fontAlgn="auto" latinLnBrk="0" hangingPunct="1">
              <a:lnSpc>
                <a:spcPct val="100000"/>
              </a:lnSpc>
              <a:spcBef>
                <a:spcPts val="0"/>
              </a:spcBef>
              <a:spcAft>
                <a:spcPts val="0"/>
              </a:spcAft>
              <a:buClrTx/>
              <a:buSzTx/>
              <a:buFontTx/>
              <a:buChar char="-"/>
              <a:tabLst/>
              <a:defRPr/>
            </a:pPr>
            <a:endParaRPr lang="en-US" sz="2200" dirty="0">
              <a:solidFill>
                <a:schemeClr val="bg1">
                  <a:lumMod val="50000"/>
                </a:schemeClr>
              </a:solidFill>
              <a:latin typeface="Calibri" panose="020F0502020204030204" pitchFamily="34" charset="0"/>
              <a:cs typeface="Calibri" panose="020F0502020204030204" pitchFamily="34" charset="0"/>
            </a:endParaRPr>
          </a:p>
          <a:p>
            <a:endParaRPr lang="pt-PT" baseline="0"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49</a:t>
            </a:fld>
            <a:endParaRPr 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50</a:t>
            </a:fld>
            <a:endParaRPr 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52</a:t>
            </a:fld>
            <a:endParaRPr lang="en-GB"/>
          </a:p>
        </p:txBody>
      </p:sp>
    </p:spTree>
    <p:extLst>
      <p:ext uri="{BB962C8B-B14F-4D97-AF65-F5344CB8AC3E}">
        <p14:creationId xmlns:p14="http://schemas.microsoft.com/office/powerpoint/2010/main" val="1784938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a:t>
            </a:fld>
            <a:endParaRPr lang="en-US"/>
          </a:p>
        </p:txBody>
      </p:sp>
    </p:spTree>
    <p:extLst>
      <p:ext uri="{BB962C8B-B14F-4D97-AF65-F5344CB8AC3E}">
        <p14:creationId xmlns:p14="http://schemas.microsoft.com/office/powerpoint/2010/main" val="22346751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53</a:t>
            </a:fld>
            <a:endParaRPr lang="en-GB"/>
          </a:p>
        </p:txBody>
      </p:sp>
    </p:spTree>
    <p:extLst>
      <p:ext uri="{BB962C8B-B14F-4D97-AF65-F5344CB8AC3E}">
        <p14:creationId xmlns:p14="http://schemas.microsoft.com/office/powerpoint/2010/main" val="17849383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54</a:t>
            </a:fld>
            <a:endParaRPr lang="en-GB"/>
          </a:p>
        </p:txBody>
      </p:sp>
    </p:spTree>
    <p:extLst>
      <p:ext uri="{BB962C8B-B14F-4D97-AF65-F5344CB8AC3E}">
        <p14:creationId xmlns:p14="http://schemas.microsoft.com/office/powerpoint/2010/main" val="178493835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55</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The circles in the plots denotes common status for several BSP runs</a:t>
            </a:r>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58</a:t>
            </a:fld>
            <a:endParaRPr lang="en-GB"/>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64</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65</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66</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68</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69</a:t>
            </a:fld>
            <a:endParaRPr lang="en-GB"/>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70</a:t>
            </a:fld>
            <a:endParaRPr lang="en-GB"/>
          </a:p>
        </p:txBody>
      </p:sp>
    </p:spTree>
    <p:extLst>
      <p:ext uri="{BB962C8B-B14F-4D97-AF65-F5344CB8AC3E}">
        <p14:creationId xmlns:p14="http://schemas.microsoft.com/office/powerpoint/2010/main" val="1982933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7</a:t>
            </a:fld>
            <a:endParaRPr lang="en-US"/>
          </a:p>
        </p:txBody>
      </p:sp>
    </p:spTree>
    <p:extLst>
      <p:ext uri="{BB962C8B-B14F-4D97-AF65-F5344CB8AC3E}">
        <p14:creationId xmlns:p14="http://schemas.microsoft.com/office/powerpoint/2010/main" val="207856007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71</a:t>
            </a:fld>
            <a:endParaRPr lang="en-GB"/>
          </a:p>
        </p:txBody>
      </p:sp>
    </p:spTree>
    <p:extLst>
      <p:ext uri="{BB962C8B-B14F-4D97-AF65-F5344CB8AC3E}">
        <p14:creationId xmlns:p14="http://schemas.microsoft.com/office/powerpoint/2010/main" val="19829337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72</a:t>
            </a:fld>
            <a:endParaRPr lang="en-US"/>
          </a:p>
        </p:txBody>
      </p:sp>
    </p:spTree>
    <p:extLst>
      <p:ext uri="{BB962C8B-B14F-4D97-AF65-F5344CB8AC3E}">
        <p14:creationId xmlns:p14="http://schemas.microsoft.com/office/powerpoint/2010/main" val="4267663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8</a:t>
            </a:fld>
            <a:endParaRPr lang="en-US"/>
          </a:p>
        </p:txBody>
      </p:sp>
    </p:spTree>
    <p:extLst>
      <p:ext uri="{BB962C8B-B14F-4D97-AF65-F5344CB8AC3E}">
        <p14:creationId xmlns:p14="http://schemas.microsoft.com/office/powerpoint/2010/main" val="158282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D1EBAAB-6117-4574-84C0-44F5FF720267}" type="slidenum">
              <a:rPr lang="en-US" smtClean="0"/>
              <a:pPr/>
              <a:t>9</a:t>
            </a:fld>
            <a:endParaRPr lang="en-US"/>
          </a:p>
        </p:txBody>
      </p:sp>
    </p:spTree>
    <p:extLst>
      <p:ext uri="{BB962C8B-B14F-4D97-AF65-F5344CB8AC3E}">
        <p14:creationId xmlns:p14="http://schemas.microsoft.com/office/powerpoint/2010/main" val="1860144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ea typeface="Times New Roman" panose="02020603050405020304" pitchFamily="18" charset="0"/>
              </a:rPr>
              <a:t>Inability to accurately estimate fishing mortality will continue to compromise the Group’s ability to predict and monitor the stock’s recovery period. This is due to the inadequate reporting of discards, as well as the lack of reports from some artisanal and recreational fisheries that take marlin species.</a:t>
            </a:r>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13</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pt-PT" dirty="0"/>
          </a:p>
        </p:txBody>
      </p:sp>
      <p:sp>
        <p:nvSpPr>
          <p:cNvPr id="4" name="Slide Number Placeholder 3"/>
          <p:cNvSpPr>
            <a:spLocks noGrp="1"/>
          </p:cNvSpPr>
          <p:nvPr>
            <p:ph type="sldNum" sz="quarter" idx="10"/>
          </p:nvPr>
        </p:nvSpPr>
        <p:spPr/>
        <p:txBody>
          <a:bodyPr/>
          <a:lstStyle/>
          <a:p>
            <a:fld id="{AF0149AE-CE15-445E-B780-06EC53624468}" type="slidenum">
              <a:rPr lang="en-GB" smtClean="0"/>
              <a:pPr/>
              <a:t>14</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0D26237D-2EB2-4C31-94A4-D178F4A4CA7F}" type="datetime1">
              <a:rPr lang="en-US" smtClean="0"/>
              <a:pPr/>
              <a:t>5/15/2024</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695490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53DD6A17-64B9-4A07-91BE-0E45EFA814BA}" type="datetime1">
              <a:rPr lang="en-US" smtClean="0"/>
              <a:pPr/>
              <a:t>5/15/2024</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959768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4B81BA53-D7EE-4BC7-B549-217FAA3BB5CE}" type="datetime1">
              <a:rPr lang="en-US" smtClean="0"/>
              <a:pPr/>
              <a:t>5/15/2024</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3943548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2D593ED4-4EAB-4CC5-9766-7D70E098D743}" type="datetime1">
              <a:rPr lang="en-US" smtClean="0"/>
              <a:pPr/>
              <a:t>5/15/2024</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DE50DEB3-00C6-4B15-95D3-20297EEC9831}" type="slidenum">
              <a:rPr lang="en-US" smtClean="0"/>
              <a:pPr/>
              <a:t>‹#›</a:t>
            </a:fld>
            <a:endParaRPr lang="en-US"/>
          </a:p>
        </p:txBody>
      </p:sp>
    </p:spTree>
    <p:extLst>
      <p:ext uri="{BB962C8B-B14F-4D97-AF65-F5344CB8AC3E}">
        <p14:creationId xmlns:p14="http://schemas.microsoft.com/office/powerpoint/2010/main" val="1801745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5A0194E-997C-40F1-9D2E-4C00D9D26A77}" type="datetime1">
              <a:rPr lang="en-US" smtClean="0"/>
              <a:pPr/>
              <a:t>5/15/2024</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2279571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8F0E428-A204-49A7-A4F0-0DB5185B6007}" type="datetime1">
              <a:rPr lang="en-US" smtClean="0"/>
              <a:pPr/>
              <a:t>5/15/2024</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80081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BC8C007-3AC6-4305-ABA2-0487425C2E69}" type="datetime1">
              <a:rPr lang="en-US" smtClean="0"/>
              <a:pPr/>
              <a:t>5/15/2024</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7271766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01F603-C5A5-41B8-8582-C46F41213B34}" type="datetime1">
              <a:rPr lang="en-US" smtClean="0"/>
              <a:pPr/>
              <a:t>5/15/2024</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438289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CB68831-D9DA-413F-A935-B28B02D6E0A9}" type="datetime1">
              <a:rPr lang="en-US" smtClean="0"/>
              <a:pPr/>
              <a:t>5/15/2024</a:t>
            </a:fld>
            <a:endParaRPr lang="en-US"/>
          </a:p>
        </p:txBody>
      </p:sp>
      <p:sp>
        <p:nvSpPr>
          <p:cNvPr id="8" name="Footer Placeholder 7"/>
          <p:cNvSpPr>
            <a:spLocks noGrp="1"/>
          </p:cNvSpPr>
          <p:nvPr>
            <p:ph type="ftr" sz="quarter" idx="11"/>
          </p:nvPr>
        </p:nvSpPr>
        <p:spPr/>
        <p:txBody>
          <a:bodyPr/>
          <a:lstStyle/>
          <a:p>
            <a:r>
              <a:rPr lang="en-US"/>
              <a:t>SCRS Report 2018 - Panel 4</a:t>
            </a:r>
          </a:p>
        </p:txBody>
      </p:sp>
      <p:sp>
        <p:nvSpPr>
          <p:cNvPr id="9" name="Slide Number Placeholder 8"/>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9483592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9BD67A-DA03-4308-B231-F6EE89EC0ED0}" type="datetime1">
              <a:rPr lang="en-US" smtClean="0"/>
              <a:pPr/>
              <a:t>5/15/2024</a:t>
            </a:fld>
            <a:endParaRPr lang="en-US"/>
          </a:p>
        </p:txBody>
      </p:sp>
      <p:sp>
        <p:nvSpPr>
          <p:cNvPr id="4" name="Footer Placeholder 3"/>
          <p:cNvSpPr>
            <a:spLocks noGrp="1"/>
          </p:cNvSpPr>
          <p:nvPr>
            <p:ph type="ftr" sz="quarter" idx="11"/>
          </p:nvPr>
        </p:nvSpPr>
        <p:spPr/>
        <p:txBody>
          <a:bodyPr/>
          <a:lstStyle/>
          <a:p>
            <a:r>
              <a:rPr lang="en-US"/>
              <a:t>SCRS Report 2018 - Panel 4</a:t>
            </a:r>
          </a:p>
        </p:txBody>
      </p:sp>
      <p:sp>
        <p:nvSpPr>
          <p:cNvPr id="5" name="Slide Number Placeholder 4"/>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37425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a:t>SCRS Report 2018 -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657532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F5BB4379-5CB3-422D-9E3C-0EAE31D36501}" type="datetime1">
              <a:rPr lang="en-US" smtClean="0"/>
              <a:pPr/>
              <a:t>5/15/2024</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605030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E021A93-B1C5-4F65-8EA9-2A04F4D2EB46}" type="datetime1">
              <a:rPr lang="en-US" smtClean="0"/>
              <a:pPr/>
              <a:t>5/15/2024</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305504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8B8E574-9227-4A21-A4C0-44B479E884CB}" type="datetime1">
              <a:rPr lang="en-US" smtClean="0"/>
              <a:pPr/>
              <a:t>5/15/2024</a:t>
            </a:fld>
            <a:endParaRPr lang="en-US"/>
          </a:p>
        </p:txBody>
      </p:sp>
      <p:sp>
        <p:nvSpPr>
          <p:cNvPr id="6" name="Footer Placeholder 5"/>
          <p:cNvSpPr>
            <a:spLocks noGrp="1"/>
          </p:cNvSpPr>
          <p:nvPr>
            <p:ph type="ftr" sz="quarter" idx="11"/>
          </p:nvPr>
        </p:nvSpPr>
        <p:spPr/>
        <p:txBody>
          <a:bodyPr/>
          <a:lstStyle/>
          <a:p>
            <a:r>
              <a:rPr lang="en-US"/>
              <a:t>SCRS Report 2018 -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12784218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DE9472-9EC8-43CD-BB2D-130EE883A2C4}" type="datetime1">
              <a:rPr lang="en-US" smtClean="0"/>
              <a:pPr/>
              <a:t>5/15/2024</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6732202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293CE-C8F5-4ADF-9CE9-1C1582B522B9}" type="datetime1">
              <a:rPr lang="en-US" smtClean="0"/>
              <a:pPr/>
              <a:t>5/15/2024</a:t>
            </a:fld>
            <a:endParaRPr lang="en-US"/>
          </a:p>
        </p:txBody>
      </p:sp>
      <p:sp>
        <p:nvSpPr>
          <p:cNvPr id="5" name="Footer Placeholder 4"/>
          <p:cNvSpPr>
            <a:spLocks noGrp="1"/>
          </p:cNvSpPr>
          <p:nvPr>
            <p:ph type="ftr" sz="quarter" idx="11"/>
          </p:nvPr>
        </p:nvSpPr>
        <p:spPr/>
        <p:txBody>
          <a:bodyPr/>
          <a:lstStyle/>
          <a:p>
            <a:r>
              <a:rPr lang="en-US"/>
              <a:t>SCRS Report 2018 -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a:t>
            </a:fld>
            <a:endParaRPr lang="en-US"/>
          </a:p>
        </p:txBody>
      </p:sp>
    </p:spTree>
    <p:extLst>
      <p:ext uri="{BB962C8B-B14F-4D97-AF65-F5344CB8AC3E}">
        <p14:creationId xmlns:p14="http://schemas.microsoft.com/office/powerpoint/2010/main" val="4033872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628650" y="6356350"/>
            <a:ext cx="2057400" cy="365125"/>
          </a:xfrm>
          <a:prstGeom prst="rect">
            <a:avLst/>
          </a:prstGeom>
        </p:spPr>
        <p:txBody>
          <a:bodyPr/>
          <a:lstStyle/>
          <a:p>
            <a:fld id="{B085AB66-5A47-46C3-83B4-D76065A7E2AE}" type="datetime1">
              <a:rPr lang="en-US" smtClean="0"/>
              <a:pPr/>
              <a:t>5/15/2024</a:t>
            </a:fld>
            <a:endParaRPr lang="en-US"/>
          </a:p>
        </p:txBody>
      </p:sp>
      <p:sp>
        <p:nvSpPr>
          <p:cNvPr id="5" name="Footer Placeholder 4"/>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6" name="Slide Number Placeholder 5"/>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371550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04D87C1B-E77D-409F-A0CF-8C494D9BD5E8}" type="datetime1">
              <a:rPr lang="en-US" smtClean="0"/>
              <a:pPr/>
              <a:t>5/15/2024</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36253741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28650" y="6356350"/>
            <a:ext cx="2057400" cy="365125"/>
          </a:xfrm>
          <a:prstGeom prst="rect">
            <a:avLst/>
          </a:prstGeom>
        </p:spPr>
        <p:txBody>
          <a:bodyPr/>
          <a:lstStyle/>
          <a:p>
            <a:fld id="{82371129-F7EA-4A15-9DBB-728E32B9D609}" type="datetime1">
              <a:rPr lang="en-US" smtClean="0"/>
              <a:pPr/>
              <a:t>5/15/2024</a:t>
            </a:fld>
            <a:endParaRPr lang="en-US"/>
          </a:p>
        </p:txBody>
      </p:sp>
      <p:sp>
        <p:nvSpPr>
          <p:cNvPr id="8" name="Footer Placeholder 7"/>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9" name="Slide Number Placeholder 8"/>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877539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28650" y="6356350"/>
            <a:ext cx="2057400" cy="365125"/>
          </a:xfrm>
          <a:prstGeom prst="rect">
            <a:avLst/>
          </a:prstGeom>
        </p:spPr>
        <p:txBody>
          <a:bodyPr/>
          <a:lstStyle/>
          <a:p>
            <a:fld id="{DDEAFCAF-EDB5-40F9-8A49-739E8AFA748A}" type="datetime1">
              <a:rPr lang="en-US" smtClean="0"/>
              <a:pPr/>
              <a:t>5/15/2024</a:t>
            </a:fld>
            <a:endParaRPr lang="en-US"/>
          </a:p>
        </p:txBody>
      </p:sp>
      <p:sp>
        <p:nvSpPr>
          <p:cNvPr id="4" name="Footer Placeholder 3"/>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5" name="Slide Number Placeholder 4"/>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24655135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0"/>
            <a:ext cx="2057400" cy="365125"/>
          </a:xfrm>
          <a:prstGeom prst="rect">
            <a:avLst/>
          </a:prstGeom>
        </p:spPr>
        <p:txBody>
          <a:bodyPr/>
          <a:lstStyle/>
          <a:p>
            <a:fld id="{9B2C77CA-8B6B-4E32-92D7-81A314F92ACC}" type="datetime1">
              <a:rPr lang="en-US" smtClean="0"/>
              <a:pPr/>
              <a:t>5/15/2024</a:t>
            </a:fld>
            <a:endParaRPr lang="en-US"/>
          </a:p>
        </p:txBody>
      </p:sp>
      <p:sp>
        <p:nvSpPr>
          <p:cNvPr id="3" name="Footer Placeholder 2"/>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4" name="Slide Number Placeholder 3"/>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1766329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46EB2F1C-D852-4CB1-A1A5-3741028C9FF8}" type="datetime1">
              <a:rPr lang="en-US" smtClean="0"/>
              <a:pPr/>
              <a:t>5/15/2024</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15760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0"/>
            <a:ext cx="2057400" cy="365125"/>
          </a:xfrm>
          <a:prstGeom prst="rect">
            <a:avLst/>
          </a:prstGeom>
        </p:spPr>
        <p:txBody>
          <a:bodyPr/>
          <a:lstStyle/>
          <a:p>
            <a:fld id="{E4448F55-63AC-4C88-B072-A4A3D989CFA4}" type="datetime1">
              <a:rPr lang="en-US" smtClean="0"/>
              <a:pPr/>
              <a:t>5/15/2024</a:t>
            </a:fld>
            <a:endParaRPr lang="en-US"/>
          </a:p>
        </p:txBody>
      </p:sp>
      <p:sp>
        <p:nvSpPr>
          <p:cNvPr id="6" name="Footer Placeholder 5"/>
          <p:cNvSpPr>
            <a:spLocks noGrp="1"/>
          </p:cNvSpPr>
          <p:nvPr>
            <p:ph type="ftr" sz="quarter" idx="11"/>
          </p:nvPr>
        </p:nvSpPr>
        <p:spPr>
          <a:xfrm>
            <a:off x="3028950" y="6356350"/>
            <a:ext cx="3086100" cy="365125"/>
          </a:xfrm>
          <a:prstGeom prst="rect">
            <a:avLst/>
          </a:prstGeom>
        </p:spPr>
        <p:txBody>
          <a:bodyPr/>
          <a:lstStyle/>
          <a:p>
            <a:r>
              <a:rPr lang="en-US"/>
              <a:t>SCRS Report 2018 - Panel 4</a:t>
            </a:r>
          </a:p>
        </p:txBody>
      </p:sp>
      <p:sp>
        <p:nvSpPr>
          <p:cNvPr id="7" name="Slide Number Placeholder 6"/>
          <p:cNvSpPr>
            <a:spLocks noGrp="1"/>
          </p:cNvSpPr>
          <p:nvPr>
            <p:ph type="sldNum" sz="quarter" idx="12"/>
          </p:nvPr>
        </p:nvSpPr>
        <p:spPr>
          <a:xfrm>
            <a:off x="6457950" y="6356350"/>
            <a:ext cx="2057400" cy="365125"/>
          </a:xfrm>
          <a:prstGeom prst="rect">
            <a:avLst/>
          </a:prstGeom>
        </p:spPr>
        <p:txBody>
          <a:bodyPr/>
          <a:lstStyle/>
          <a:p>
            <a:fld id="{73466462-0BC7-4FB6-82F6-BB25E591A47A}" type="slidenum">
              <a:rPr lang="en-US" smtClean="0"/>
              <a:pPr/>
              <a:t>‹#›</a:t>
            </a:fld>
            <a:endParaRPr lang="en-US"/>
          </a:p>
        </p:txBody>
      </p:sp>
    </p:spTree>
    <p:extLst>
      <p:ext uri="{BB962C8B-B14F-4D97-AF65-F5344CB8AC3E}">
        <p14:creationId xmlns:p14="http://schemas.microsoft.com/office/powerpoint/2010/main" val="4122728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38356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964626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72"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6356350"/>
            <a:ext cx="9144000" cy="50165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Placeholder 1"/>
          <p:cNvSpPr>
            <a:spLocks noGrp="1"/>
          </p:cNvSpPr>
          <p:nvPr>
            <p:ph type="title"/>
          </p:nvPr>
        </p:nvSpPr>
        <p:spPr>
          <a:xfrm>
            <a:off x="628650" y="856983"/>
            <a:ext cx="7886700" cy="8337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bg1"/>
                </a:solidFill>
              </a:defRPr>
            </a:lvl1pPr>
          </a:lstStyle>
          <a:p>
            <a:fld id="{E1BAED71-AB84-446F-8050-F5C6D54E382C}" type="datetime1">
              <a:rPr lang="en-US" smtClean="0"/>
              <a:pPr/>
              <a:t>5/15/2024</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bg1"/>
                </a:solidFill>
              </a:defRPr>
            </a:lvl1pPr>
          </a:lstStyle>
          <a:p>
            <a:r>
              <a:rPr lang="en-US"/>
              <a:t>SCRS Report 2018 - Panel 4</a:t>
            </a:r>
            <a:endParaRPr lang="en-US"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bg1"/>
                </a:solidFill>
              </a:defRPr>
            </a:lvl1pPr>
          </a:lstStyle>
          <a:p>
            <a:fld id="{550BDC99-089A-42AC-9981-69659C08CC3B}" type="slidenum">
              <a:rPr lang="en-US" smtClean="0"/>
              <a:pPr/>
              <a:t>‹#›</a:t>
            </a:fld>
            <a:endParaRPr lang="en-US" dirty="0"/>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3874"/>
            <a:ext cx="9144000" cy="870857"/>
          </a:xfrm>
          <a:prstGeom prst="rect">
            <a:avLst/>
          </a:prstGeom>
        </p:spPr>
      </p:pic>
    </p:spTree>
    <p:extLst>
      <p:ext uri="{BB962C8B-B14F-4D97-AF65-F5344CB8AC3E}">
        <p14:creationId xmlns:p14="http://schemas.microsoft.com/office/powerpoint/2010/main" val="115562421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8.gif"/></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14.jpe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9.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32.emf"/><Relationship Id="rId7"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19.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9.xml"/><Relationship Id="rId1" Type="http://schemas.openxmlformats.org/officeDocument/2006/relationships/slideLayout" Target="../slideLayouts/slideLayout19.xml"/><Relationship Id="rId5" Type="http://schemas.openxmlformats.org/officeDocument/2006/relationships/image" Target="../media/image43.emf"/><Relationship Id="rId4" Type="http://schemas.openxmlformats.org/officeDocument/2006/relationships/image" Target="../media/image42.emf"/></Relationships>
</file>

<file path=ppt/slides/_rels/slide41.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9.xml"/><Relationship Id="rId5" Type="http://schemas.openxmlformats.org/officeDocument/2006/relationships/image" Target="../media/image47.emf"/><Relationship Id="rId4" Type="http://schemas.openxmlformats.org/officeDocument/2006/relationships/image" Target="../media/image46.emf"/></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42.xml"/><Relationship Id="rId1" Type="http://schemas.openxmlformats.org/officeDocument/2006/relationships/slideLayout" Target="../slideLayouts/slideLayout14.xml"/><Relationship Id="rId4" Type="http://schemas.openxmlformats.org/officeDocument/2006/relationships/image" Target="../media/image41.emf"/></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58.png"/></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9.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4.xml"/><Relationship Id="rId5" Type="http://schemas.microsoft.com/office/2007/relationships/hdphoto" Target="../media/hdphoto1.wdp"/><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65.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7.xml"/><Relationship Id="rId1" Type="http://schemas.openxmlformats.org/officeDocument/2006/relationships/slideLayout" Target="../slideLayouts/slideLayout14.xml"/><Relationship Id="rId5" Type="http://schemas.openxmlformats.org/officeDocument/2006/relationships/image" Target="../media/image18.gif"/><Relationship Id="rId4" Type="http://schemas.openxmlformats.org/officeDocument/2006/relationships/image" Target="../media/image17.gif"/></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cstate="print">
            <a:alphaModFix amt="99000"/>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533400" y="1524000"/>
            <a:ext cx="8099534" cy="1600200"/>
          </a:xfrm>
          <a:gradFill>
            <a:gsLst>
              <a:gs pos="0">
                <a:schemeClr val="accent1">
                  <a:tint val="70000"/>
                  <a:satMod val="130000"/>
                </a:schemeClr>
              </a:gs>
              <a:gs pos="43000">
                <a:schemeClr val="accent1">
                  <a:tint val="44000"/>
                  <a:satMod val="165000"/>
                </a:schemeClr>
              </a:gs>
              <a:gs pos="93000">
                <a:schemeClr val="accent1">
                  <a:tint val="15000"/>
                  <a:satMod val="165000"/>
                </a:schemeClr>
              </a:gs>
              <a:gs pos="100000">
                <a:schemeClr val="accent1">
                  <a:tint val="5000"/>
                  <a:satMod val="250000"/>
                </a:schemeClr>
              </a:gs>
            </a:gsLst>
          </a:gradFill>
          <a:ln/>
          <a:effectLst>
            <a:glow rad="101600">
              <a:schemeClr val="accent1">
                <a:satMod val="175000"/>
                <a:alpha val="40000"/>
              </a:schemeClr>
            </a:glow>
            <a:softEdge rad="127000"/>
          </a:effectLst>
        </p:spPr>
        <p:style>
          <a:lnRef idx="1">
            <a:schemeClr val="accent1"/>
          </a:lnRef>
          <a:fillRef idx="2">
            <a:schemeClr val="accent1"/>
          </a:fillRef>
          <a:effectRef idx="1">
            <a:schemeClr val="accent1"/>
          </a:effectRef>
          <a:fontRef idx="minor">
            <a:schemeClr val="dk1"/>
          </a:fontRef>
        </p:style>
        <p:txBody>
          <a:bodyPr anchor="ctr">
            <a:normAutofit/>
          </a:bodyPr>
          <a:lstStyle/>
          <a:p>
            <a:pPr algn="ctr"/>
            <a:r>
              <a:rPr lang="en-US" sz="3600" b="1" dirty="0">
                <a:solidFill>
                  <a:schemeClr val="tx1"/>
                </a:solidFill>
                <a:latin typeface="Cambria" panose="02040503050406030204" pitchFamily="18" charset="0"/>
              </a:rPr>
              <a:t>SCRS Report 2019</a:t>
            </a:r>
          </a:p>
        </p:txBody>
      </p:sp>
      <p:sp>
        <p:nvSpPr>
          <p:cNvPr id="5" name="Subtitle 4"/>
          <p:cNvSpPr>
            <a:spLocks noGrp="1"/>
          </p:cNvSpPr>
          <p:nvPr>
            <p:ph type="subTitle" idx="1"/>
          </p:nvPr>
        </p:nvSpPr>
        <p:spPr>
          <a:xfrm>
            <a:off x="467544" y="3789040"/>
            <a:ext cx="8080248" cy="1800200"/>
          </a:xfrm>
          <a:gradFill>
            <a:gsLst>
              <a:gs pos="0">
                <a:schemeClr val="dk1">
                  <a:tint val="50000"/>
                  <a:satMod val="300000"/>
                  <a:alpha val="50000"/>
                </a:schemeClr>
              </a:gs>
              <a:gs pos="0">
                <a:schemeClr val="dk1">
                  <a:tint val="37000"/>
                  <a:satMod val="300000"/>
                  <a:alpha val="50000"/>
                </a:schemeClr>
              </a:gs>
              <a:gs pos="100000">
                <a:schemeClr val="dk1">
                  <a:tint val="15000"/>
                  <a:satMod val="350000"/>
                </a:schemeClr>
              </a:gs>
            </a:gsLst>
          </a:gradFill>
          <a:effectLst>
            <a:outerShdw blurRad="57150" dist="38100" dir="5400000" algn="ctr" rotWithShape="0">
              <a:schemeClr val="dk1">
                <a:shade val="9000"/>
                <a:satMod val="105000"/>
                <a:alpha val="48000"/>
              </a:schemeClr>
            </a:outerShdw>
            <a:softEdge rad="127000"/>
          </a:effectLst>
        </p:spPr>
        <p:style>
          <a:lnRef idx="1">
            <a:schemeClr val="dk1"/>
          </a:lnRef>
          <a:fillRef idx="2">
            <a:schemeClr val="dk1"/>
          </a:fillRef>
          <a:effectRef idx="1">
            <a:schemeClr val="dk1"/>
          </a:effectRef>
          <a:fontRef idx="minor">
            <a:schemeClr val="dk1"/>
          </a:fontRef>
        </p:style>
        <p:txBody>
          <a:bodyPr anchor="ctr">
            <a:normAutofit/>
          </a:bodyPr>
          <a:lstStyle/>
          <a:p>
            <a:pPr algn="ctr"/>
            <a:r>
              <a:rPr lang="en-US" sz="3600" dirty="0">
                <a:solidFill>
                  <a:schemeClr val="tx1"/>
                </a:solidFill>
                <a:latin typeface="Cambria" panose="02040503050406030204" pitchFamily="18" charset="0"/>
              </a:rPr>
              <a:t>PANEL 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10</a:t>
            </a:fld>
            <a:endParaRPr lang="en-US"/>
          </a:p>
        </p:txBody>
      </p:sp>
      <p:sp>
        <p:nvSpPr>
          <p:cNvPr id="4" name="Date Placeholder 3"/>
          <p:cNvSpPr>
            <a:spLocks noGrp="1"/>
          </p:cNvSpPr>
          <p:nvPr>
            <p:ph type="dt" sz="half" idx="10"/>
          </p:nvPr>
        </p:nvSpPr>
        <p:spPr/>
        <p:txBody>
          <a:bodyPr/>
          <a:lstStyle/>
          <a:p>
            <a:fld id="{5F616EC7-32C0-419D-AE91-2FEA99E4F88F}" type="datetime1">
              <a:rPr lang="en-US" smtClean="0"/>
              <a:pPr/>
              <a:t>5/15/2024</a:t>
            </a:fld>
            <a:endParaRPr lang="en-US"/>
          </a:p>
        </p:txBody>
      </p:sp>
      <p:sp>
        <p:nvSpPr>
          <p:cNvPr id="7" name="Text Box 3"/>
          <p:cNvSpPr txBox="1">
            <a:spLocks noChangeArrowheads="1"/>
          </p:cNvSpPr>
          <p:nvPr/>
        </p:nvSpPr>
        <p:spPr bwMode="auto">
          <a:xfrm>
            <a:off x="3779912" y="0"/>
            <a:ext cx="552524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Summary</a:t>
            </a:r>
            <a:r>
              <a:rPr lang="es-ES_tradnl" sz="2400" b="1" i="1" dirty="0">
                <a:solidFill>
                  <a:schemeClr val="bg1"/>
                </a:solidFill>
              </a:rPr>
              <a:t> </a:t>
            </a:r>
            <a:r>
              <a:rPr lang="es-ES_tradnl" sz="2400" b="1" i="1" dirty="0" err="1">
                <a:solidFill>
                  <a:schemeClr val="bg1"/>
                </a:solidFill>
              </a:rPr>
              <a:t>Table</a:t>
            </a:r>
            <a:endParaRPr lang="es-ES_tradnl" sz="2400" b="1" i="1" dirty="0">
              <a:solidFill>
                <a:schemeClr val="bg1"/>
              </a:solidFill>
            </a:endParaRPr>
          </a:p>
        </p:txBody>
      </p:sp>
      <p:pic>
        <p:nvPicPr>
          <p:cNvPr id="117762" name="Picture 2"/>
          <p:cNvPicPr>
            <a:picLocks noChangeAspect="1" noChangeArrowheads="1"/>
          </p:cNvPicPr>
          <p:nvPr/>
        </p:nvPicPr>
        <p:blipFill>
          <a:blip r:embed="rId2" cstate="print"/>
          <a:srcRect/>
          <a:stretch>
            <a:fillRect/>
          </a:stretch>
        </p:blipFill>
        <p:spPr bwMode="auto">
          <a:xfrm>
            <a:off x="887216" y="1171179"/>
            <a:ext cx="7573216" cy="4850109"/>
          </a:xfrm>
          <a:prstGeom prst="rect">
            <a:avLst/>
          </a:prstGeom>
          <a:noFill/>
          <a:ln w="9525">
            <a:noFill/>
            <a:miter lim="800000"/>
            <a:headEnd/>
            <a:tailEnd/>
          </a:ln>
        </p:spPr>
      </p:pic>
    </p:spTree>
    <p:extLst>
      <p:ext uri="{BB962C8B-B14F-4D97-AF65-F5344CB8AC3E}">
        <p14:creationId xmlns:p14="http://schemas.microsoft.com/office/powerpoint/2010/main" val="926916999"/>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35254" y="1493495"/>
            <a:ext cx="8909620" cy="4154984"/>
          </a:xfrm>
          <a:prstGeom prst="rect">
            <a:avLst/>
          </a:prstGeom>
        </p:spPr>
        <p:txBody>
          <a:bodyPr wrap="square">
            <a:spAutoFit/>
          </a:bodyPr>
          <a:lstStyle/>
          <a:p>
            <a:pPr marL="285750" indent="-285750">
              <a:buFont typeface="Arial" panose="020B0604020202020204" pitchFamily="34" charset="0"/>
              <a:buChar char="•"/>
            </a:pPr>
            <a:r>
              <a:rPr lang="en-US" sz="2200" dirty="0"/>
              <a:t>Latest plans to rebuild white marlin established </a:t>
            </a:r>
            <a:r>
              <a:rPr lang="en-US" sz="2200" b="1" dirty="0"/>
              <a:t>annual limit of 400 t for white marlin/spearfish</a:t>
            </a:r>
            <a:r>
              <a:rPr lang="en-US" sz="2200" dirty="0"/>
              <a:t> between 2016-2019 (Rec. 15-05, Rec. 18-04).</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The Committee is </a:t>
            </a:r>
            <a:r>
              <a:rPr lang="en-US" sz="2200" b="1" dirty="0"/>
              <a:t>concerned with the significant increase in the contribution from fishing by artisanal and small-scale fleets </a:t>
            </a:r>
            <a:r>
              <a:rPr lang="en-US" sz="2200" dirty="0"/>
              <a:t>to the total white marlin harvest and that </a:t>
            </a:r>
            <a:r>
              <a:rPr lang="en-US" sz="2200" b="1" dirty="0"/>
              <a:t>these fisheries are not fully accounted for in the current ICCAT statistics</a:t>
            </a:r>
            <a:r>
              <a:rPr lang="en-US" sz="2200" dirty="0"/>
              <a:t>. Such data limitation precludes any analysis of the current regulations.</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In addition, the Committee expressed concern of the status of white marlin due to the </a:t>
            </a:r>
            <a:r>
              <a:rPr lang="en-US" sz="2200" b="1" u="sng" dirty="0"/>
              <a:t>misidentification of </a:t>
            </a:r>
            <a:r>
              <a:rPr lang="en-US" sz="2200" b="1" u="sng" dirty="0" err="1"/>
              <a:t>spearfishes</a:t>
            </a:r>
            <a:r>
              <a:rPr lang="en-US" sz="2200" b="1" u="sng" dirty="0"/>
              <a:t> in the white marlin catches</a:t>
            </a:r>
            <a:r>
              <a:rPr lang="en-US" sz="2200" dirty="0"/>
              <a:t>. This situation adds uncertainty to the stock assessment results.</a:t>
            </a:r>
          </a:p>
        </p:txBody>
      </p:sp>
      <p:sp>
        <p:nvSpPr>
          <p:cNvPr id="2" name="TextBox 1"/>
          <p:cNvSpPr txBox="1"/>
          <p:nvPr/>
        </p:nvSpPr>
        <p:spPr>
          <a:xfrm>
            <a:off x="2212368" y="908720"/>
            <a:ext cx="4824536" cy="584775"/>
          </a:xfrm>
          <a:prstGeom prst="rect">
            <a:avLst/>
          </a:prstGeom>
          <a:noFill/>
        </p:spPr>
        <p:txBody>
          <a:bodyPr wrap="square" rtlCol="0">
            <a:spAutoFit/>
          </a:bodyPr>
          <a:lstStyle/>
          <a:p>
            <a:r>
              <a:rPr lang="en-US" sz="3200" i="1" dirty="0">
                <a:solidFill>
                  <a:srgbClr val="2003CD"/>
                </a:solidFill>
              </a:rPr>
              <a:t>On effects of current TAC</a:t>
            </a:r>
          </a:p>
        </p:txBody>
      </p:sp>
      <p:sp>
        <p:nvSpPr>
          <p:cNvPr id="3" name="Footer Placeholder 2"/>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11</a:t>
            </a:fld>
            <a:endParaRPr lang="en-US"/>
          </a:p>
        </p:txBody>
      </p:sp>
      <p:sp>
        <p:nvSpPr>
          <p:cNvPr id="7" name="Date Placeholder 6"/>
          <p:cNvSpPr>
            <a:spLocks noGrp="1"/>
          </p:cNvSpPr>
          <p:nvPr>
            <p:ph type="dt" sz="half" idx="10"/>
          </p:nvPr>
        </p:nvSpPr>
        <p:spPr/>
        <p:txBody>
          <a:bodyPr/>
          <a:lstStyle/>
          <a:p>
            <a:fld id="{74FF7E09-0923-44CF-A26D-A65E384B8891}" type="datetime1">
              <a:rPr lang="en-US" smtClean="0"/>
              <a:pPr/>
              <a:t>5/15/2024</a:t>
            </a:fld>
            <a:endParaRPr lang="en-US"/>
          </a:p>
        </p:txBody>
      </p:sp>
      <p:sp>
        <p:nvSpPr>
          <p:cNvPr id="8" name="Text Box 3"/>
          <p:cNvSpPr txBox="1">
            <a:spLocks noChangeArrowheads="1"/>
          </p:cNvSpPr>
          <p:nvPr/>
        </p:nvSpPr>
        <p:spPr bwMode="auto">
          <a:xfrm>
            <a:off x="3419872" y="39889"/>
            <a:ext cx="552524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Effect</a:t>
            </a:r>
            <a:r>
              <a:rPr lang="es-ES_tradnl" sz="2400" b="1" i="1" dirty="0">
                <a:solidFill>
                  <a:schemeClr val="bg1"/>
                </a:solidFill>
              </a:rPr>
              <a:t> of Current </a:t>
            </a:r>
            <a:r>
              <a:rPr lang="es-ES_tradnl" sz="2400" b="1" i="1" dirty="0" err="1">
                <a:solidFill>
                  <a:schemeClr val="bg1"/>
                </a:solidFill>
              </a:rPr>
              <a:t>Regulations</a:t>
            </a:r>
            <a:endParaRPr lang="es-ES_tradnl" sz="2400" b="1" i="1" dirty="0">
              <a:solidFill>
                <a:schemeClr val="bg1"/>
              </a:solidFill>
            </a:endParaRPr>
          </a:p>
        </p:txBody>
      </p:sp>
    </p:spTree>
    <p:extLst>
      <p:ext uri="{BB962C8B-B14F-4D97-AF65-F5344CB8AC3E}">
        <p14:creationId xmlns:p14="http://schemas.microsoft.com/office/powerpoint/2010/main" val="3848404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628800"/>
            <a:ext cx="9144000" cy="1708160"/>
          </a:xfrm>
          <a:prstGeom prst="rect">
            <a:avLst/>
          </a:prstGeom>
        </p:spPr>
        <p:txBody>
          <a:bodyPr wrap="square">
            <a:spAutoFit/>
          </a:bodyPr>
          <a:lstStyle/>
          <a:p>
            <a:pPr marL="342900" indent="-342900">
              <a:buFont typeface="Arial" panose="020B0604020202020204" pitchFamily="34" charset="0"/>
              <a:buChar char="•"/>
            </a:pPr>
            <a:r>
              <a:rPr lang="en-US" sz="2100" dirty="0"/>
              <a:t>Research has demonstrated that </a:t>
            </a:r>
            <a:r>
              <a:rPr lang="en-US" sz="2100" b="1" dirty="0"/>
              <a:t>in </a:t>
            </a:r>
            <a:r>
              <a:rPr lang="en-US" sz="2100" b="1" u="sng" dirty="0"/>
              <a:t>some longline fisheries the use of non-offset circle hooks resulted in a reduction of billfish mortality</a:t>
            </a:r>
            <a:r>
              <a:rPr lang="en-US" sz="2100" dirty="0"/>
              <a:t>, while the </a:t>
            </a:r>
            <a:r>
              <a:rPr lang="en-US" sz="2100" b="1" dirty="0"/>
              <a:t>catch rates of several of the target species remained the same or were greater than the catch rates observed with the use of conventional J hooks or offset circle hooks</a:t>
            </a:r>
            <a:r>
              <a:rPr lang="en-US" sz="2100" dirty="0"/>
              <a:t>.</a:t>
            </a:r>
          </a:p>
        </p:txBody>
      </p:sp>
      <p:sp>
        <p:nvSpPr>
          <p:cNvPr id="6" name="TextBox 5"/>
          <p:cNvSpPr txBox="1"/>
          <p:nvPr/>
        </p:nvSpPr>
        <p:spPr>
          <a:xfrm>
            <a:off x="2267744" y="900009"/>
            <a:ext cx="4824536" cy="584775"/>
          </a:xfrm>
          <a:prstGeom prst="rect">
            <a:avLst/>
          </a:prstGeom>
          <a:noFill/>
        </p:spPr>
        <p:txBody>
          <a:bodyPr wrap="square" rtlCol="0">
            <a:spAutoFit/>
          </a:bodyPr>
          <a:lstStyle/>
          <a:p>
            <a:r>
              <a:rPr lang="en-US" sz="3200" i="1" dirty="0">
                <a:solidFill>
                  <a:srgbClr val="2003CD"/>
                </a:solidFill>
              </a:rPr>
              <a:t>On effects of circle hooks</a:t>
            </a:r>
          </a:p>
        </p:txBody>
      </p:sp>
      <p:sp>
        <p:nvSpPr>
          <p:cNvPr id="7" name="TextBox 6"/>
          <p:cNvSpPr txBox="1"/>
          <p:nvPr/>
        </p:nvSpPr>
        <p:spPr>
          <a:xfrm>
            <a:off x="1979712" y="3636313"/>
            <a:ext cx="4824536" cy="584775"/>
          </a:xfrm>
          <a:prstGeom prst="rect">
            <a:avLst/>
          </a:prstGeom>
          <a:noFill/>
        </p:spPr>
        <p:txBody>
          <a:bodyPr wrap="square" rtlCol="0">
            <a:spAutoFit/>
          </a:bodyPr>
          <a:lstStyle/>
          <a:p>
            <a:r>
              <a:rPr lang="en-US" sz="3200" i="1" dirty="0">
                <a:solidFill>
                  <a:srgbClr val="2003CD"/>
                </a:solidFill>
              </a:rPr>
              <a:t>On effects of live releases</a:t>
            </a:r>
          </a:p>
        </p:txBody>
      </p:sp>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12</a:t>
            </a:fld>
            <a:endParaRPr lang="en-US"/>
          </a:p>
        </p:txBody>
      </p:sp>
      <p:sp>
        <p:nvSpPr>
          <p:cNvPr id="8" name="Date Placeholder 7"/>
          <p:cNvSpPr>
            <a:spLocks noGrp="1"/>
          </p:cNvSpPr>
          <p:nvPr>
            <p:ph type="dt" sz="half" idx="10"/>
          </p:nvPr>
        </p:nvSpPr>
        <p:spPr/>
        <p:txBody>
          <a:bodyPr/>
          <a:lstStyle/>
          <a:p>
            <a:fld id="{4E417172-C1F2-4926-8367-C5083F9C4743}" type="datetime1">
              <a:rPr lang="en-US" smtClean="0"/>
              <a:pPr/>
              <a:t>5/15/2024</a:t>
            </a:fld>
            <a:endParaRPr lang="en-US"/>
          </a:p>
        </p:txBody>
      </p:sp>
      <p:sp>
        <p:nvSpPr>
          <p:cNvPr id="9" name="Text Box 3"/>
          <p:cNvSpPr txBox="1">
            <a:spLocks noChangeArrowheads="1"/>
          </p:cNvSpPr>
          <p:nvPr/>
        </p:nvSpPr>
        <p:spPr bwMode="auto">
          <a:xfrm>
            <a:off x="3419872" y="39889"/>
            <a:ext cx="552524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Effect</a:t>
            </a:r>
            <a:r>
              <a:rPr lang="es-ES_tradnl" sz="2400" b="1" i="1" dirty="0">
                <a:solidFill>
                  <a:schemeClr val="bg1"/>
                </a:solidFill>
              </a:rPr>
              <a:t> of Current </a:t>
            </a:r>
            <a:r>
              <a:rPr lang="es-ES_tradnl" sz="2400" b="1" i="1" dirty="0" err="1">
                <a:solidFill>
                  <a:schemeClr val="bg1"/>
                </a:solidFill>
              </a:rPr>
              <a:t>Regulations</a:t>
            </a:r>
            <a:endParaRPr lang="es-ES_tradnl" sz="2400" b="1" i="1" dirty="0">
              <a:solidFill>
                <a:schemeClr val="bg1"/>
              </a:solidFill>
            </a:endParaRPr>
          </a:p>
        </p:txBody>
      </p:sp>
      <p:sp>
        <p:nvSpPr>
          <p:cNvPr id="10" name="Rectangle 9"/>
          <p:cNvSpPr/>
          <p:nvPr/>
        </p:nvSpPr>
        <p:spPr>
          <a:xfrm>
            <a:off x="35496" y="4204245"/>
            <a:ext cx="9144000" cy="1384995"/>
          </a:xfrm>
          <a:prstGeom prst="rect">
            <a:avLst/>
          </a:prstGeom>
        </p:spPr>
        <p:txBody>
          <a:bodyPr wrap="square">
            <a:spAutoFit/>
          </a:bodyPr>
          <a:lstStyle/>
          <a:p>
            <a:pPr marL="342900" indent="-342900">
              <a:buFont typeface="Arial" panose="020B0604020202020204" pitchFamily="34" charset="0"/>
              <a:buChar char="•"/>
            </a:pPr>
            <a:r>
              <a:rPr lang="en-US" sz="2100" dirty="0"/>
              <a:t>The Committee noted that more countries have started reporting data on live releases in 2006. However, </a:t>
            </a:r>
            <a:r>
              <a:rPr lang="en-US" sz="2100" b="1" dirty="0"/>
              <a:t>there is </a:t>
            </a:r>
            <a:r>
              <a:rPr lang="en-US" sz="2100" b="1" u="sng" dirty="0"/>
              <a:t>not enough information on the proportion of fish being released alive to evaluate the effectiveness of the ICCAT recommendation, relating to the live release of white marlin</a:t>
            </a:r>
            <a:r>
              <a:rPr lang="en-US" sz="2100" dirty="0"/>
              <a:t>.</a:t>
            </a:r>
          </a:p>
        </p:txBody>
      </p:sp>
    </p:spTree>
    <p:extLst>
      <p:ext uri="{BB962C8B-B14F-4D97-AF65-F5344CB8AC3E}">
        <p14:creationId xmlns:p14="http://schemas.microsoft.com/office/powerpoint/2010/main" val="4008679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10459"/>
            <a:ext cx="8784976" cy="2585323"/>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marL="342900" indent="-342900" algn="just">
              <a:buFont typeface="Arial" panose="020B0604020202020204" pitchFamily="34" charset="0"/>
              <a:buChar char="•"/>
            </a:pPr>
            <a:r>
              <a:rPr lang="en-US" sz="2000" dirty="0" err="1">
                <a:ea typeface="Times New Roman" panose="02020603050405020304" pitchFamily="18" charset="0"/>
              </a:rPr>
              <a:t>Recs</a:t>
            </a:r>
            <a:r>
              <a:rPr lang="en-US" sz="2000" dirty="0">
                <a:ea typeface="Times New Roman" panose="02020603050405020304" pitchFamily="18" charset="0"/>
              </a:rPr>
              <a:t> 15-05 and 18-04 establish a TAC of 400 t for </a:t>
            </a:r>
            <a:r>
              <a:rPr lang="en-US" sz="2000" b="1" dirty="0">
                <a:ea typeface="Times New Roman" panose="02020603050405020304" pitchFamily="18" charset="0"/>
              </a:rPr>
              <a:t>white marlin and all species of spearfish</a:t>
            </a:r>
            <a:r>
              <a:rPr lang="en-US" sz="2000" dirty="0">
                <a:ea typeface="Times New Roman" panose="02020603050405020304" pitchFamily="18" charset="0"/>
              </a:rPr>
              <a:t>. This is inconsistent with the s</a:t>
            </a:r>
            <a:r>
              <a:rPr lang="en-US" sz="2000" b="1" dirty="0">
                <a:ea typeface="Times New Roman" panose="02020603050405020304" pitchFamily="18" charset="0"/>
              </a:rPr>
              <a:t>cientific advice, which includes only white marlin and round scale spearfish and not all species of spearfish</a:t>
            </a:r>
            <a:r>
              <a:rPr lang="en-US" sz="2000" dirty="0">
                <a:ea typeface="Times New Roman" panose="02020603050405020304" pitchFamily="18" charset="0"/>
              </a:rPr>
              <a:t>.</a:t>
            </a:r>
          </a:p>
          <a:p>
            <a:pPr marL="342900" indent="-342900" algn="just">
              <a:buFont typeface="Arial" panose="020B0604020202020204" pitchFamily="34" charset="0"/>
              <a:buChar char="•"/>
            </a:pPr>
            <a:endParaRPr lang="en-US" sz="2000" dirty="0">
              <a:ea typeface="Times New Roman" panose="02020603050405020304" pitchFamily="18" charset="0"/>
            </a:endParaRPr>
          </a:p>
          <a:p>
            <a:pPr marL="800100" lvl="1" indent="-342900" algn="just"/>
            <a:r>
              <a:rPr lang="en-US" sz="2000" dirty="0">
                <a:ea typeface="Times New Roman" panose="02020603050405020304" pitchFamily="18" charset="0"/>
              </a:rPr>
              <a:t> - Recommend that future management recommendations … be consistent with the scientific advice by </a:t>
            </a:r>
            <a:r>
              <a:rPr lang="en-US" sz="2000" b="1" u="sng" dirty="0">
                <a:ea typeface="Times New Roman" panose="02020603050405020304" pitchFamily="18" charset="0"/>
              </a:rPr>
              <a:t>explicitly stating only white marlin and round scale spearfish</a:t>
            </a:r>
            <a:r>
              <a:rPr lang="en-US" sz="2000" dirty="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13</a:t>
            </a:fld>
            <a:endParaRPr lang="en-US"/>
          </a:p>
        </p:txBody>
      </p:sp>
      <p:sp>
        <p:nvSpPr>
          <p:cNvPr id="4" name="Date Placeholder 3"/>
          <p:cNvSpPr>
            <a:spLocks noGrp="1"/>
          </p:cNvSpPr>
          <p:nvPr>
            <p:ph type="dt" sz="half" idx="10"/>
          </p:nvPr>
        </p:nvSpPr>
        <p:spPr/>
        <p:txBody>
          <a:bodyPr/>
          <a:lstStyle/>
          <a:p>
            <a:fld id="{EB998ED8-7806-49EF-8714-339C7B773613}" type="datetime1">
              <a:rPr lang="en-US" smtClean="0"/>
              <a:pPr/>
              <a:t>5/15/2024</a:t>
            </a:fld>
            <a:endParaRPr lang="en-US"/>
          </a:p>
        </p:txBody>
      </p:sp>
      <p:sp>
        <p:nvSpPr>
          <p:cNvPr id="8" name="Text Box 3"/>
          <p:cNvSpPr txBox="1">
            <a:spLocks noChangeArrowheads="1"/>
          </p:cNvSpPr>
          <p:nvPr/>
        </p:nvSpPr>
        <p:spPr bwMode="auto">
          <a:xfrm>
            <a:off x="3419872" y="39889"/>
            <a:ext cx="597666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Management </a:t>
            </a:r>
            <a:r>
              <a:rPr lang="es-ES_tradnl" sz="2400" b="1" i="1" dirty="0" err="1">
                <a:solidFill>
                  <a:schemeClr val="bg1"/>
                </a:solidFill>
              </a:rPr>
              <a:t>recommendations</a:t>
            </a:r>
            <a:endParaRPr lang="es-ES_tradnl" sz="2400" b="1" i="1" dirty="0">
              <a:solidFill>
                <a:schemeClr val="bg1"/>
              </a:solidFill>
            </a:endParaRPr>
          </a:p>
        </p:txBody>
      </p:sp>
      <p:sp>
        <p:nvSpPr>
          <p:cNvPr id="10" name="Rectangle 9"/>
          <p:cNvSpPr/>
          <p:nvPr/>
        </p:nvSpPr>
        <p:spPr>
          <a:xfrm>
            <a:off x="-36512" y="3356992"/>
            <a:ext cx="8784976" cy="1969770"/>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marL="342900" indent="-342900" algn="just">
              <a:buFont typeface="Arial" panose="020B0604020202020204" pitchFamily="34" charset="0"/>
              <a:buChar char="•"/>
            </a:pPr>
            <a:r>
              <a:rPr lang="en-US" sz="2000" b="1" dirty="0">
                <a:ea typeface="Times New Roman" panose="02020603050405020304" pitchFamily="18" charset="0"/>
              </a:rPr>
              <a:t>Measures should be taken to ensure that </a:t>
            </a:r>
            <a:r>
              <a:rPr lang="en-US" sz="2000" b="1" u="sng" dirty="0">
                <a:ea typeface="Times New Roman" panose="02020603050405020304" pitchFamily="18" charset="0"/>
              </a:rPr>
              <a:t>monitoring and reporting of all landings and discards</a:t>
            </a:r>
            <a:r>
              <a:rPr lang="en-US" sz="2000" dirty="0">
                <a:ea typeface="Times New Roman" panose="02020603050405020304" pitchFamily="18" charset="0"/>
              </a:rPr>
              <a:t>, including live releases, are appropriate, accurate, and complete. This will likely require </a:t>
            </a:r>
            <a:r>
              <a:rPr lang="en-US" sz="2000" b="1" dirty="0">
                <a:ea typeface="Times New Roman" panose="02020603050405020304" pitchFamily="18" charset="0"/>
              </a:rPr>
              <a:t>improvements to the observer programs of many CPCs</a:t>
            </a:r>
            <a:r>
              <a:rPr lang="en-US" sz="2000" dirty="0">
                <a:ea typeface="Times New Roman" panose="02020603050405020304" pitchFamily="18" charset="0"/>
              </a:rPr>
              <a:t>, as well as the implantation of </a:t>
            </a:r>
            <a:r>
              <a:rPr lang="en-US" sz="2000" b="1" dirty="0">
                <a:ea typeface="Times New Roman" panose="02020603050405020304" pitchFamily="18" charset="0"/>
              </a:rPr>
              <a:t>discard estimation methods using those data</a:t>
            </a:r>
            <a:r>
              <a:rPr lang="en-US" sz="2000" dirty="0">
                <a:ea typeface="Times New Roman" panose="02020603050405020304" pitchFamily="18" charset="0"/>
              </a:rPr>
              <a:t>.</a:t>
            </a:r>
          </a:p>
        </p:txBody>
      </p:sp>
      <p:sp>
        <p:nvSpPr>
          <p:cNvPr id="11" name="Rectangle 10"/>
          <p:cNvSpPr/>
          <p:nvPr/>
        </p:nvSpPr>
        <p:spPr>
          <a:xfrm>
            <a:off x="-36512" y="5118864"/>
            <a:ext cx="8784976" cy="1046440"/>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marL="342900" indent="-342900" algn="just">
              <a:buFont typeface="Arial" panose="020B0604020202020204" pitchFamily="34" charset="0"/>
              <a:buChar char="•"/>
            </a:pPr>
            <a:r>
              <a:rPr lang="en-US" sz="2000" dirty="0">
                <a:ea typeface="Times New Roman" panose="02020603050405020304" pitchFamily="18" charset="0"/>
              </a:rPr>
              <a:t> Efforts should be made, building on previous work, to </a:t>
            </a:r>
            <a:r>
              <a:rPr lang="en-US" sz="2000" b="1" u="sng" dirty="0">
                <a:ea typeface="Times New Roman" panose="02020603050405020304" pitchFamily="18" charset="0"/>
              </a:rPr>
              <a:t>fully account for the catches of artisanal and all recreational fisheries</a:t>
            </a:r>
            <a:r>
              <a:rPr lang="en-US" sz="2000" dirty="0">
                <a:ea typeface="Times New Roman" panose="02020603050405020304" pitchFamily="18" charset="0"/>
              </a:rPr>
              <a:t>.</a:t>
            </a:r>
          </a:p>
        </p:txBody>
      </p:sp>
    </p:spTree>
    <p:extLst>
      <p:ext uri="{BB962C8B-B14F-4D97-AF65-F5344CB8AC3E}">
        <p14:creationId xmlns:p14="http://schemas.microsoft.com/office/powerpoint/2010/main" val="24490223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10459"/>
            <a:ext cx="8784976" cy="1969770"/>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marL="342900" indent="-342900" algn="just">
              <a:buFont typeface="Arial" panose="020B0604020202020204" pitchFamily="34" charset="0"/>
              <a:buChar char="•"/>
            </a:pPr>
            <a:r>
              <a:rPr lang="en-US" sz="2000" dirty="0">
                <a:ea typeface="Times New Roman" panose="02020603050405020304" pitchFamily="18" charset="0"/>
              </a:rPr>
              <a:t>Given the </a:t>
            </a:r>
            <a:r>
              <a:rPr lang="en-US" sz="2000" b="1" dirty="0">
                <a:ea typeface="Times New Roman" panose="02020603050405020304" pitchFamily="18" charset="0"/>
              </a:rPr>
              <a:t>overfished status of the stock and the uncertainties in the data</a:t>
            </a:r>
            <a:r>
              <a:rPr lang="en-US" sz="2000" dirty="0">
                <a:ea typeface="Times New Roman" panose="02020603050405020304" pitchFamily="18" charset="0"/>
              </a:rPr>
              <a:t>, including for both total removals and indices of abundance:</a:t>
            </a:r>
          </a:p>
          <a:p>
            <a:pPr marL="342900" indent="-342900" algn="just">
              <a:buFont typeface="Arial" panose="020B0604020202020204" pitchFamily="34" charset="0"/>
              <a:buChar char="•"/>
            </a:pPr>
            <a:endParaRPr lang="en-US" sz="2000" dirty="0">
              <a:ea typeface="Times New Roman" panose="02020603050405020304" pitchFamily="18" charset="0"/>
            </a:endParaRPr>
          </a:p>
          <a:p>
            <a:pPr marL="800100" lvl="1" indent="-342900" algn="just"/>
            <a:r>
              <a:rPr lang="en-US" sz="2000" dirty="0">
                <a:ea typeface="Times New Roman" panose="02020603050405020304" pitchFamily="18" charset="0"/>
              </a:rPr>
              <a:t>	- the Commission, </a:t>
            </a:r>
            <a:r>
              <a:rPr lang="en-US" sz="2000" b="1" u="sng" dirty="0">
                <a:ea typeface="Times New Roman" panose="02020603050405020304" pitchFamily="18" charset="0"/>
              </a:rPr>
              <a:t>at the minimum, should ensure that catches do not exceed current TAC until the stock has fully recovered</a:t>
            </a:r>
            <a:r>
              <a:rPr lang="en-US" sz="2000" dirty="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14</a:t>
            </a:fld>
            <a:endParaRPr lang="en-US"/>
          </a:p>
        </p:txBody>
      </p:sp>
      <p:sp>
        <p:nvSpPr>
          <p:cNvPr id="4" name="Date Placeholder 3"/>
          <p:cNvSpPr>
            <a:spLocks noGrp="1"/>
          </p:cNvSpPr>
          <p:nvPr>
            <p:ph type="dt" sz="half" idx="10"/>
          </p:nvPr>
        </p:nvSpPr>
        <p:spPr/>
        <p:txBody>
          <a:bodyPr/>
          <a:lstStyle/>
          <a:p>
            <a:fld id="{EB998ED8-7806-49EF-8714-339C7B773613}" type="datetime1">
              <a:rPr lang="en-US" smtClean="0"/>
              <a:pPr/>
              <a:t>5/15/2024</a:t>
            </a:fld>
            <a:endParaRPr lang="en-US"/>
          </a:p>
        </p:txBody>
      </p:sp>
      <p:sp>
        <p:nvSpPr>
          <p:cNvPr id="8" name="Text Box 3"/>
          <p:cNvSpPr txBox="1">
            <a:spLocks noChangeArrowheads="1"/>
          </p:cNvSpPr>
          <p:nvPr/>
        </p:nvSpPr>
        <p:spPr bwMode="auto">
          <a:xfrm>
            <a:off x="3419872" y="39889"/>
            <a:ext cx="597666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Management </a:t>
            </a:r>
            <a:r>
              <a:rPr lang="es-ES_tradnl" sz="2400" b="1" i="1" dirty="0" err="1">
                <a:solidFill>
                  <a:schemeClr val="bg1"/>
                </a:solidFill>
              </a:rPr>
              <a:t>recommendations</a:t>
            </a:r>
            <a:endParaRPr lang="es-ES_tradnl" sz="2400" b="1" i="1" dirty="0">
              <a:solidFill>
                <a:schemeClr val="bg1"/>
              </a:solidFill>
            </a:endParaRPr>
          </a:p>
        </p:txBody>
      </p:sp>
      <p:sp>
        <p:nvSpPr>
          <p:cNvPr id="9" name="Rectangle 8"/>
          <p:cNvSpPr/>
          <p:nvPr/>
        </p:nvSpPr>
        <p:spPr>
          <a:xfrm>
            <a:off x="35496" y="2996952"/>
            <a:ext cx="8784976" cy="3170099"/>
          </a:xfrm>
          <a:prstGeom prst="rect">
            <a:avLst/>
          </a:prstGeom>
        </p:spPr>
        <p:txBody>
          <a:bodyPr wrap="square">
            <a:spAutoFit/>
          </a:bodyPr>
          <a:lstStyle/>
          <a:p>
            <a:pPr marL="342900" indent="-342900" algn="just">
              <a:buFont typeface="Arial" panose="020B0604020202020204" pitchFamily="34" charset="0"/>
              <a:buChar char="•"/>
            </a:pPr>
            <a:r>
              <a:rPr lang="en-US" sz="2000" dirty="0">
                <a:ea typeface="Times New Roman" panose="02020603050405020304" pitchFamily="18" charset="0"/>
              </a:rPr>
              <a:t>Given that experimental research has demonstrated that in longline fisheries the use of circle hooks resulted in a reduction of marlin catch rates and haulback mortality, and noting that they have different impacts on both target and by-catch species; then </a:t>
            </a:r>
            <a:r>
              <a:rPr lang="en-US" sz="2000" b="1" u="sng" dirty="0">
                <a:ea typeface="Times New Roman" panose="02020603050405020304" pitchFamily="18" charset="0"/>
              </a:rPr>
              <a:t>to reduce the chance of exceeding any established TAC, the Commission should consider</a:t>
            </a:r>
            <a:r>
              <a:rPr lang="en-US" sz="2000" dirty="0">
                <a:ea typeface="Times New Roman" panose="02020603050405020304" pitchFamily="18" charset="0"/>
              </a:rPr>
              <a:t>:</a:t>
            </a:r>
          </a:p>
          <a:p>
            <a:pPr marL="800100" lvl="1" indent="-342900" algn="just"/>
            <a:endParaRPr lang="en-US" sz="2000" dirty="0">
              <a:ea typeface="Times New Roman" panose="02020603050405020304" pitchFamily="18" charset="0"/>
            </a:endParaRPr>
          </a:p>
          <a:p>
            <a:pPr marL="800100" lvl="1" indent="-342900" algn="just"/>
            <a:r>
              <a:rPr lang="en-US" sz="2000" dirty="0">
                <a:ea typeface="Times New Roman" panose="02020603050405020304" pitchFamily="18" charset="0"/>
              </a:rPr>
              <a:t>	- the </a:t>
            </a:r>
            <a:r>
              <a:rPr lang="en-US" sz="2000" b="1" u="sng" dirty="0">
                <a:ea typeface="Times New Roman" panose="02020603050405020304" pitchFamily="18" charset="0"/>
              </a:rPr>
              <a:t>use of non-offset circle hooks</a:t>
            </a:r>
            <a:r>
              <a:rPr lang="en-US" sz="2000" dirty="0">
                <a:ea typeface="Times New Roman" panose="02020603050405020304" pitchFamily="18" charset="0"/>
              </a:rPr>
              <a:t>.</a:t>
            </a:r>
          </a:p>
          <a:p>
            <a:pPr marL="800100" lvl="1" indent="-342900" algn="just"/>
            <a:endParaRPr lang="en-US" sz="2000" dirty="0">
              <a:ea typeface="Times New Roman" panose="02020603050405020304" pitchFamily="18" charset="0"/>
            </a:endParaRPr>
          </a:p>
          <a:p>
            <a:pPr marL="800100" lvl="1" indent="-342900" algn="just"/>
            <a:r>
              <a:rPr lang="en-US" sz="2000" dirty="0">
                <a:ea typeface="Times New Roman" panose="02020603050405020304" pitchFamily="18" charset="0"/>
              </a:rPr>
              <a:t>	- the </a:t>
            </a:r>
            <a:r>
              <a:rPr lang="en-US" sz="2000" b="1" u="sng" dirty="0">
                <a:ea typeface="Times New Roman" panose="02020603050405020304" pitchFamily="18" charset="0"/>
              </a:rPr>
              <a:t>release of all marlins that are alive at haul back in ways that maximize their survival</a:t>
            </a:r>
            <a:r>
              <a:rPr lang="en-US" sz="2000" dirty="0">
                <a:ea typeface="Times New Roman" panose="02020603050405020304" pitchFamily="18" charset="0"/>
              </a:rPr>
              <a:t>.</a:t>
            </a:r>
          </a:p>
        </p:txBody>
      </p:sp>
    </p:spTree>
    <p:extLst>
      <p:ext uri="{BB962C8B-B14F-4D97-AF65-F5344CB8AC3E}">
        <p14:creationId xmlns:p14="http://schemas.microsoft.com/office/powerpoint/2010/main" val="2449022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275856" y="0"/>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Other</a:t>
            </a:r>
            <a:r>
              <a:rPr lang="es-ES_tradnl" sz="2400" b="1" i="1" dirty="0">
                <a:solidFill>
                  <a:schemeClr val="bg1"/>
                </a:solidFill>
              </a:rPr>
              <a:t> billfishes</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15</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5/15/2024</a:t>
            </a:fld>
            <a:endParaRPr lang="en-US"/>
          </a:p>
        </p:txBody>
      </p:sp>
      <p:sp>
        <p:nvSpPr>
          <p:cNvPr id="13" name="Text Box 3"/>
          <p:cNvSpPr txBox="1">
            <a:spLocks noChangeArrowheads="1"/>
          </p:cNvSpPr>
          <p:nvPr/>
        </p:nvSpPr>
        <p:spPr bwMode="auto">
          <a:xfrm>
            <a:off x="323528" y="1036591"/>
            <a:ext cx="8568952" cy="1579535"/>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lnSpc>
                <a:spcPct val="160000"/>
              </a:lnSpc>
              <a:spcBef>
                <a:spcPct val="50000"/>
              </a:spcBef>
              <a:buClr>
                <a:schemeClr val="accent1"/>
              </a:buClr>
            </a:pPr>
            <a:r>
              <a:rPr lang="es-ES_tradnl" sz="3200" dirty="0" err="1">
                <a:ln w="12700">
                  <a:solidFill>
                    <a:schemeClr val="tx1"/>
                  </a:solidFill>
                </a:ln>
                <a:solidFill>
                  <a:srgbClr val="0000FF"/>
                </a:solidFill>
                <a:latin typeface="+mn-lt"/>
              </a:rPr>
              <a:t>Summary</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for</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other</a:t>
            </a:r>
            <a:r>
              <a:rPr lang="es-ES_tradnl" sz="3200" dirty="0">
                <a:ln w="12700">
                  <a:solidFill>
                    <a:schemeClr val="tx1"/>
                  </a:solidFill>
                </a:ln>
                <a:solidFill>
                  <a:srgbClr val="0000FF"/>
                </a:solidFill>
                <a:latin typeface="+mn-lt"/>
              </a:rPr>
              <a:t> billfishes </a:t>
            </a:r>
            <a:r>
              <a:rPr lang="es-ES_tradnl" sz="3200" dirty="0" err="1">
                <a:ln w="12700">
                  <a:solidFill>
                    <a:schemeClr val="tx1"/>
                  </a:solidFill>
                </a:ln>
                <a:solidFill>
                  <a:srgbClr val="0000FF"/>
                </a:solidFill>
                <a:latin typeface="+mn-lt"/>
              </a:rPr>
              <a:t>not</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assessed</a:t>
            </a:r>
            <a:r>
              <a:rPr lang="es-ES_tradnl" sz="3200" dirty="0">
                <a:ln w="12700">
                  <a:solidFill>
                    <a:schemeClr val="tx1"/>
                  </a:solidFill>
                </a:ln>
                <a:solidFill>
                  <a:srgbClr val="0000FF"/>
                </a:solidFill>
                <a:latin typeface="+mn-lt"/>
              </a:rPr>
              <a:t> in 2019 (BUM and SAI)</a:t>
            </a:r>
          </a:p>
        </p:txBody>
      </p:sp>
      <p:pic>
        <p:nvPicPr>
          <p:cNvPr id="9" name="Picture 2" descr="https://www.iccat.int/Images/species/BUM.gif"/>
          <p:cNvPicPr>
            <a:picLocks noChangeAspect="1" noChangeArrowheads="1"/>
          </p:cNvPicPr>
          <p:nvPr/>
        </p:nvPicPr>
        <p:blipFill>
          <a:blip r:embed="rId3" cstate="print"/>
          <a:srcRect/>
          <a:stretch>
            <a:fillRect/>
          </a:stretch>
        </p:blipFill>
        <p:spPr bwMode="auto">
          <a:xfrm>
            <a:off x="777796" y="3284984"/>
            <a:ext cx="3362156" cy="1440160"/>
          </a:xfrm>
          <a:prstGeom prst="rect">
            <a:avLst/>
          </a:prstGeom>
          <a:noFill/>
        </p:spPr>
      </p:pic>
      <p:pic>
        <p:nvPicPr>
          <p:cNvPr id="10" name="Picture 4" descr="https://www.iccat.int/Images/species/sai1.GIF"/>
          <p:cNvPicPr>
            <a:picLocks noChangeAspect="1" noChangeArrowheads="1"/>
          </p:cNvPicPr>
          <p:nvPr/>
        </p:nvPicPr>
        <p:blipFill>
          <a:blip r:embed="rId4" cstate="print"/>
          <a:srcRect/>
          <a:stretch>
            <a:fillRect/>
          </a:stretch>
        </p:blipFill>
        <p:spPr bwMode="auto">
          <a:xfrm>
            <a:off x="4508993" y="3140968"/>
            <a:ext cx="3375375" cy="1800200"/>
          </a:xfrm>
          <a:prstGeom prst="rect">
            <a:avLst/>
          </a:prstGeom>
          <a:noFill/>
        </p:spPr>
      </p:pic>
    </p:spTree>
    <p:extLst>
      <p:ext uri="{BB962C8B-B14F-4D97-AF65-F5344CB8AC3E}">
        <p14:creationId xmlns:p14="http://schemas.microsoft.com/office/powerpoint/2010/main" val="22313494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7544" y="980728"/>
            <a:ext cx="7272808" cy="584775"/>
          </a:xfrm>
          <a:prstGeom prst="rect">
            <a:avLst/>
          </a:prstGeom>
        </p:spPr>
        <p:txBody>
          <a:bodyPr wrap="square">
            <a:spAutoFit/>
          </a:bodyPr>
          <a:lstStyle/>
          <a:p>
            <a:r>
              <a:rPr lang="en-US" sz="3200" dirty="0">
                <a:ln w="12700">
                  <a:solidFill>
                    <a:schemeClr val="tx1"/>
                  </a:solidFill>
                </a:ln>
                <a:solidFill>
                  <a:srgbClr val="0000FF"/>
                </a:solidFill>
              </a:rPr>
              <a:t>Annual catch by gear</a:t>
            </a:r>
            <a:endParaRPr lang="fr-FR" sz="3200" dirty="0">
              <a:solidFill>
                <a:srgbClr val="0000FF"/>
              </a:solidFill>
            </a:endParaRPr>
          </a:p>
        </p:txBody>
      </p:sp>
      <p:sp>
        <p:nvSpPr>
          <p:cNvPr id="6" name="TextBox 2"/>
          <p:cNvSpPr txBox="1">
            <a:spLocks noChangeArrowheads="1"/>
          </p:cNvSpPr>
          <p:nvPr/>
        </p:nvSpPr>
        <p:spPr bwMode="auto">
          <a:xfrm>
            <a:off x="3635896" y="116632"/>
            <a:ext cx="362150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BUM Fishery Indicators</a:t>
            </a:r>
          </a:p>
        </p:txBody>
      </p:sp>
      <p:sp>
        <p:nvSpPr>
          <p:cNvPr id="7" name="Slide Number Placeholder 6"/>
          <p:cNvSpPr>
            <a:spLocks noGrp="1"/>
          </p:cNvSpPr>
          <p:nvPr>
            <p:ph type="sldNum" sz="quarter" idx="12"/>
          </p:nvPr>
        </p:nvSpPr>
        <p:spPr/>
        <p:txBody>
          <a:bodyPr/>
          <a:lstStyle/>
          <a:p>
            <a:fld id="{550BDC99-089A-42AC-9981-69659C08CC3B}" type="slidenum">
              <a:rPr lang="en-US" smtClean="0"/>
              <a:pPr/>
              <a:t>16</a:t>
            </a:fld>
            <a:endParaRPr lang="en-US"/>
          </a:p>
        </p:txBody>
      </p:sp>
      <p:sp>
        <p:nvSpPr>
          <p:cNvPr id="8" name="Date Placeholder 7"/>
          <p:cNvSpPr>
            <a:spLocks noGrp="1"/>
          </p:cNvSpPr>
          <p:nvPr>
            <p:ph type="dt" sz="half" idx="10"/>
          </p:nvPr>
        </p:nvSpPr>
        <p:spPr/>
        <p:txBody>
          <a:bodyPr/>
          <a:lstStyle/>
          <a:p>
            <a:fld id="{E12DB248-029A-4F05-95E9-32C9C1DD26D2}" type="datetime1">
              <a:rPr lang="en-US" smtClean="0"/>
              <a:pPr/>
              <a:t>5/15/2024</a:t>
            </a:fld>
            <a:endParaRPr lang="en-US"/>
          </a:p>
        </p:txBody>
      </p:sp>
      <p:sp>
        <p:nvSpPr>
          <p:cNvPr id="2" name="Rectangle 1"/>
          <p:cNvSpPr/>
          <p:nvPr/>
        </p:nvSpPr>
        <p:spPr>
          <a:xfrm>
            <a:off x="5877808" y="2276872"/>
            <a:ext cx="150250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5343715" y="973964"/>
            <a:ext cx="2952328" cy="646331"/>
          </a:xfrm>
          <a:prstGeom prst="rect">
            <a:avLst/>
          </a:prstGeom>
          <a:noFill/>
        </p:spPr>
        <p:txBody>
          <a:bodyPr wrap="square" rtlCol="0">
            <a:spAutoFit/>
          </a:bodyPr>
          <a:lstStyle/>
          <a:p>
            <a:r>
              <a:rPr lang="en-US" dirty="0"/>
              <a:t>Catch (2018):  1,436 t</a:t>
            </a:r>
          </a:p>
          <a:p>
            <a:r>
              <a:rPr lang="en-US" dirty="0"/>
              <a:t>TAC (2018):      2,000 t </a:t>
            </a:r>
          </a:p>
        </p:txBody>
      </p:sp>
      <p:pic>
        <p:nvPicPr>
          <p:cNvPr id="1026" name="Picture 2"/>
          <p:cNvPicPr>
            <a:picLocks noChangeAspect="1" noChangeArrowheads="1"/>
          </p:cNvPicPr>
          <p:nvPr/>
        </p:nvPicPr>
        <p:blipFill>
          <a:blip r:embed="rId3" cstate="print"/>
          <a:srcRect/>
          <a:stretch>
            <a:fillRect/>
          </a:stretch>
        </p:blipFill>
        <p:spPr bwMode="auto">
          <a:xfrm>
            <a:off x="1008111" y="1772817"/>
            <a:ext cx="7024241" cy="4464496"/>
          </a:xfrm>
          <a:prstGeom prst="rect">
            <a:avLst/>
          </a:prstGeom>
          <a:noFill/>
          <a:ln w="9525">
            <a:noFill/>
            <a:miter lim="800000"/>
            <a:headEnd/>
            <a:tailEnd/>
          </a:ln>
        </p:spPr>
      </p:pic>
      <p:sp>
        <p:nvSpPr>
          <p:cNvPr id="12" name="Footer Placeholder 3"/>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3712980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243119" y="1124744"/>
            <a:ext cx="4904945" cy="4392488"/>
            <a:chOff x="251519" y="1124744"/>
            <a:chExt cx="4904945" cy="4392488"/>
          </a:xfrm>
        </p:grpSpPr>
        <p:pic>
          <p:nvPicPr>
            <p:cNvPr id="16" name="図 34" descr="D:\ICCAT\ICCAT 2018\9_BUM_assessment_June\BUM_report_Aug2018_assessResults\BUM_FIGTABrep_AK\KobeFLR_All.png"/>
            <p:cNvPicPr>
              <a:picLocks noChangeAspect="1"/>
            </p:cNvPicPr>
            <p:nvPr/>
          </p:nvPicPr>
          <p:blipFill>
            <a:blip r:embed="rId3" cstate="print">
              <a:extLst>
                <a:ext uri="{28A0092B-C50C-407E-A947-70E740481C1C}">
                  <a14:useLocalDpi xmlns:a14="http://schemas.microsoft.com/office/drawing/2010/main" val="0"/>
                </a:ext>
              </a:extLst>
            </a:blip>
            <a:srcRect l="4036" t="1562" b="4687"/>
            <a:stretch>
              <a:fillRect/>
            </a:stretch>
          </p:blipFill>
          <p:spPr bwMode="auto">
            <a:xfrm>
              <a:off x="251519" y="1124744"/>
              <a:ext cx="4904945" cy="4392488"/>
            </a:xfrm>
            <a:prstGeom prst="rect">
              <a:avLst/>
            </a:prstGeom>
            <a:noFill/>
            <a:ln>
              <a:noFill/>
            </a:ln>
          </p:spPr>
        </p:pic>
        <p:sp>
          <p:nvSpPr>
            <p:cNvPr id="17" name="Rectangle 16"/>
            <p:cNvSpPr/>
            <p:nvPr/>
          </p:nvSpPr>
          <p:spPr>
            <a:xfrm>
              <a:off x="759005" y="4641772"/>
              <a:ext cx="2793038" cy="443412"/>
            </a:xfrm>
            <a:prstGeom prst="rect">
              <a:avLst/>
            </a:prstGeom>
          </p:spPr>
          <p:txBody>
            <a:bodyPr wrap="square">
              <a:spAutoFit/>
            </a:bodyPr>
            <a:lstStyle/>
            <a:p>
              <a:r>
                <a:rPr lang="en-US" dirty="0"/>
                <a:t>Stock status in 2016</a:t>
              </a:r>
              <a:r>
                <a:rPr lang="en-US" sz="2000" dirty="0"/>
                <a:t> </a:t>
              </a:r>
            </a:p>
          </p:txBody>
        </p:sp>
      </p:grpSp>
      <p:pic>
        <p:nvPicPr>
          <p:cNvPr id="7" name="Picture 2" descr="img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17</a:t>
            </a:fld>
            <a:endParaRPr lang="en-US"/>
          </a:p>
        </p:txBody>
      </p:sp>
      <p:sp>
        <p:nvSpPr>
          <p:cNvPr id="8" name="Date Placeholder 7"/>
          <p:cNvSpPr>
            <a:spLocks noGrp="1"/>
          </p:cNvSpPr>
          <p:nvPr>
            <p:ph type="dt" sz="half" idx="10"/>
          </p:nvPr>
        </p:nvSpPr>
        <p:spPr/>
        <p:txBody>
          <a:bodyPr/>
          <a:lstStyle/>
          <a:p>
            <a:fld id="{79F66C4C-4BBD-432A-84AA-07A3B751C5C0}" type="datetime1">
              <a:rPr lang="en-US" smtClean="0"/>
              <a:pPr/>
              <a:t>5/15/2024</a:t>
            </a:fld>
            <a:endParaRPr lang="en-US"/>
          </a:p>
        </p:txBody>
      </p:sp>
      <p:sp>
        <p:nvSpPr>
          <p:cNvPr id="14"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BUM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5" name="Rectangle 14"/>
          <p:cNvSpPr/>
          <p:nvPr/>
        </p:nvSpPr>
        <p:spPr>
          <a:xfrm>
            <a:off x="297444" y="5589240"/>
            <a:ext cx="4202548" cy="646331"/>
          </a:xfrm>
          <a:prstGeom prst="rect">
            <a:avLst/>
          </a:prstGeom>
        </p:spPr>
        <p:txBody>
          <a:bodyPr wrap="square">
            <a:spAutoFit/>
          </a:bodyPr>
          <a:lstStyle/>
          <a:p>
            <a:r>
              <a:rPr lang="en-GB" dirty="0">
                <a:ea typeface="MS Mincho"/>
                <a:cs typeface="Times New Roman" panose="02020603050405020304" pitchFamily="18" charset="0"/>
              </a:rPr>
              <a:t>Combined Kobe plot from production and integrated models</a:t>
            </a:r>
            <a:endParaRPr lang="fr-FR" dirty="0"/>
          </a:p>
        </p:txBody>
      </p:sp>
      <p:sp>
        <p:nvSpPr>
          <p:cNvPr id="18" name="Rectangle 17"/>
          <p:cNvSpPr/>
          <p:nvPr/>
        </p:nvSpPr>
        <p:spPr>
          <a:xfrm>
            <a:off x="5076056" y="1556792"/>
            <a:ext cx="3816424" cy="1938992"/>
          </a:xfrm>
          <a:prstGeom prst="rect">
            <a:avLst/>
          </a:prstGeom>
        </p:spPr>
        <p:txBody>
          <a:bodyPr wrap="square">
            <a:spAutoFit/>
          </a:bodyPr>
          <a:lstStyle/>
          <a:p>
            <a:pPr>
              <a:buFont typeface="Arial" pitchFamily="34" charset="0"/>
              <a:buChar char="•"/>
            </a:pPr>
            <a:r>
              <a:rPr lang="en-US" sz="2000" dirty="0"/>
              <a:t> Last assessment in 2018 (estimates of stock status for 2016)</a:t>
            </a:r>
          </a:p>
          <a:p>
            <a:pPr>
              <a:buFont typeface="Arial" pitchFamily="34" charset="0"/>
              <a:buChar char="•"/>
            </a:pPr>
            <a:endParaRPr lang="en-US" sz="2000" dirty="0"/>
          </a:p>
          <a:p>
            <a:pPr>
              <a:buFont typeface="Arial" pitchFamily="34" charset="0"/>
              <a:buChar char="•"/>
            </a:pPr>
            <a:r>
              <a:rPr lang="en-US" sz="2000" dirty="0"/>
              <a:t> Results showed that the stock was overfished and undergoing overfishing.</a:t>
            </a:r>
          </a:p>
        </p:txBody>
      </p:sp>
    </p:spTree>
    <p:extLst>
      <p:ext uri="{BB962C8B-B14F-4D97-AF65-F5344CB8AC3E}">
        <p14:creationId xmlns:p14="http://schemas.microsoft.com/office/powerpoint/2010/main" val="3304096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710459"/>
            <a:ext cx="8784976" cy="4124206"/>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algn="just"/>
            <a:endParaRPr lang="en-US" sz="2000" dirty="0">
              <a:ea typeface="Times New Roman" panose="02020603050405020304" pitchFamily="18" charset="0"/>
            </a:endParaRPr>
          </a:p>
          <a:p>
            <a:pPr marL="342900" indent="-342900" algn="just">
              <a:buFont typeface="Arial" panose="020B0604020202020204" pitchFamily="34" charset="0"/>
              <a:buChar char="•"/>
            </a:pPr>
            <a:r>
              <a:rPr lang="en-US" sz="2000" dirty="0">
                <a:ea typeface="Times New Roman" panose="02020603050405020304" pitchFamily="18" charset="0"/>
              </a:rPr>
              <a:t>The Committee recommends that the </a:t>
            </a:r>
            <a:r>
              <a:rPr lang="en-US" sz="2000" b="1" u="sng" dirty="0">
                <a:ea typeface="Times New Roman" panose="02020603050405020304" pitchFamily="18" charset="0"/>
              </a:rPr>
              <a:t>Commission should find ways to make sure that the catches are not allowed to exceed established TACs</a:t>
            </a:r>
            <a:r>
              <a:rPr lang="en-US" sz="2000" dirty="0">
                <a:ea typeface="Times New Roman" panose="02020603050405020304" pitchFamily="18" charset="0"/>
              </a:rPr>
              <a:t>. Because the stock has not rebuilt catches need to be lower than the current TAC. </a:t>
            </a:r>
            <a:r>
              <a:rPr lang="en-US" sz="2000" b="1" u="sng" dirty="0">
                <a:ea typeface="Times New Roman" panose="02020603050405020304" pitchFamily="18" charset="0"/>
              </a:rPr>
              <a:t>Catches of 1,750 t or less are expected to provide at least a 50% chance of rebuilding by 2028</a:t>
            </a:r>
            <a:r>
              <a:rPr lang="en-US" sz="2000" dirty="0">
                <a:ea typeface="Times New Roman" panose="02020603050405020304" pitchFamily="18" charset="0"/>
              </a:rPr>
              <a:t>.</a:t>
            </a:r>
          </a:p>
          <a:p>
            <a:pPr marL="342900" indent="-342900" algn="just">
              <a:buFont typeface="Arial" panose="020B0604020202020204" pitchFamily="34" charset="0"/>
              <a:buChar char="•"/>
            </a:pPr>
            <a:endParaRPr lang="en-US" sz="2000" dirty="0">
              <a:ea typeface="Times New Roman" panose="02020603050405020304" pitchFamily="18" charset="0"/>
            </a:endParaRPr>
          </a:p>
          <a:p>
            <a:pPr marL="342900" indent="-342900" algn="just">
              <a:buFont typeface="Arial" panose="020B0604020202020204" pitchFamily="34" charset="0"/>
              <a:buChar char="•"/>
            </a:pPr>
            <a:r>
              <a:rPr lang="en-US" sz="2000" dirty="0">
                <a:ea typeface="Times New Roman" panose="02020603050405020304" pitchFamily="18" charset="0"/>
              </a:rPr>
              <a:t>The Committee recommends that if the Commission wants to further reduce fishing mortality and to reduce the chance of exceeding any established TAC, the Commission could consider doing so by modifying Rec. 15-05 (paragraph 2) so that fishermen are always </a:t>
            </a:r>
            <a:r>
              <a:rPr lang="en-US" sz="2000" b="1" u="sng" dirty="0">
                <a:ea typeface="Times New Roman" panose="02020603050405020304" pitchFamily="18" charset="0"/>
              </a:rPr>
              <a:t>required to release all marlins that are alive at haul back through methods that maximize their survival</a:t>
            </a:r>
            <a:r>
              <a:rPr lang="en-US" sz="2000" dirty="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18</a:t>
            </a:fld>
            <a:endParaRPr lang="en-US"/>
          </a:p>
        </p:txBody>
      </p:sp>
      <p:sp>
        <p:nvSpPr>
          <p:cNvPr id="4" name="Date Placeholder 3"/>
          <p:cNvSpPr>
            <a:spLocks noGrp="1"/>
          </p:cNvSpPr>
          <p:nvPr>
            <p:ph type="dt" sz="half" idx="10"/>
          </p:nvPr>
        </p:nvSpPr>
        <p:spPr/>
        <p:txBody>
          <a:bodyPr/>
          <a:lstStyle/>
          <a:p>
            <a:fld id="{EB998ED8-7806-49EF-8714-339C7B773613}" type="datetime1">
              <a:rPr lang="en-US" smtClean="0"/>
              <a:pPr/>
              <a:t>5/15/2024</a:t>
            </a:fld>
            <a:endParaRPr lang="en-US"/>
          </a:p>
        </p:txBody>
      </p:sp>
      <p:sp>
        <p:nvSpPr>
          <p:cNvPr id="8" name="Text Box 3"/>
          <p:cNvSpPr txBox="1">
            <a:spLocks noChangeArrowheads="1"/>
          </p:cNvSpPr>
          <p:nvPr/>
        </p:nvSpPr>
        <p:spPr bwMode="auto">
          <a:xfrm>
            <a:off x="3419872" y="39889"/>
            <a:ext cx="597666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BUM Management </a:t>
            </a:r>
            <a:r>
              <a:rPr lang="es-ES_tradnl" sz="2400" b="1" i="1" dirty="0" err="1">
                <a:solidFill>
                  <a:schemeClr val="bg1"/>
                </a:solidFill>
              </a:rPr>
              <a:t>recommendations</a:t>
            </a:r>
            <a:endParaRPr lang="es-ES_tradnl" sz="2400" b="1" i="1" dirty="0">
              <a:solidFill>
                <a:schemeClr val="bg1"/>
              </a:solidFill>
            </a:endParaRPr>
          </a:p>
        </p:txBody>
      </p:sp>
    </p:spTree>
    <p:extLst>
      <p:ext uri="{BB962C8B-B14F-4D97-AF65-F5344CB8AC3E}">
        <p14:creationId xmlns:p14="http://schemas.microsoft.com/office/powerpoint/2010/main" val="24490223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3"/>
          <p:cNvPicPr>
            <a:picLocks noChangeAspect="1" noChangeArrowheads="1"/>
          </p:cNvPicPr>
          <p:nvPr/>
        </p:nvPicPr>
        <p:blipFill>
          <a:blip r:embed="rId3" cstate="print"/>
          <a:srcRect/>
          <a:stretch>
            <a:fillRect/>
          </a:stretch>
        </p:blipFill>
        <p:spPr bwMode="auto">
          <a:xfrm>
            <a:off x="323528" y="908720"/>
            <a:ext cx="4229296" cy="5377607"/>
          </a:xfrm>
          <a:prstGeom prst="rect">
            <a:avLst/>
          </a:prstGeom>
          <a:noFill/>
          <a:ln w="9525">
            <a:noFill/>
            <a:miter lim="800000"/>
            <a:headEnd/>
            <a:tailEnd/>
          </a:ln>
        </p:spPr>
      </p:pic>
      <p:sp>
        <p:nvSpPr>
          <p:cNvPr id="4" name="Rectangle 3"/>
          <p:cNvSpPr/>
          <p:nvPr/>
        </p:nvSpPr>
        <p:spPr>
          <a:xfrm>
            <a:off x="4499992" y="980728"/>
            <a:ext cx="3713662" cy="492443"/>
          </a:xfrm>
          <a:prstGeom prst="rect">
            <a:avLst/>
          </a:prstGeom>
        </p:spPr>
        <p:txBody>
          <a:bodyPr wrap="square">
            <a:spAutoFit/>
          </a:bodyPr>
          <a:lstStyle/>
          <a:p>
            <a:pPr algn="ctr"/>
            <a:r>
              <a:rPr lang="en-US" sz="2600" dirty="0">
                <a:ln w="12700">
                  <a:solidFill>
                    <a:schemeClr val="tx1"/>
                  </a:solidFill>
                </a:ln>
                <a:solidFill>
                  <a:srgbClr val="0000FF"/>
                </a:solidFill>
              </a:rPr>
              <a:t>Annual catch by gear</a:t>
            </a:r>
            <a:endParaRPr lang="fr-FR" sz="2600" dirty="0">
              <a:solidFill>
                <a:srgbClr val="0000FF"/>
              </a:solidFill>
            </a:endParaRPr>
          </a:p>
        </p:txBody>
      </p:sp>
      <p:sp>
        <p:nvSpPr>
          <p:cNvPr id="6" name="TextBox 2"/>
          <p:cNvSpPr txBox="1">
            <a:spLocks noChangeArrowheads="1"/>
          </p:cNvSpPr>
          <p:nvPr/>
        </p:nvSpPr>
        <p:spPr bwMode="auto">
          <a:xfrm>
            <a:off x="3635896" y="116632"/>
            <a:ext cx="3432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SAI Fishery Indicators</a:t>
            </a:r>
          </a:p>
        </p:txBody>
      </p:sp>
      <p:sp>
        <p:nvSpPr>
          <p:cNvPr id="3" name="Footer Placeholder 2"/>
          <p:cNvSpPr>
            <a:spLocks noGrp="1"/>
          </p:cNvSpPr>
          <p:nvPr>
            <p:ph type="ftr" sz="quarter" idx="11"/>
          </p:nvPr>
        </p:nvSpPr>
        <p:spPr/>
        <p:txBody>
          <a:bodyPr/>
          <a:lstStyle/>
          <a:p>
            <a:r>
              <a:rPr lang="en-US" dirty="0"/>
              <a:t>SCRS Report 2019 - Panel 4</a:t>
            </a:r>
          </a:p>
        </p:txBody>
      </p:sp>
      <p:sp>
        <p:nvSpPr>
          <p:cNvPr id="7" name="Slide Number Placeholder 6"/>
          <p:cNvSpPr>
            <a:spLocks noGrp="1"/>
          </p:cNvSpPr>
          <p:nvPr>
            <p:ph type="sldNum" sz="quarter" idx="12"/>
          </p:nvPr>
        </p:nvSpPr>
        <p:spPr/>
        <p:txBody>
          <a:bodyPr/>
          <a:lstStyle/>
          <a:p>
            <a:fld id="{550BDC99-089A-42AC-9981-69659C08CC3B}" type="slidenum">
              <a:rPr lang="en-US" smtClean="0"/>
              <a:pPr/>
              <a:t>19</a:t>
            </a:fld>
            <a:endParaRPr lang="en-US"/>
          </a:p>
        </p:txBody>
      </p:sp>
      <p:sp>
        <p:nvSpPr>
          <p:cNvPr id="8" name="Date Placeholder 7"/>
          <p:cNvSpPr>
            <a:spLocks noGrp="1"/>
          </p:cNvSpPr>
          <p:nvPr>
            <p:ph type="dt" sz="half" idx="10"/>
          </p:nvPr>
        </p:nvSpPr>
        <p:spPr/>
        <p:txBody>
          <a:bodyPr/>
          <a:lstStyle/>
          <a:p>
            <a:fld id="{E12DB248-029A-4F05-95E9-32C9C1DD26D2}" type="datetime1">
              <a:rPr lang="en-US" smtClean="0"/>
              <a:pPr/>
              <a:t>5/15/2024</a:t>
            </a:fld>
            <a:endParaRPr lang="en-US"/>
          </a:p>
        </p:txBody>
      </p:sp>
      <p:sp>
        <p:nvSpPr>
          <p:cNvPr id="10" name="TextBox 9"/>
          <p:cNvSpPr txBox="1"/>
          <p:nvPr/>
        </p:nvSpPr>
        <p:spPr>
          <a:xfrm>
            <a:off x="4788024" y="3861048"/>
            <a:ext cx="2952328" cy="923330"/>
          </a:xfrm>
          <a:prstGeom prst="rect">
            <a:avLst/>
          </a:prstGeom>
          <a:noFill/>
        </p:spPr>
        <p:txBody>
          <a:bodyPr wrap="square" rtlCol="0">
            <a:spAutoFit/>
          </a:bodyPr>
          <a:lstStyle/>
          <a:p>
            <a:r>
              <a:rPr lang="en-US" b="1" u="sng" dirty="0"/>
              <a:t>West stock:</a:t>
            </a:r>
          </a:p>
          <a:p>
            <a:pPr marL="182563">
              <a:buFont typeface="Arial" pitchFamily="34" charset="0"/>
              <a:buChar char="•"/>
            </a:pPr>
            <a:r>
              <a:rPr lang="en-US" dirty="0"/>
              <a:t> </a:t>
            </a:r>
            <a:r>
              <a:rPr lang="en-US" dirty="0">
                <a:solidFill>
                  <a:srgbClr val="FF0000"/>
                </a:solidFill>
              </a:rPr>
              <a:t>Catch (2018):  1,250 t</a:t>
            </a:r>
          </a:p>
          <a:p>
            <a:pPr marL="182563">
              <a:buFont typeface="Arial" pitchFamily="34" charset="0"/>
              <a:buChar char="•"/>
            </a:pPr>
            <a:r>
              <a:rPr lang="en-US" dirty="0"/>
              <a:t> TAC (2018):      1,030 t </a:t>
            </a:r>
          </a:p>
        </p:txBody>
      </p:sp>
      <p:sp>
        <p:nvSpPr>
          <p:cNvPr id="9" name="TextBox 8"/>
          <p:cNvSpPr txBox="1"/>
          <p:nvPr/>
        </p:nvSpPr>
        <p:spPr>
          <a:xfrm>
            <a:off x="1115616" y="1340768"/>
            <a:ext cx="654090" cy="369332"/>
          </a:xfrm>
          <a:prstGeom prst="rect">
            <a:avLst/>
          </a:prstGeom>
          <a:noFill/>
        </p:spPr>
        <p:txBody>
          <a:bodyPr wrap="none" rtlCol="0">
            <a:spAutoFit/>
          </a:bodyPr>
          <a:lstStyle/>
          <a:p>
            <a:r>
              <a:rPr lang="en-US" b="1" dirty="0"/>
              <a:t>EAST</a:t>
            </a:r>
          </a:p>
        </p:txBody>
      </p:sp>
      <p:sp>
        <p:nvSpPr>
          <p:cNvPr id="11" name="TextBox 10"/>
          <p:cNvSpPr txBox="1"/>
          <p:nvPr/>
        </p:nvSpPr>
        <p:spPr>
          <a:xfrm>
            <a:off x="1115616" y="3933056"/>
            <a:ext cx="725199" cy="369332"/>
          </a:xfrm>
          <a:prstGeom prst="rect">
            <a:avLst/>
          </a:prstGeom>
          <a:noFill/>
        </p:spPr>
        <p:txBody>
          <a:bodyPr wrap="none" rtlCol="0">
            <a:spAutoFit/>
          </a:bodyPr>
          <a:lstStyle/>
          <a:p>
            <a:r>
              <a:rPr lang="en-US" b="1" dirty="0"/>
              <a:t>WEST</a:t>
            </a:r>
          </a:p>
        </p:txBody>
      </p:sp>
      <p:sp>
        <p:nvSpPr>
          <p:cNvPr id="12" name="TextBox 11"/>
          <p:cNvSpPr txBox="1"/>
          <p:nvPr/>
        </p:nvSpPr>
        <p:spPr>
          <a:xfrm>
            <a:off x="4788024" y="1844824"/>
            <a:ext cx="2952328" cy="923330"/>
          </a:xfrm>
          <a:prstGeom prst="rect">
            <a:avLst/>
          </a:prstGeom>
          <a:noFill/>
        </p:spPr>
        <p:txBody>
          <a:bodyPr wrap="square" rtlCol="0">
            <a:spAutoFit/>
          </a:bodyPr>
          <a:lstStyle/>
          <a:p>
            <a:r>
              <a:rPr lang="en-US" b="1" u="sng" dirty="0"/>
              <a:t>East Stock</a:t>
            </a:r>
          </a:p>
          <a:p>
            <a:pPr marL="182563">
              <a:buFont typeface="Arial" pitchFamily="34" charset="0"/>
              <a:buChar char="•"/>
            </a:pPr>
            <a:r>
              <a:rPr lang="en-US" dirty="0"/>
              <a:t> Catch (2018):  1,183 t</a:t>
            </a:r>
          </a:p>
          <a:p>
            <a:pPr marL="182563">
              <a:buFont typeface="Arial" pitchFamily="34" charset="0"/>
              <a:buChar char="•"/>
            </a:pPr>
            <a:r>
              <a:rPr lang="en-US" dirty="0"/>
              <a:t> TAC (2018):      1,271 t </a:t>
            </a:r>
          </a:p>
        </p:txBody>
      </p:sp>
    </p:spTree>
    <p:extLst>
      <p:ext uri="{BB962C8B-B14F-4D97-AF65-F5344CB8AC3E}">
        <p14:creationId xmlns:p14="http://schemas.microsoft.com/office/powerpoint/2010/main" val="3094135550"/>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EF9FC624-0170-4958-ADDF-36CC01B18A6C}" type="datetime1">
              <a:rPr lang="en-US" smtClean="0"/>
              <a:pPr/>
              <a:t>5/15/2024</a:t>
            </a:fld>
            <a:endParaRPr lang="en-US"/>
          </a:p>
        </p:txBody>
      </p:sp>
      <p:sp>
        <p:nvSpPr>
          <p:cNvPr id="5" name="Footer Placeholder 4"/>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73466462-0BC7-4FB6-82F6-BB25E591A47A}" type="slidenum">
              <a:rPr lang="en-US" smtClean="0"/>
              <a:pPr/>
              <a:t>2</a:t>
            </a:fld>
            <a:endParaRPr lang="en-US"/>
          </a:p>
        </p:txBody>
      </p:sp>
      <p:sp>
        <p:nvSpPr>
          <p:cNvPr id="7" name="TextBox 6"/>
          <p:cNvSpPr txBox="1"/>
          <p:nvPr/>
        </p:nvSpPr>
        <p:spPr>
          <a:xfrm>
            <a:off x="467544" y="1412776"/>
            <a:ext cx="7920880" cy="5109091"/>
          </a:xfrm>
          <a:prstGeom prst="rect">
            <a:avLst/>
          </a:prstGeom>
          <a:noFill/>
        </p:spPr>
        <p:txBody>
          <a:bodyPr wrap="square" rtlCol="0">
            <a:spAutoFit/>
          </a:bodyPr>
          <a:lstStyle/>
          <a:p>
            <a:pPr marL="285750" indent="-285750">
              <a:buFont typeface="Arial" panose="020B0604020202020204" pitchFamily="34" charset="0"/>
              <a:buChar char="•"/>
            </a:pPr>
            <a:r>
              <a:rPr lang="en-US" sz="2000" dirty="0"/>
              <a:t>Billfishes:</a:t>
            </a:r>
          </a:p>
          <a:p>
            <a:pPr marL="742950" lvl="1" indent="-285750">
              <a:buFont typeface="Arial" panose="020B0604020202020204" pitchFamily="34" charset="0"/>
              <a:buChar char="•"/>
            </a:pPr>
            <a:r>
              <a:rPr lang="en-US" u="sng" dirty="0"/>
              <a:t>Detailed results of the 2019 WHM Assessment</a:t>
            </a:r>
          </a:p>
          <a:p>
            <a:pPr marL="742950" lvl="1" indent="-285750">
              <a:buFont typeface="Arial" panose="020B0604020202020204" pitchFamily="34" charset="0"/>
              <a:buChar char="•"/>
            </a:pPr>
            <a:r>
              <a:rPr lang="en-US" dirty="0"/>
              <a:t>Summaries for other species not accessed this year (BUM and SAI)</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Swordfish </a:t>
            </a:r>
          </a:p>
          <a:p>
            <a:pPr marL="742950" lvl="1" indent="-285750">
              <a:buFont typeface="Arial" panose="020B0604020202020204" pitchFamily="34" charset="0"/>
              <a:buChar char="•"/>
            </a:pPr>
            <a:r>
              <a:rPr lang="en-US" dirty="0"/>
              <a:t>Not assessed in 2019. Summary of previous </a:t>
            </a:r>
            <a:r>
              <a:rPr lang="en-US" dirty="0" err="1"/>
              <a:t>Atl</a:t>
            </a:r>
            <a:r>
              <a:rPr lang="en-US" dirty="0"/>
              <a:t> and Med assessments.</a:t>
            </a:r>
          </a:p>
          <a:p>
            <a:pPr marL="742950" lvl="1" indent="-285750">
              <a:buFont typeface="Arial" panose="020B0604020202020204" pitchFamily="34" charset="0"/>
              <a:buChar char="•"/>
            </a:pPr>
            <a:r>
              <a:rPr lang="en-US" dirty="0"/>
              <a:t>Summary update on N-ATL swordfish MSE</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Small tunas</a:t>
            </a:r>
          </a:p>
          <a:p>
            <a:pPr marL="742950" lvl="1" indent="-285750">
              <a:buFont typeface="Arial" panose="020B0604020202020204" pitchFamily="34" charset="0"/>
              <a:buChar char="•"/>
            </a:pPr>
            <a:r>
              <a:rPr lang="en-US" dirty="0"/>
              <a:t>Updates on the progress of work</a:t>
            </a:r>
          </a:p>
          <a:p>
            <a:pPr marL="742950" lvl="1"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Sharks:</a:t>
            </a:r>
          </a:p>
          <a:p>
            <a:pPr marL="742950" lvl="1" indent="-285750">
              <a:buFont typeface="Arial" panose="020B0604020202020204" pitchFamily="34" charset="0"/>
              <a:buChar char="•"/>
            </a:pPr>
            <a:r>
              <a:rPr lang="en-US" u="sng" dirty="0"/>
              <a:t>Detailed results of updates for SMA projections</a:t>
            </a:r>
          </a:p>
          <a:p>
            <a:pPr marL="742950" lvl="1" indent="-285750">
              <a:buFont typeface="Arial" panose="020B0604020202020204" pitchFamily="34" charset="0"/>
              <a:buChar char="•"/>
            </a:pPr>
            <a:r>
              <a:rPr lang="en-US" dirty="0"/>
              <a:t>Summaries of species not accessed this year (other sharks)</a:t>
            </a:r>
          </a:p>
          <a:p>
            <a:pPr marL="285750" indent="-285750">
              <a:buFont typeface="Arial" panose="020B0604020202020204" pitchFamily="34" charset="0"/>
              <a:buChar char="•"/>
            </a:pPr>
            <a:endParaRPr lang="en-US" sz="1200" dirty="0"/>
          </a:p>
          <a:p>
            <a:pPr marL="285750" indent="-285750">
              <a:buFont typeface="Arial" panose="020B0604020202020204" pitchFamily="34" charset="0"/>
              <a:buChar char="•"/>
            </a:pPr>
            <a:r>
              <a:rPr lang="en-US" sz="2000" dirty="0"/>
              <a:t>Sub-Committee on Ecosystems – Bycatch issues</a:t>
            </a:r>
          </a:p>
          <a:p>
            <a:pPr marL="285750" indent="-285750">
              <a:buFont typeface="Arial" panose="020B0604020202020204" pitchFamily="34" charset="0"/>
              <a:buChar char="•"/>
            </a:pPr>
            <a:r>
              <a:rPr lang="en-US" sz="2000" dirty="0"/>
              <a:t>Responses to the Commission</a:t>
            </a:r>
          </a:p>
          <a:p>
            <a:pPr marL="285750" indent="-285750">
              <a:buFont typeface="Arial" panose="020B0604020202020204" pitchFamily="34" charset="0"/>
              <a:buChar char="•"/>
            </a:pPr>
            <a:r>
              <a:rPr lang="en-US" sz="2000" dirty="0"/>
              <a:t>Recommendations with financial implications</a:t>
            </a:r>
            <a:endParaRPr lang="en-US" sz="2000" dirty="0">
              <a:solidFill>
                <a:srgbClr val="FF0000"/>
              </a:solidFill>
            </a:endParaRPr>
          </a:p>
        </p:txBody>
      </p:sp>
      <p:sp>
        <p:nvSpPr>
          <p:cNvPr id="8" name="TextBox 7"/>
          <p:cNvSpPr txBox="1"/>
          <p:nvPr/>
        </p:nvSpPr>
        <p:spPr>
          <a:xfrm>
            <a:off x="395536" y="908720"/>
            <a:ext cx="4377737" cy="430887"/>
          </a:xfrm>
          <a:prstGeom prst="rect">
            <a:avLst/>
          </a:prstGeom>
          <a:noFill/>
        </p:spPr>
        <p:txBody>
          <a:bodyPr wrap="none" rtlCol="0">
            <a:spAutoFit/>
          </a:bodyPr>
          <a:lstStyle/>
          <a:p>
            <a:r>
              <a:rPr lang="en-US" sz="2200" b="1" u="sng" dirty="0"/>
              <a:t>Main contents of this presentation</a:t>
            </a:r>
            <a:endParaRPr lang="pt-PT" sz="2200" b="1" dirty="0"/>
          </a:p>
        </p:txBody>
      </p:sp>
    </p:spTree>
    <p:extLst>
      <p:ext uri="{BB962C8B-B14F-4D97-AF65-F5344CB8AC3E}">
        <p14:creationId xmlns:p14="http://schemas.microsoft.com/office/powerpoint/2010/main" val="3893752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5" name="Picture 3"/>
          <p:cNvPicPr>
            <a:picLocks noChangeAspect="1" noChangeArrowheads="1"/>
          </p:cNvPicPr>
          <p:nvPr/>
        </p:nvPicPr>
        <p:blipFill>
          <a:blip r:embed="rId3" cstate="print"/>
          <a:srcRect/>
          <a:stretch>
            <a:fillRect/>
          </a:stretch>
        </p:blipFill>
        <p:spPr bwMode="auto">
          <a:xfrm>
            <a:off x="4716016" y="1772816"/>
            <a:ext cx="3775863" cy="2628134"/>
          </a:xfrm>
          <a:prstGeom prst="rect">
            <a:avLst/>
          </a:prstGeom>
          <a:noFill/>
          <a:ln w="9525">
            <a:noFill/>
            <a:miter lim="800000"/>
            <a:headEnd/>
            <a:tailEnd/>
          </a:ln>
        </p:spPr>
      </p:pic>
      <p:pic>
        <p:nvPicPr>
          <p:cNvPr id="131074" name="Picture 2"/>
          <p:cNvPicPr>
            <a:picLocks noChangeAspect="1" noChangeArrowheads="1"/>
          </p:cNvPicPr>
          <p:nvPr/>
        </p:nvPicPr>
        <p:blipFill>
          <a:blip r:embed="rId4" cstate="print"/>
          <a:srcRect/>
          <a:stretch>
            <a:fillRect/>
          </a:stretch>
        </p:blipFill>
        <p:spPr bwMode="auto">
          <a:xfrm>
            <a:off x="323528" y="1772816"/>
            <a:ext cx="3385469" cy="2880320"/>
          </a:xfrm>
          <a:prstGeom prst="rect">
            <a:avLst/>
          </a:prstGeom>
          <a:noFill/>
          <a:ln w="9525">
            <a:noFill/>
            <a:miter lim="800000"/>
            <a:headEnd/>
            <a:tailEnd/>
          </a:ln>
        </p:spPr>
      </p:pic>
      <p:pic>
        <p:nvPicPr>
          <p:cNvPr id="7" name="Picture 2" descr="img0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Footer Placeholder 2"/>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20</a:t>
            </a:fld>
            <a:endParaRPr lang="en-US"/>
          </a:p>
        </p:txBody>
      </p:sp>
      <p:sp>
        <p:nvSpPr>
          <p:cNvPr id="8" name="Date Placeholder 7"/>
          <p:cNvSpPr>
            <a:spLocks noGrp="1"/>
          </p:cNvSpPr>
          <p:nvPr>
            <p:ph type="dt" sz="half" idx="10"/>
          </p:nvPr>
        </p:nvSpPr>
        <p:spPr/>
        <p:txBody>
          <a:bodyPr/>
          <a:lstStyle/>
          <a:p>
            <a:fld id="{79F66C4C-4BBD-432A-84AA-07A3B751C5C0}" type="datetime1">
              <a:rPr lang="en-US" smtClean="0"/>
              <a:pPr/>
              <a:t>5/15/2024</a:t>
            </a:fld>
            <a:endParaRPr lang="en-US"/>
          </a:p>
        </p:txBody>
      </p:sp>
      <p:sp>
        <p:nvSpPr>
          <p:cNvPr id="14"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SAI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0" name="TextBox 9"/>
          <p:cNvSpPr txBox="1"/>
          <p:nvPr/>
        </p:nvSpPr>
        <p:spPr>
          <a:xfrm>
            <a:off x="6113870" y="1000313"/>
            <a:ext cx="906402" cy="461665"/>
          </a:xfrm>
          <a:prstGeom prst="rect">
            <a:avLst/>
          </a:prstGeom>
          <a:noFill/>
        </p:spPr>
        <p:txBody>
          <a:bodyPr wrap="none" rtlCol="0">
            <a:spAutoFit/>
          </a:bodyPr>
          <a:lstStyle/>
          <a:p>
            <a:r>
              <a:rPr lang="en-US" sz="2400" b="1" u="sng" dirty="0">
                <a:solidFill>
                  <a:srgbClr val="0000FF"/>
                </a:solidFill>
              </a:rPr>
              <a:t>WEST</a:t>
            </a:r>
          </a:p>
        </p:txBody>
      </p:sp>
      <p:sp>
        <p:nvSpPr>
          <p:cNvPr id="13" name="TextBox 12"/>
          <p:cNvSpPr txBox="1"/>
          <p:nvPr/>
        </p:nvSpPr>
        <p:spPr>
          <a:xfrm>
            <a:off x="1512816" y="1000313"/>
            <a:ext cx="812658" cy="461665"/>
          </a:xfrm>
          <a:prstGeom prst="rect">
            <a:avLst/>
          </a:prstGeom>
          <a:noFill/>
        </p:spPr>
        <p:txBody>
          <a:bodyPr wrap="none" rtlCol="0">
            <a:spAutoFit/>
          </a:bodyPr>
          <a:lstStyle/>
          <a:p>
            <a:r>
              <a:rPr lang="en-US" sz="2400" b="1" u="sng" dirty="0">
                <a:solidFill>
                  <a:srgbClr val="0000FF"/>
                </a:solidFill>
              </a:rPr>
              <a:t>EAST</a:t>
            </a:r>
          </a:p>
        </p:txBody>
      </p:sp>
      <p:sp>
        <p:nvSpPr>
          <p:cNvPr id="17" name="Rectangle 16"/>
          <p:cNvSpPr/>
          <p:nvPr/>
        </p:nvSpPr>
        <p:spPr>
          <a:xfrm>
            <a:off x="3131840" y="4499828"/>
            <a:ext cx="2520280" cy="369332"/>
          </a:xfrm>
          <a:prstGeom prst="rect">
            <a:avLst/>
          </a:prstGeom>
        </p:spPr>
        <p:txBody>
          <a:bodyPr wrap="square">
            <a:spAutoFit/>
          </a:bodyPr>
          <a:lstStyle/>
          <a:p>
            <a:r>
              <a:rPr lang="en-US" dirty="0"/>
              <a:t>Stock status in 2014 </a:t>
            </a:r>
          </a:p>
        </p:txBody>
      </p:sp>
      <p:sp>
        <p:nvSpPr>
          <p:cNvPr id="16" name="Rectangle 15"/>
          <p:cNvSpPr/>
          <p:nvPr/>
        </p:nvSpPr>
        <p:spPr>
          <a:xfrm>
            <a:off x="251520" y="5013176"/>
            <a:ext cx="8712968" cy="1200329"/>
          </a:xfrm>
          <a:prstGeom prst="rect">
            <a:avLst/>
          </a:prstGeom>
        </p:spPr>
        <p:txBody>
          <a:bodyPr wrap="square">
            <a:spAutoFit/>
          </a:bodyPr>
          <a:lstStyle/>
          <a:p>
            <a:pPr>
              <a:buFont typeface="Arial" pitchFamily="34" charset="0"/>
              <a:buChar char="•"/>
            </a:pPr>
            <a:r>
              <a:rPr lang="en-US" dirty="0"/>
              <a:t> Last assessment in 2016 (estimates of stock status for 2014) </a:t>
            </a:r>
          </a:p>
          <a:p>
            <a:pPr>
              <a:buFont typeface="Arial" pitchFamily="34" charset="0"/>
              <a:buChar char="•"/>
            </a:pPr>
            <a:r>
              <a:rPr lang="en-US" dirty="0"/>
              <a:t> </a:t>
            </a:r>
            <a:r>
              <a:rPr lang="en-US" b="1" u="sng" dirty="0"/>
              <a:t>EAST</a:t>
            </a:r>
            <a:r>
              <a:rPr lang="en-US" dirty="0"/>
              <a:t>: all scenarios considered the </a:t>
            </a:r>
            <a:r>
              <a:rPr lang="en-US" b="1" dirty="0"/>
              <a:t>stock is overfished, but overfishing status is uncertain</a:t>
            </a:r>
          </a:p>
          <a:p>
            <a:pPr>
              <a:buFont typeface="Arial" pitchFamily="34" charset="0"/>
              <a:buChar char="•"/>
            </a:pPr>
            <a:r>
              <a:rPr lang="en-US" dirty="0"/>
              <a:t> </a:t>
            </a:r>
            <a:r>
              <a:rPr lang="en-US" b="1" u="sng" dirty="0"/>
              <a:t>WEST</a:t>
            </a:r>
            <a:r>
              <a:rPr lang="en-US" dirty="0"/>
              <a:t>: both models indicated that the </a:t>
            </a:r>
            <a:r>
              <a:rPr lang="en-US" b="1" dirty="0"/>
              <a:t>stock is neither overfished nor experiencing overfishing</a:t>
            </a:r>
            <a:endParaRPr lang="pt-PT" b="1" dirty="0"/>
          </a:p>
        </p:txBody>
      </p:sp>
    </p:spTree>
    <p:extLst>
      <p:ext uri="{BB962C8B-B14F-4D97-AF65-F5344CB8AC3E}">
        <p14:creationId xmlns:p14="http://schemas.microsoft.com/office/powerpoint/2010/main" val="3304096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SCRS Report 2019 - Panel 4</a:t>
            </a:r>
          </a:p>
        </p:txBody>
      </p:sp>
      <p:sp>
        <p:nvSpPr>
          <p:cNvPr id="5" name="Slide Number Placeholder 4"/>
          <p:cNvSpPr>
            <a:spLocks noGrp="1"/>
          </p:cNvSpPr>
          <p:nvPr>
            <p:ph type="sldNum" sz="quarter" idx="12"/>
          </p:nvPr>
        </p:nvSpPr>
        <p:spPr/>
        <p:txBody>
          <a:bodyPr/>
          <a:lstStyle/>
          <a:p>
            <a:fld id="{550BDC99-089A-42AC-9981-69659C08CC3B}" type="slidenum">
              <a:rPr lang="en-US" smtClean="0"/>
              <a:pPr/>
              <a:t>21</a:t>
            </a:fld>
            <a:endParaRPr lang="en-US"/>
          </a:p>
        </p:txBody>
      </p:sp>
      <p:sp>
        <p:nvSpPr>
          <p:cNvPr id="6" name="Date Placeholder 5"/>
          <p:cNvSpPr>
            <a:spLocks noGrp="1"/>
          </p:cNvSpPr>
          <p:nvPr>
            <p:ph type="dt" sz="half" idx="10"/>
          </p:nvPr>
        </p:nvSpPr>
        <p:spPr/>
        <p:txBody>
          <a:bodyPr/>
          <a:lstStyle/>
          <a:p>
            <a:fld id="{D09372CF-4348-4C95-9CB1-D25C0CC533BC}" type="datetime1">
              <a:rPr lang="en-US" smtClean="0"/>
              <a:pPr/>
              <a:t>5/15/2024</a:t>
            </a:fld>
            <a:endParaRPr lang="en-US"/>
          </a:p>
        </p:txBody>
      </p:sp>
      <p:sp>
        <p:nvSpPr>
          <p:cNvPr id="12" name="Text Box 3"/>
          <p:cNvSpPr txBox="1">
            <a:spLocks noChangeArrowheads="1"/>
          </p:cNvSpPr>
          <p:nvPr/>
        </p:nvSpPr>
        <p:spPr bwMode="auto">
          <a:xfrm>
            <a:off x="3419872" y="44624"/>
            <a:ext cx="540060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SAI </a:t>
            </a:r>
            <a:r>
              <a:rPr lang="es-ES_tradnl" sz="2400" b="1" i="1" dirty="0" err="1">
                <a:solidFill>
                  <a:schemeClr val="bg1"/>
                </a:solidFill>
              </a:rPr>
              <a:t>Effect</a:t>
            </a:r>
            <a:r>
              <a:rPr lang="es-ES_tradnl" sz="2400" b="1" i="1" dirty="0">
                <a:solidFill>
                  <a:schemeClr val="bg1"/>
                </a:solidFill>
              </a:rPr>
              <a:t> of current </a:t>
            </a:r>
            <a:r>
              <a:rPr lang="es-ES_tradnl" sz="2400" b="1" i="1" dirty="0" err="1">
                <a:solidFill>
                  <a:schemeClr val="bg1"/>
                </a:solidFill>
              </a:rPr>
              <a:t>regulations</a:t>
            </a:r>
            <a:r>
              <a:rPr lang="es-ES_tradnl" sz="2400" b="1" i="1" dirty="0">
                <a:solidFill>
                  <a:schemeClr val="bg1"/>
                </a:solidFill>
              </a:rPr>
              <a:t> </a:t>
            </a:r>
          </a:p>
        </p:txBody>
      </p:sp>
      <p:sp>
        <p:nvSpPr>
          <p:cNvPr id="7" name="TextBox 6"/>
          <p:cNvSpPr txBox="1"/>
          <p:nvPr/>
        </p:nvSpPr>
        <p:spPr>
          <a:xfrm>
            <a:off x="323528" y="1412776"/>
            <a:ext cx="8424935" cy="2862322"/>
          </a:xfrm>
          <a:prstGeom prst="rect">
            <a:avLst/>
          </a:prstGeom>
          <a:noFill/>
        </p:spPr>
        <p:txBody>
          <a:bodyPr wrap="square" rtlCol="0">
            <a:spAutoFit/>
          </a:bodyPr>
          <a:lstStyle/>
          <a:p>
            <a:pPr marL="342900" indent="-342900">
              <a:buFont typeface="Arial" panose="020B0604020202020204" pitchFamily="34" charset="0"/>
              <a:buChar char="•"/>
            </a:pPr>
            <a:r>
              <a:rPr lang="en-US" sz="2000" dirty="0"/>
              <a:t>[Rec. 16-11] establishes that </a:t>
            </a:r>
            <a:r>
              <a:rPr lang="en-US" sz="2000" b="1" dirty="0"/>
              <a:t>if the total catch harvested any year exceeds 67% of the estimated MSY (</a:t>
            </a:r>
            <a:r>
              <a:rPr lang="en-US" sz="2000" b="1" u="sng" dirty="0"/>
              <a:t>1,271 t in the East and 1,030 t in the West</a:t>
            </a:r>
            <a:r>
              <a:rPr lang="en-US" sz="2000" dirty="0"/>
              <a:t>),the Commission shall review the recommendation and effectiveness of this.</a:t>
            </a:r>
          </a:p>
          <a:p>
            <a:pPr marL="342900"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u="sng" dirty="0"/>
              <a:t>East Atlantic: </a:t>
            </a:r>
            <a:r>
              <a:rPr lang="en-US" sz="2000" dirty="0"/>
              <a:t>Catches in </a:t>
            </a:r>
            <a:r>
              <a:rPr lang="en-US" sz="2000" b="1" dirty="0">
                <a:solidFill>
                  <a:srgbClr val="FF0000"/>
                </a:solidFill>
              </a:rPr>
              <a:t>2017 exceed this level</a:t>
            </a:r>
            <a:r>
              <a:rPr lang="en-US" sz="2000" dirty="0"/>
              <a:t>, but preliminary catches in 2018 did not.</a:t>
            </a:r>
          </a:p>
          <a:p>
            <a:pPr marL="800100" lvl="1" indent="-342900">
              <a:buFont typeface="Arial" panose="020B0604020202020204" pitchFamily="34" charset="0"/>
              <a:buChar char="•"/>
            </a:pPr>
            <a:endParaRPr lang="en-US" sz="2000" dirty="0"/>
          </a:p>
          <a:p>
            <a:pPr marL="800100" lvl="1" indent="-342900">
              <a:buFont typeface="Arial" panose="020B0604020202020204" pitchFamily="34" charset="0"/>
              <a:buChar char="•"/>
            </a:pPr>
            <a:r>
              <a:rPr lang="en-US" sz="2000" u="sng" dirty="0"/>
              <a:t>West Atlantic:</a:t>
            </a:r>
            <a:r>
              <a:rPr lang="en-US" sz="2000" dirty="0"/>
              <a:t> Catches in </a:t>
            </a:r>
            <a:r>
              <a:rPr lang="en-US" sz="2000" b="1" dirty="0">
                <a:solidFill>
                  <a:srgbClr val="FF0000"/>
                </a:solidFill>
              </a:rPr>
              <a:t>2017 and preliminary catches in 2018 have exceeded this level</a:t>
            </a:r>
            <a:r>
              <a:rPr lang="en-US" sz="2000" dirty="0"/>
              <a:t>.</a:t>
            </a:r>
          </a:p>
        </p:txBody>
      </p:sp>
    </p:spTree>
    <p:extLst>
      <p:ext uri="{BB962C8B-B14F-4D97-AF65-F5344CB8AC3E}">
        <p14:creationId xmlns:p14="http://schemas.microsoft.com/office/powerpoint/2010/main" val="666501794"/>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22</a:t>
            </a:fld>
            <a:endParaRPr lang="en-US"/>
          </a:p>
        </p:txBody>
      </p:sp>
      <p:sp>
        <p:nvSpPr>
          <p:cNvPr id="5" name="TextBox 2"/>
          <p:cNvSpPr txBox="1">
            <a:spLocks noChangeArrowheads="1"/>
          </p:cNvSpPr>
          <p:nvPr/>
        </p:nvSpPr>
        <p:spPr bwMode="auto">
          <a:xfrm>
            <a:off x="3492376" y="188640"/>
            <a:ext cx="5443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BIL Responses to the Commission</a:t>
            </a:r>
          </a:p>
        </p:txBody>
      </p:sp>
      <p:sp>
        <p:nvSpPr>
          <p:cNvPr id="6" name="TextBox 5"/>
          <p:cNvSpPr txBox="1"/>
          <p:nvPr/>
        </p:nvSpPr>
        <p:spPr>
          <a:xfrm>
            <a:off x="467544" y="425989"/>
            <a:ext cx="8423870" cy="1631216"/>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r>
              <a:rPr lang="en-US" sz="2000" i="1" dirty="0"/>
              <a:t>19.3 Develop a new data collection initiative as part of the EPBR to overcome the data gap issues of those fisheries, in particular artisanal fisheries of developing CPCs. Rec. 18-04, paragraph 10.</a:t>
            </a:r>
          </a:p>
        </p:txBody>
      </p:sp>
      <p:sp>
        <p:nvSpPr>
          <p:cNvPr id="10" name="TextBox 9"/>
          <p:cNvSpPr txBox="1"/>
          <p:nvPr/>
        </p:nvSpPr>
        <p:spPr>
          <a:xfrm>
            <a:off x="468610" y="2178730"/>
            <a:ext cx="8423870" cy="1323439"/>
          </a:xfrm>
          <a:prstGeom prst="rect">
            <a:avLst/>
          </a:prstGeom>
          <a:noFill/>
        </p:spPr>
        <p:txBody>
          <a:bodyPr wrap="square" rtlCol="0">
            <a:spAutoFit/>
          </a:bodyPr>
          <a:lstStyle/>
          <a:p>
            <a:r>
              <a:rPr lang="en-US" sz="1600" i="1" u="sng" dirty="0"/>
              <a:t>CPCs shall provide their estimates of live and dead discards</a:t>
            </a:r>
            <a:r>
              <a:rPr lang="en-US" sz="1600" i="1" dirty="0"/>
              <a:t>, and all available data including observer data on landings and discards for blue marlin, white marlin/spearfish, annually by 31 July as part of their Task I and II data submission to support the stock assessment process. </a:t>
            </a:r>
            <a:r>
              <a:rPr lang="en-US" sz="1600" i="1" u="sng" dirty="0"/>
              <a:t>The SCRS shall review the data and determine the feasibility of estimating fishing mortalities by commercial fisheries </a:t>
            </a:r>
            <a:r>
              <a:rPr lang="en-US" sz="1600" i="1" dirty="0"/>
              <a:t>(including longline and purse seine), recreational fisheries and artisanal fisheries).</a:t>
            </a:r>
          </a:p>
        </p:txBody>
      </p:sp>
      <p:sp>
        <p:nvSpPr>
          <p:cNvPr id="11" name="TextBox 10"/>
          <p:cNvSpPr txBox="1"/>
          <p:nvPr/>
        </p:nvSpPr>
        <p:spPr>
          <a:xfrm>
            <a:off x="395536" y="4089846"/>
            <a:ext cx="8423870" cy="923330"/>
          </a:xfrm>
          <a:prstGeom prst="rect">
            <a:avLst/>
          </a:prstGeom>
          <a:noFill/>
        </p:spPr>
        <p:txBody>
          <a:bodyPr wrap="square" rtlCol="0">
            <a:spAutoFit/>
          </a:bodyPr>
          <a:lstStyle/>
          <a:p>
            <a:pPr>
              <a:buFont typeface="Arial" pitchFamily="34" charset="0"/>
              <a:buChar char="•"/>
            </a:pPr>
            <a:r>
              <a:rPr lang="en-US" dirty="0"/>
              <a:t> The Group did not have enough time for fully review the information regarding mortality of live discard for blue and white marlin/roundscale spearfish. Therefore, this item will be addressed in the </a:t>
            </a:r>
            <a:r>
              <a:rPr lang="en-US" dirty="0" err="1"/>
              <a:t>workplan</a:t>
            </a:r>
            <a:r>
              <a:rPr lang="en-US" dirty="0"/>
              <a:t> for 2020. </a:t>
            </a:r>
            <a:endParaRPr lang="en-US" b="1" dirty="0"/>
          </a:p>
        </p:txBody>
      </p:sp>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996697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23</a:t>
            </a:fld>
            <a:endParaRPr lang="en-US"/>
          </a:p>
        </p:txBody>
      </p:sp>
      <p:sp>
        <p:nvSpPr>
          <p:cNvPr id="5" name="TextBox 4"/>
          <p:cNvSpPr txBox="1"/>
          <p:nvPr/>
        </p:nvSpPr>
        <p:spPr>
          <a:xfrm>
            <a:off x="251520" y="1124744"/>
            <a:ext cx="8263830" cy="4401205"/>
          </a:xfrm>
          <a:prstGeom prst="rect">
            <a:avLst/>
          </a:prstGeom>
          <a:noFill/>
        </p:spPr>
        <p:txBody>
          <a:bodyPr wrap="square" rtlCol="0">
            <a:spAutoFit/>
          </a:bodyPr>
          <a:lstStyle/>
          <a:p>
            <a:pPr marL="285750" indent="-285750">
              <a:buFont typeface="Arial" panose="020B0604020202020204" pitchFamily="34" charset="0"/>
              <a:buChar char="•"/>
            </a:pPr>
            <a:r>
              <a:rPr lang="en-US" sz="2000" b="1" dirty="0"/>
              <a:t>Enhanced Program for Billfish Research (EPBR) - </a:t>
            </a:r>
            <a:r>
              <a:rPr lang="en-US" sz="2000" dirty="0"/>
              <a:t>The Group recommends continuing funding for the EPBR research activities for future years, to further improve knowledge gaps for the species and areas prioritized:</a:t>
            </a:r>
          </a:p>
          <a:p>
            <a:pPr marL="742950" lvl="1" indent="-285750">
              <a:buFont typeface="Courier New" pitchFamily="49" charset="0"/>
              <a:buChar char="o"/>
            </a:pPr>
            <a:r>
              <a:rPr lang="en-US" sz="2000" dirty="0"/>
              <a:t>Continue reproduction study of BUM in the Gulf of Mexico;</a:t>
            </a:r>
          </a:p>
          <a:p>
            <a:pPr marL="742950" lvl="1" indent="-285750">
              <a:buFont typeface="Courier New" pitchFamily="49" charset="0"/>
              <a:buChar char="o"/>
            </a:pPr>
            <a:r>
              <a:rPr lang="en-US" sz="2000" dirty="0"/>
              <a:t> Continue the growth study of the three priority BIL species in the eastern Atlantic;</a:t>
            </a:r>
          </a:p>
          <a:p>
            <a:pPr marL="742950" lvl="1" indent="-285750">
              <a:buFont typeface="Courier New" pitchFamily="49" charset="0"/>
              <a:buChar char="o"/>
            </a:pPr>
            <a:r>
              <a:rPr lang="en-US" sz="2000" dirty="0"/>
              <a:t>Workshop on growth and ageing techniques for BIL.</a:t>
            </a:r>
          </a:p>
          <a:p>
            <a:pPr marL="742950" lvl="1" indent="-285750">
              <a:buFont typeface="Courier New" pitchFamily="49" charset="0"/>
              <a:buChar char="o"/>
            </a:pPr>
            <a:endParaRPr lang="en-US" sz="2000" dirty="0"/>
          </a:p>
          <a:p>
            <a:pPr marL="285750" lvl="1" indent="-285750">
              <a:buFont typeface="Arial" panose="020B0604020202020204" pitchFamily="34" charset="0"/>
              <a:buChar char="•"/>
            </a:pPr>
            <a:r>
              <a:rPr lang="en-US" sz="2000" dirty="0"/>
              <a:t>Fund two </a:t>
            </a:r>
            <a:r>
              <a:rPr lang="en-US" sz="2000" b="1" dirty="0"/>
              <a:t>regional workshops for statistical correspondents </a:t>
            </a:r>
            <a:r>
              <a:rPr lang="en-US" sz="2000" dirty="0"/>
              <a:t>on artisanal fisheries data collection.</a:t>
            </a:r>
          </a:p>
          <a:p>
            <a:pPr marL="2857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To develop a </a:t>
            </a:r>
            <a:r>
              <a:rPr lang="en-US" sz="2000" b="1" dirty="0"/>
              <a:t>feasibility study on the development of an app for mobile phone</a:t>
            </a:r>
            <a:r>
              <a:rPr lang="en-US" sz="2000" dirty="0"/>
              <a:t> to collect and report fisheries data on artisanal fisheries in collaboration with local scientific institutions.</a:t>
            </a:r>
          </a:p>
        </p:txBody>
      </p:sp>
      <p:sp>
        <p:nvSpPr>
          <p:cNvPr id="6" name="Text Box 3"/>
          <p:cNvSpPr txBox="1">
            <a:spLocks noChangeArrowheads="1"/>
          </p:cNvSpPr>
          <p:nvPr/>
        </p:nvSpPr>
        <p:spPr bwMode="auto">
          <a:xfrm>
            <a:off x="899592" y="81440"/>
            <a:ext cx="770485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BIL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
        <p:nvSpPr>
          <p:cNvPr id="7"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
        <p:nvSpPr>
          <p:cNvPr id="8" name="TextBox 7"/>
          <p:cNvSpPr txBox="1"/>
          <p:nvPr/>
        </p:nvSpPr>
        <p:spPr>
          <a:xfrm>
            <a:off x="5076056" y="5733256"/>
            <a:ext cx="3581493" cy="369332"/>
          </a:xfrm>
          <a:prstGeom prst="rect">
            <a:avLst/>
          </a:prstGeom>
          <a:noFill/>
        </p:spPr>
        <p:txBody>
          <a:bodyPr wrap="none" rtlCol="0">
            <a:spAutoFit/>
          </a:bodyPr>
          <a:lstStyle/>
          <a:p>
            <a:r>
              <a:rPr lang="pt-PT" dirty="0" err="1"/>
              <a:t>Overall</a:t>
            </a:r>
            <a:r>
              <a:rPr lang="pt-PT" dirty="0"/>
              <a:t> </a:t>
            </a:r>
            <a:r>
              <a:rPr lang="pt-PT" dirty="0" err="1"/>
              <a:t>costs</a:t>
            </a:r>
            <a:r>
              <a:rPr lang="pt-PT" dirty="0"/>
              <a:t> </a:t>
            </a:r>
            <a:r>
              <a:rPr lang="pt-PT" dirty="0" err="1"/>
              <a:t>estimated</a:t>
            </a:r>
            <a:r>
              <a:rPr lang="pt-PT" dirty="0"/>
              <a:t> </a:t>
            </a:r>
            <a:r>
              <a:rPr lang="pt-PT" dirty="0" err="1"/>
              <a:t>at</a:t>
            </a:r>
            <a:r>
              <a:rPr lang="pt-PT" dirty="0"/>
              <a:t> </a:t>
            </a:r>
            <a:r>
              <a:rPr lang="pt-PT" b="1" u="sng" dirty="0"/>
              <a:t>152,000€</a:t>
            </a:r>
            <a:r>
              <a:rPr lang="pt-PT" dirty="0"/>
              <a:t> </a:t>
            </a:r>
          </a:p>
        </p:txBody>
      </p:sp>
    </p:spTree>
    <p:extLst>
      <p:ext uri="{BB962C8B-B14F-4D97-AF65-F5344CB8AC3E}">
        <p14:creationId xmlns:p14="http://schemas.microsoft.com/office/powerpoint/2010/main" val="3363597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275856" y="0"/>
            <a:ext cx="6336704"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Swordfish </a:t>
            </a:r>
            <a:r>
              <a:rPr lang="es-ES_tradnl" sz="2400" b="1" i="1" dirty="0" err="1">
                <a:solidFill>
                  <a:schemeClr val="bg1"/>
                </a:solidFill>
              </a:rPr>
              <a:t>Species</a:t>
            </a:r>
            <a:r>
              <a:rPr lang="es-ES_tradnl" sz="2400" b="1" i="1" dirty="0">
                <a:solidFill>
                  <a:schemeClr val="bg1"/>
                </a:solidFill>
              </a:rPr>
              <a:t> </a:t>
            </a:r>
            <a:r>
              <a:rPr lang="es-ES_tradnl" sz="2400" b="1" i="1" dirty="0" err="1">
                <a:solidFill>
                  <a:schemeClr val="bg1"/>
                </a:solidFill>
              </a:rPr>
              <a:t>Group</a:t>
            </a:r>
            <a:endParaRPr lang="es-ES_tradnl" sz="2400" b="1" i="1" dirty="0">
              <a:solidFill>
                <a:schemeClr val="bg1"/>
              </a:solidFill>
            </a:endParaRP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24</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5/15/2024</a:t>
            </a:fld>
            <a:endParaRPr lang="en-US"/>
          </a:p>
        </p:txBody>
      </p:sp>
      <p:sp>
        <p:nvSpPr>
          <p:cNvPr id="9" name="Rectangle 8"/>
          <p:cNvSpPr/>
          <p:nvPr/>
        </p:nvSpPr>
        <p:spPr>
          <a:xfrm>
            <a:off x="3347864" y="1124744"/>
            <a:ext cx="2592288" cy="584775"/>
          </a:xfrm>
          <a:prstGeom prst="rect">
            <a:avLst/>
          </a:prstGeom>
        </p:spPr>
        <p:txBody>
          <a:bodyPr wrap="square">
            <a:spAutoFit/>
          </a:bodyPr>
          <a:lstStyle/>
          <a:p>
            <a:r>
              <a:rPr lang="en-US" sz="3200" dirty="0">
                <a:ln w="12700">
                  <a:solidFill>
                    <a:schemeClr val="tx1"/>
                  </a:solidFill>
                </a:ln>
                <a:solidFill>
                  <a:srgbClr val="0000FF"/>
                </a:solidFill>
              </a:rPr>
              <a:t>SWORDFISH</a:t>
            </a:r>
            <a:endParaRPr lang="fr-FR" sz="3200" dirty="0">
              <a:solidFill>
                <a:srgbClr val="0000FF"/>
              </a:solidFill>
            </a:endParaRPr>
          </a:p>
        </p:txBody>
      </p:sp>
      <p:sp>
        <p:nvSpPr>
          <p:cNvPr id="11" name="TextBox 10"/>
          <p:cNvSpPr txBox="1"/>
          <p:nvPr/>
        </p:nvSpPr>
        <p:spPr>
          <a:xfrm>
            <a:off x="1600970" y="3933056"/>
            <a:ext cx="5563318" cy="369332"/>
          </a:xfrm>
          <a:prstGeom prst="rect">
            <a:avLst/>
          </a:prstGeom>
          <a:noFill/>
        </p:spPr>
        <p:txBody>
          <a:bodyPr wrap="none" rtlCol="0">
            <a:spAutoFit/>
          </a:bodyPr>
          <a:lstStyle/>
          <a:p>
            <a:r>
              <a:rPr lang="en-US" b="1"/>
              <a:t>3 stocks (North Atlantic, South Atlantic, Mediterranean)</a:t>
            </a:r>
          </a:p>
        </p:txBody>
      </p:sp>
      <p:pic>
        <p:nvPicPr>
          <p:cNvPr id="4098" name="Picture 2" descr="https://www.iccat.int/Images/species/swo1.gif"/>
          <p:cNvPicPr>
            <a:picLocks noChangeAspect="1" noChangeArrowheads="1"/>
          </p:cNvPicPr>
          <p:nvPr/>
        </p:nvPicPr>
        <p:blipFill>
          <a:blip r:embed="rId3" cstate="print"/>
          <a:srcRect/>
          <a:stretch>
            <a:fillRect/>
          </a:stretch>
        </p:blipFill>
        <p:spPr bwMode="auto">
          <a:xfrm>
            <a:off x="1907704" y="1916832"/>
            <a:ext cx="4680520" cy="1705130"/>
          </a:xfrm>
          <a:prstGeom prst="rect">
            <a:avLst/>
          </a:prstGeom>
          <a:noFill/>
        </p:spPr>
      </p:pic>
    </p:spTree>
    <p:extLst>
      <p:ext uri="{BB962C8B-B14F-4D97-AF65-F5344CB8AC3E}">
        <p14:creationId xmlns:p14="http://schemas.microsoft.com/office/powerpoint/2010/main" val="22313494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8F0E428-A204-49A7-A4F0-0DB5185B6007}" type="datetime1">
              <a:rPr lang="en-US" smtClean="0"/>
              <a:pPr/>
              <a:t>5/15/2024</a:t>
            </a:fld>
            <a:endParaRPr lang="en-US"/>
          </a:p>
        </p:txBody>
      </p:sp>
      <p:sp>
        <p:nvSpPr>
          <p:cNvPr id="5" name="Footer Placeholder 4"/>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25</a:t>
            </a:fld>
            <a:endParaRPr lang="en-US"/>
          </a:p>
        </p:txBody>
      </p:sp>
      <p:sp>
        <p:nvSpPr>
          <p:cNvPr id="8" name="TextBox 2"/>
          <p:cNvSpPr txBox="1">
            <a:spLocks noChangeArrowheads="1"/>
          </p:cNvSpPr>
          <p:nvPr/>
        </p:nvSpPr>
        <p:spPr bwMode="auto">
          <a:xfrm>
            <a:off x="3635896" y="116632"/>
            <a:ext cx="5043175"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Atlantic - Fishery Indicators</a:t>
            </a:r>
          </a:p>
        </p:txBody>
      </p:sp>
      <p:pic>
        <p:nvPicPr>
          <p:cNvPr id="47105" name="Picture 1"/>
          <p:cNvPicPr>
            <a:picLocks noChangeAspect="1" noChangeArrowheads="1"/>
          </p:cNvPicPr>
          <p:nvPr/>
        </p:nvPicPr>
        <p:blipFill>
          <a:blip r:embed="rId3" cstate="print"/>
          <a:srcRect/>
          <a:stretch>
            <a:fillRect/>
          </a:stretch>
        </p:blipFill>
        <p:spPr bwMode="auto">
          <a:xfrm>
            <a:off x="530240" y="1340768"/>
            <a:ext cx="3969752" cy="4968552"/>
          </a:xfrm>
          <a:prstGeom prst="rect">
            <a:avLst/>
          </a:prstGeom>
          <a:noFill/>
          <a:ln w="9525">
            <a:noFill/>
            <a:miter lim="800000"/>
            <a:headEnd/>
            <a:tailEnd/>
          </a:ln>
        </p:spPr>
      </p:pic>
      <p:sp>
        <p:nvSpPr>
          <p:cNvPr id="12" name="TextBox 11"/>
          <p:cNvSpPr txBox="1"/>
          <p:nvPr/>
        </p:nvSpPr>
        <p:spPr>
          <a:xfrm>
            <a:off x="4932040" y="1340768"/>
            <a:ext cx="2952328" cy="923330"/>
          </a:xfrm>
          <a:prstGeom prst="rect">
            <a:avLst/>
          </a:prstGeom>
          <a:noFill/>
        </p:spPr>
        <p:txBody>
          <a:bodyPr wrap="square" rtlCol="0">
            <a:spAutoFit/>
          </a:bodyPr>
          <a:lstStyle/>
          <a:p>
            <a:r>
              <a:rPr lang="en-US" b="1" dirty="0"/>
              <a:t>North Atlantic:</a:t>
            </a:r>
          </a:p>
          <a:p>
            <a:pPr marL="182563">
              <a:buFont typeface="Arial" pitchFamily="34" charset="0"/>
              <a:buChar char="•"/>
            </a:pPr>
            <a:r>
              <a:rPr lang="en-US" dirty="0"/>
              <a:t> Catch (2018):   8,858 t</a:t>
            </a:r>
          </a:p>
          <a:p>
            <a:pPr marL="182563">
              <a:buFont typeface="Arial" pitchFamily="34" charset="0"/>
              <a:buChar char="•"/>
            </a:pPr>
            <a:r>
              <a:rPr lang="en-US" dirty="0"/>
              <a:t> TAC (2018):      13,200 t </a:t>
            </a:r>
          </a:p>
        </p:txBody>
      </p:sp>
      <p:sp>
        <p:nvSpPr>
          <p:cNvPr id="13" name="TextBox 12"/>
          <p:cNvSpPr txBox="1"/>
          <p:nvPr/>
        </p:nvSpPr>
        <p:spPr>
          <a:xfrm>
            <a:off x="4932040" y="3861048"/>
            <a:ext cx="2952328" cy="923330"/>
          </a:xfrm>
          <a:prstGeom prst="rect">
            <a:avLst/>
          </a:prstGeom>
          <a:noFill/>
        </p:spPr>
        <p:txBody>
          <a:bodyPr wrap="square" rtlCol="0">
            <a:spAutoFit/>
          </a:bodyPr>
          <a:lstStyle/>
          <a:p>
            <a:r>
              <a:rPr lang="en-US" b="1" dirty="0"/>
              <a:t>South Atlantic:</a:t>
            </a:r>
          </a:p>
          <a:p>
            <a:pPr marL="182563">
              <a:buFont typeface="Arial" pitchFamily="34" charset="0"/>
              <a:buChar char="•"/>
            </a:pPr>
            <a:r>
              <a:rPr lang="en-US" dirty="0"/>
              <a:t> Catch (2018):   10,404 t</a:t>
            </a:r>
          </a:p>
          <a:p>
            <a:pPr marL="182563">
              <a:buFont typeface="Arial" pitchFamily="34" charset="0"/>
              <a:buChar char="•"/>
            </a:pPr>
            <a:r>
              <a:rPr lang="en-US" dirty="0"/>
              <a:t> TAC (2018):      14,000 t </a:t>
            </a:r>
          </a:p>
        </p:txBody>
      </p:sp>
      <p:sp>
        <p:nvSpPr>
          <p:cNvPr id="14" name="Rectangle 13"/>
          <p:cNvSpPr/>
          <p:nvPr/>
        </p:nvSpPr>
        <p:spPr>
          <a:xfrm>
            <a:off x="755576" y="836712"/>
            <a:ext cx="5688632" cy="584775"/>
          </a:xfrm>
          <a:prstGeom prst="rect">
            <a:avLst/>
          </a:prstGeom>
        </p:spPr>
        <p:txBody>
          <a:bodyPr wrap="square">
            <a:spAutoFit/>
          </a:bodyPr>
          <a:lstStyle/>
          <a:p>
            <a:r>
              <a:rPr lang="en-US" sz="3200" b="1" dirty="0">
                <a:solidFill>
                  <a:srgbClr val="0000FF"/>
                </a:solidFill>
              </a:rPr>
              <a:t>Atlantic Swordfish</a:t>
            </a:r>
            <a:endParaRPr lang="fr-FR" sz="3200" b="1" dirty="0">
              <a:solidFill>
                <a:srgbClr val="0000FF"/>
              </a:solidFill>
            </a:endParaRPr>
          </a:p>
        </p:txBody>
      </p:sp>
    </p:spTree>
    <p:extLst>
      <p:ext uri="{BB962C8B-B14F-4D97-AF65-F5344CB8AC3E}">
        <p14:creationId xmlns:p14="http://schemas.microsoft.com/office/powerpoint/2010/main" val="3549065068"/>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srcRect/>
          <a:stretch>
            <a:fillRect/>
          </a:stretch>
        </p:blipFill>
        <p:spPr bwMode="auto">
          <a:xfrm>
            <a:off x="4644009" y="1785811"/>
            <a:ext cx="3803429" cy="3803429"/>
          </a:xfrm>
          <a:prstGeom prst="rect">
            <a:avLst/>
          </a:prstGeom>
          <a:noFill/>
          <a:ln w="9525">
            <a:noFill/>
            <a:miter lim="800000"/>
            <a:headEnd/>
            <a:tailEnd/>
          </a:ln>
        </p:spPr>
      </p:pic>
      <p:pic>
        <p:nvPicPr>
          <p:cNvPr id="21" name="Picture 20"/>
          <p:cNvPicPr>
            <a:picLocks noChangeAspect="1"/>
          </p:cNvPicPr>
          <p:nvPr/>
        </p:nvPicPr>
        <p:blipFill>
          <a:blip r:embed="rId4" cstate="print"/>
          <a:srcRect/>
          <a:stretch>
            <a:fillRect/>
          </a:stretch>
        </p:blipFill>
        <p:spPr bwMode="auto">
          <a:xfrm>
            <a:off x="293752" y="1844824"/>
            <a:ext cx="3630176" cy="3630176"/>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26</a:t>
            </a:fld>
            <a:endParaRPr lang="en-US"/>
          </a:p>
        </p:txBody>
      </p:sp>
      <p:sp>
        <p:nvSpPr>
          <p:cNvPr id="9"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1" name="TextBox 10"/>
          <p:cNvSpPr txBox="1"/>
          <p:nvPr/>
        </p:nvSpPr>
        <p:spPr>
          <a:xfrm>
            <a:off x="5442942" y="1268760"/>
            <a:ext cx="2808312" cy="461665"/>
          </a:xfrm>
          <a:prstGeom prst="rect">
            <a:avLst/>
          </a:prstGeom>
          <a:noFill/>
        </p:spPr>
        <p:txBody>
          <a:bodyPr wrap="square" rtlCol="0">
            <a:spAutoFit/>
          </a:bodyPr>
          <a:lstStyle/>
          <a:p>
            <a:r>
              <a:rPr lang="en-US" sz="2400" dirty="0">
                <a:solidFill>
                  <a:srgbClr val="0000FF"/>
                </a:solidFill>
              </a:rPr>
              <a:t>South Atlantic</a:t>
            </a:r>
          </a:p>
        </p:txBody>
      </p:sp>
      <p:sp>
        <p:nvSpPr>
          <p:cNvPr id="12" name="TextBox 11"/>
          <p:cNvSpPr txBox="1"/>
          <p:nvPr/>
        </p:nvSpPr>
        <p:spPr>
          <a:xfrm>
            <a:off x="876984" y="1350742"/>
            <a:ext cx="2808312" cy="461665"/>
          </a:xfrm>
          <a:prstGeom prst="rect">
            <a:avLst/>
          </a:prstGeom>
          <a:noFill/>
        </p:spPr>
        <p:txBody>
          <a:bodyPr wrap="square" rtlCol="0">
            <a:spAutoFit/>
          </a:bodyPr>
          <a:lstStyle/>
          <a:p>
            <a:r>
              <a:rPr lang="en-US" sz="2400" dirty="0">
                <a:solidFill>
                  <a:srgbClr val="0000FF"/>
                </a:solidFill>
              </a:rPr>
              <a:t>North Atlantic</a:t>
            </a:r>
          </a:p>
        </p:txBody>
      </p:sp>
      <p:sp>
        <p:nvSpPr>
          <p:cNvPr id="14" name="TextBox 13"/>
          <p:cNvSpPr txBox="1"/>
          <p:nvPr/>
        </p:nvSpPr>
        <p:spPr>
          <a:xfrm>
            <a:off x="2132830" y="792036"/>
            <a:ext cx="4680520" cy="461665"/>
          </a:xfrm>
          <a:prstGeom prst="rect">
            <a:avLst/>
          </a:prstGeom>
          <a:noFill/>
        </p:spPr>
        <p:txBody>
          <a:bodyPr wrap="square" rtlCol="0">
            <a:spAutoFit/>
          </a:bodyPr>
          <a:lstStyle/>
          <a:p>
            <a:r>
              <a:rPr lang="en-US" sz="2400" b="1" dirty="0">
                <a:solidFill>
                  <a:srgbClr val="0000FF"/>
                </a:solidFill>
              </a:rPr>
              <a:t>Kobe plots from 2017 assessment</a:t>
            </a:r>
          </a:p>
        </p:txBody>
      </p:sp>
      <p:grpSp>
        <p:nvGrpSpPr>
          <p:cNvPr id="24" name="Group 23"/>
          <p:cNvGrpSpPr/>
          <p:nvPr/>
        </p:nvGrpSpPr>
        <p:grpSpPr>
          <a:xfrm>
            <a:off x="3296616" y="1556792"/>
            <a:ext cx="1456687" cy="1460724"/>
            <a:chOff x="3296616" y="1408005"/>
            <a:chExt cx="1456687" cy="1460724"/>
          </a:xfrm>
        </p:grpSpPr>
        <p:pic>
          <p:nvPicPr>
            <p:cNvPr id="6" name="Picture 5"/>
            <p:cNvPicPr>
              <a:picLocks noChangeAspect="1"/>
            </p:cNvPicPr>
            <p:nvPr/>
          </p:nvPicPr>
          <p:blipFill>
            <a:blip r:embed="rId5" cstate="print"/>
            <a:stretch>
              <a:fillRect/>
            </a:stretch>
          </p:blipFill>
          <p:spPr>
            <a:xfrm>
              <a:off x="3296616" y="1408005"/>
              <a:ext cx="1456687" cy="1460724"/>
            </a:xfrm>
            <a:prstGeom prst="rect">
              <a:avLst/>
            </a:prstGeom>
          </p:spPr>
        </p:pic>
        <p:sp>
          <p:nvSpPr>
            <p:cNvPr id="15" name="TextBox 14"/>
            <p:cNvSpPr txBox="1"/>
            <p:nvPr/>
          </p:nvSpPr>
          <p:spPr>
            <a:xfrm>
              <a:off x="3490273" y="2076174"/>
              <a:ext cx="504056" cy="307777"/>
            </a:xfrm>
            <a:prstGeom prst="rect">
              <a:avLst/>
            </a:prstGeom>
            <a:solidFill>
              <a:srgbClr val="44FF09"/>
            </a:solidFill>
          </p:spPr>
          <p:txBody>
            <a:bodyPr wrap="square" rtlCol="0">
              <a:spAutoFit/>
            </a:bodyPr>
            <a:lstStyle/>
            <a:p>
              <a:r>
                <a:rPr lang="en-US" sz="1400" dirty="0"/>
                <a:t>61%</a:t>
              </a:r>
            </a:p>
          </p:txBody>
        </p:sp>
        <p:sp>
          <p:nvSpPr>
            <p:cNvPr id="16" name="TextBox 15"/>
            <p:cNvSpPr txBox="1"/>
            <p:nvPr/>
          </p:nvSpPr>
          <p:spPr>
            <a:xfrm>
              <a:off x="4121788" y="1913949"/>
              <a:ext cx="504056" cy="307777"/>
            </a:xfrm>
            <a:prstGeom prst="rect">
              <a:avLst/>
            </a:prstGeom>
            <a:solidFill>
              <a:srgbClr val="FFFF00"/>
            </a:solidFill>
          </p:spPr>
          <p:txBody>
            <a:bodyPr wrap="square" rtlCol="0">
              <a:spAutoFit/>
            </a:bodyPr>
            <a:lstStyle/>
            <a:p>
              <a:r>
                <a:rPr lang="en-US" sz="1400" dirty="0"/>
                <a:t>33%</a:t>
              </a:r>
            </a:p>
          </p:txBody>
        </p:sp>
        <p:sp>
          <p:nvSpPr>
            <p:cNvPr id="17" name="TextBox 16"/>
            <p:cNvSpPr txBox="1"/>
            <p:nvPr/>
          </p:nvSpPr>
          <p:spPr>
            <a:xfrm>
              <a:off x="3942773" y="1501351"/>
              <a:ext cx="431043" cy="307777"/>
            </a:xfrm>
            <a:prstGeom prst="rect">
              <a:avLst/>
            </a:prstGeom>
            <a:noFill/>
          </p:spPr>
          <p:txBody>
            <a:bodyPr wrap="square" rtlCol="0">
              <a:spAutoFit/>
            </a:bodyPr>
            <a:lstStyle/>
            <a:p>
              <a:r>
                <a:rPr lang="en-US" sz="1400" dirty="0"/>
                <a:t>5%</a:t>
              </a:r>
            </a:p>
          </p:txBody>
        </p:sp>
      </p:grpSp>
      <p:grpSp>
        <p:nvGrpSpPr>
          <p:cNvPr id="25" name="Group 24"/>
          <p:cNvGrpSpPr/>
          <p:nvPr/>
        </p:nvGrpSpPr>
        <p:grpSpPr>
          <a:xfrm>
            <a:off x="7489492" y="1534941"/>
            <a:ext cx="1402988" cy="1390003"/>
            <a:chOff x="7603733" y="1408005"/>
            <a:chExt cx="1402988" cy="1390003"/>
          </a:xfrm>
        </p:grpSpPr>
        <p:pic>
          <p:nvPicPr>
            <p:cNvPr id="8" name="Picture 7"/>
            <p:cNvPicPr>
              <a:picLocks noChangeAspect="1"/>
            </p:cNvPicPr>
            <p:nvPr/>
          </p:nvPicPr>
          <p:blipFill>
            <a:blip r:embed="rId6" cstate="print"/>
            <a:stretch>
              <a:fillRect/>
            </a:stretch>
          </p:blipFill>
          <p:spPr>
            <a:xfrm>
              <a:off x="7603733" y="1408005"/>
              <a:ext cx="1402988" cy="1390003"/>
            </a:xfrm>
            <a:prstGeom prst="rect">
              <a:avLst/>
            </a:prstGeom>
          </p:spPr>
        </p:pic>
        <p:sp>
          <p:nvSpPr>
            <p:cNvPr id="18" name="TextBox 17"/>
            <p:cNvSpPr txBox="1"/>
            <p:nvPr/>
          </p:nvSpPr>
          <p:spPr>
            <a:xfrm>
              <a:off x="7740662" y="1988100"/>
              <a:ext cx="504056" cy="307777"/>
            </a:xfrm>
            <a:prstGeom prst="rect">
              <a:avLst/>
            </a:prstGeom>
            <a:solidFill>
              <a:srgbClr val="FFFF00"/>
            </a:solidFill>
          </p:spPr>
          <p:txBody>
            <a:bodyPr wrap="square" rtlCol="0">
              <a:spAutoFit/>
            </a:bodyPr>
            <a:lstStyle/>
            <a:p>
              <a:r>
                <a:rPr lang="en-US" sz="1400" dirty="0"/>
                <a:t>51%</a:t>
              </a:r>
            </a:p>
          </p:txBody>
        </p:sp>
        <p:sp>
          <p:nvSpPr>
            <p:cNvPr id="19" name="TextBox 18"/>
            <p:cNvSpPr txBox="1"/>
            <p:nvPr/>
          </p:nvSpPr>
          <p:spPr>
            <a:xfrm>
              <a:off x="8062656" y="1501350"/>
              <a:ext cx="485142" cy="307777"/>
            </a:xfrm>
            <a:prstGeom prst="rect">
              <a:avLst/>
            </a:prstGeom>
            <a:noFill/>
          </p:spPr>
          <p:txBody>
            <a:bodyPr wrap="square" rtlCol="0">
              <a:spAutoFit/>
            </a:bodyPr>
            <a:lstStyle/>
            <a:p>
              <a:r>
                <a:rPr lang="en-US" sz="1400" dirty="0"/>
                <a:t>2%</a:t>
              </a:r>
            </a:p>
          </p:txBody>
        </p:sp>
        <p:sp>
          <p:nvSpPr>
            <p:cNvPr id="20" name="TextBox 19"/>
            <p:cNvSpPr txBox="1"/>
            <p:nvPr/>
          </p:nvSpPr>
          <p:spPr>
            <a:xfrm>
              <a:off x="8303099" y="1900287"/>
              <a:ext cx="526664" cy="307777"/>
            </a:xfrm>
            <a:prstGeom prst="rect">
              <a:avLst/>
            </a:prstGeom>
            <a:solidFill>
              <a:srgbClr val="FF0000"/>
            </a:solidFill>
          </p:spPr>
          <p:txBody>
            <a:bodyPr wrap="square" rtlCol="0">
              <a:spAutoFit/>
            </a:bodyPr>
            <a:lstStyle/>
            <a:p>
              <a:r>
                <a:rPr lang="en-US" sz="1400" dirty="0"/>
                <a:t>47%</a:t>
              </a:r>
            </a:p>
          </p:txBody>
        </p:sp>
      </p:grpSp>
      <p:sp>
        <p:nvSpPr>
          <p:cNvPr id="26" name="Rectangle 25"/>
          <p:cNvSpPr/>
          <p:nvPr/>
        </p:nvSpPr>
        <p:spPr>
          <a:xfrm>
            <a:off x="107504" y="5662989"/>
            <a:ext cx="4320480" cy="61555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a:t>
            </a:r>
            <a:r>
              <a:rPr lang="en-US" sz="1700" b="1" dirty="0">
                <a:solidFill>
                  <a:srgbClr val="002060"/>
                </a:solidFill>
                <a:latin typeface="Helvetica" pitchFamily="34" charset="0"/>
                <a:ea typeface="ＭＳ Ｐゴシック" charset="-128"/>
              </a:rPr>
              <a:t>61% probability that stock is at or above MSY reference levels</a:t>
            </a:r>
            <a:endParaRPr lang="pt-PT" sz="1700" b="1" dirty="0">
              <a:solidFill>
                <a:srgbClr val="002060"/>
              </a:solidFill>
              <a:latin typeface="Helvetica" pitchFamily="34" charset="0"/>
              <a:ea typeface="ＭＳ Ｐゴシック" charset="-128"/>
            </a:endParaRPr>
          </a:p>
        </p:txBody>
      </p:sp>
      <p:sp>
        <p:nvSpPr>
          <p:cNvPr id="27" name="Rectangle 26"/>
          <p:cNvSpPr/>
          <p:nvPr/>
        </p:nvSpPr>
        <p:spPr>
          <a:xfrm>
            <a:off x="4355976" y="5576173"/>
            <a:ext cx="4680521" cy="61555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a:t>
            </a:r>
            <a:r>
              <a:rPr lang="en-US" sz="1700" b="1" dirty="0">
                <a:solidFill>
                  <a:srgbClr val="002060"/>
                </a:solidFill>
                <a:latin typeface="Helvetica" pitchFamily="34" charset="0"/>
                <a:ea typeface="ＭＳ Ｐゴシック" charset="-128"/>
              </a:rPr>
              <a:t>Stock biomass is overfished</a:t>
            </a:r>
            <a:r>
              <a:rPr lang="en-US" sz="1700" dirty="0">
                <a:solidFill>
                  <a:srgbClr val="002060"/>
                </a:solidFill>
                <a:latin typeface="Helvetica" pitchFamily="34" charset="0"/>
                <a:ea typeface="ＭＳ Ｐゴシック" charset="-128"/>
              </a:rPr>
              <a:t>; overfishing is either </a:t>
            </a:r>
            <a:r>
              <a:rPr lang="en-US" sz="1700" b="1" dirty="0">
                <a:solidFill>
                  <a:srgbClr val="002060"/>
                </a:solidFill>
                <a:latin typeface="Helvetica" pitchFamily="34" charset="0"/>
                <a:ea typeface="ＭＳ Ｐゴシック" charset="-128"/>
              </a:rPr>
              <a:t>occurring or very close to occurring</a:t>
            </a:r>
            <a:r>
              <a:rPr lang="en-US" sz="1700" dirty="0">
                <a:solidFill>
                  <a:srgbClr val="002060"/>
                </a:solidFill>
                <a:latin typeface="Helvetica" pitchFamily="34" charset="0"/>
                <a:ea typeface="ＭＳ Ｐゴシック" charset="-128"/>
              </a:rPr>
              <a:t>. </a:t>
            </a:r>
            <a:endParaRPr lang="pt-PT" sz="1700" dirty="0"/>
          </a:p>
        </p:txBody>
      </p:sp>
    </p:spTree>
    <p:extLst>
      <p:ext uri="{BB962C8B-B14F-4D97-AF65-F5344CB8AC3E}">
        <p14:creationId xmlns:p14="http://schemas.microsoft.com/office/powerpoint/2010/main" val="341271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27</a:t>
            </a:fld>
            <a:endParaRPr lang="en-US"/>
          </a:p>
        </p:txBody>
      </p:sp>
      <p:sp>
        <p:nvSpPr>
          <p:cNvPr id="5" name="Rectangle 4"/>
          <p:cNvSpPr/>
          <p:nvPr/>
        </p:nvSpPr>
        <p:spPr>
          <a:xfrm>
            <a:off x="35496" y="1699061"/>
            <a:ext cx="9036496" cy="2862322"/>
          </a:xfrm>
          <a:prstGeom prst="rect">
            <a:avLst/>
          </a:prstGeom>
        </p:spPr>
        <p:txBody>
          <a:bodyPr wrap="square">
            <a:spAutoFit/>
          </a:bodyPr>
          <a:lstStyle/>
          <a:p>
            <a:pPr marL="285750" indent="-285750">
              <a:buFont typeface="Arial" panose="020B0604020202020204" pitchFamily="34" charset="0"/>
              <a:buChar char="•"/>
            </a:pPr>
            <a:r>
              <a:rPr lang="en-US" sz="2000" dirty="0"/>
              <a:t>The current TACs established by the Commission through Rec 17-02 and Rec 17-03 </a:t>
            </a:r>
            <a:r>
              <a:rPr lang="en-US" sz="2000" b="1" dirty="0"/>
              <a:t>should ensure both stocks have at least a 50% probability of being in the green by 2028</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SCRS recognizes that the </a:t>
            </a:r>
            <a:r>
              <a:rPr lang="en-US" sz="2000" b="1" dirty="0"/>
              <a:t>above advice does not account </a:t>
            </a:r>
            <a:r>
              <a:rPr lang="en-US" sz="2000" dirty="0"/>
              <a:t>for removals associated with the </a:t>
            </a:r>
            <a:r>
              <a:rPr lang="en-US" sz="2000" b="1" dirty="0"/>
              <a:t>actual mortality of unreported dead and live discards</a:t>
            </a:r>
            <a:r>
              <a:rPr lang="en-US" sz="2000" dirty="0"/>
              <a:t>, </a:t>
            </a:r>
            <a:r>
              <a:rPr lang="en-US" sz="2000" b="1" dirty="0"/>
              <a:t>quota carryovers </a:t>
            </a:r>
            <a:r>
              <a:rPr lang="en-US" sz="2000" dirty="0"/>
              <a:t>(15% in the North  and 30% in the South Atlantic), </a:t>
            </a:r>
            <a:r>
              <a:rPr lang="en-US" sz="2000" b="1" dirty="0"/>
              <a:t>quota transfers across the North and South stock </a:t>
            </a:r>
            <a:r>
              <a:rPr lang="en-US" sz="2000" dirty="0"/>
              <a:t>management boundaries nor the </a:t>
            </a:r>
            <a:r>
              <a:rPr lang="en-US" sz="2000" b="1" dirty="0"/>
              <a:t>total cumulative quota, which … would fall above the TAC if achieved</a:t>
            </a:r>
            <a:r>
              <a:rPr lang="en-US" sz="2000" dirty="0"/>
              <a:t>.</a:t>
            </a:r>
          </a:p>
        </p:txBody>
      </p:sp>
      <p:sp>
        <p:nvSpPr>
          <p:cNvPr id="8" name="Text Box 3"/>
          <p:cNvSpPr txBox="1">
            <a:spLocks noChangeArrowheads="1"/>
          </p:cNvSpPr>
          <p:nvPr/>
        </p:nvSpPr>
        <p:spPr bwMode="auto">
          <a:xfrm>
            <a:off x="3203848" y="9432"/>
            <a:ext cx="64807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 </a:t>
            </a:r>
            <a:r>
              <a:rPr lang="es-ES_tradnl" sz="2400" b="1" i="1" dirty="0" err="1">
                <a:solidFill>
                  <a:schemeClr val="bg1"/>
                </a:solidFill>
              </a:rPr>
              <a:t>Atl</a:t>
            </a:r>
            <a:r>
              <a:rPr lang="es-ES_tradnl" sz="2400" b="1" i="1" dirty="0">
                <a:solidFill>
                  <a:schemeClr val="bg1"/>
                </a:solidFill>
              </a:rPr>
              <a:t> Management </a:t>
            </a:r>
            <a:r>
              <a:rPr lang="es-ES_tradnl" sz="2400" b="1" i="1" dirty="0" err="1">
                <a:solidFill>
                  <a:schemeClr val="bg1"/>
                </a:solidFill>
              </a:rPr>
              <a:t>recommendations</a:t>
            </a:r>
            <a:endParaRPr lang="es-ES_tradnl" sz="2400" b="1" i="1" dirty="0">
              <a:solidFill>
                <a:schemeClr val="bg1"/>
              </a:solidFill>
            </a:endParaRPr>
          </a:p>
        </p:txBody>
      </p:sp>
      <p:sp>
        <p:nvSpPr>
          <p:cNvPr id="7" name="TextBox 6"/>
          <p:cNvSpPr txBox="1"/>
          <p:nvPr/>
        </p:nvSpPr>
        <p:spPr>
          <a:xfrm>
            <a:off x="395536" y="1052736"/>
            <a:ext cx="3613425" cy="369332"/>
          </a:xfrm>
          <a:prstGeom prst="rect">
            <a:avLst/>
          </a:prstGeom>
          <a:noFill/>
        </p:spPr>
        <p:txBody>
          <a:bodyPr wrap="none" rtlCol="0">
            <a:spAutoFit/>
          </a:bodyPr>
          <a:lstStyle/>
          <a:p>
            <a:r>
              <a:rPr lang="pt-PT" b="1" u="sng" dirty="0"/>
              <a:t>North </a:t>
            </a:r>
            <a:r>
              <a:rPr lang="pt-PT" b="1" u="sng" dirty="0" err="1"/>
              <a:t>and</a:t>
            </a:r>
            <a:r>
              <a:rPr lang="pt-PT" b="1" u="sng" dirty="0"/>
              <a:t> </a:t>
            </a:r>
            <a:r>
              <a:rPr lang="pt-PT" b="1" u="sng" dirty="0" err="1"/>
              <a:t>South</a:t>
            </a:r>
            <a:r>
              <a:rPr lang="pt-PT" b="1" u="sng" dirty="0"/>
              <a:t> Atlantic Swordfish</a:t>
            </a:r>
          </a:p>
        </p:txBody>
      </p:sp>
    </p:spTree>
    <p:extLst>
      <p:ext uri="{BB962C8B-B14F-4D97-AF65-F5344CB8AC3E}">
        <p14:creationId xmlns:p14="http://schemas.microsoft.com/office/powerpoint/2010/main" val="551579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28</a:t>
            </a:fld>
            <a:endParaRPr lang="en-US"/>
          </a:p>
        </p:txBody>
      </p:sp>
      <p:sp>
        <p:nvSpPr>
          <p:cNvPr id="5" name="TextBox 2"/>
          <p:cNvSpPr txBox="1">
            <a:spLocks noChangeArrowheads="1"/>
          </p:cNvSpPr>
          <p:nvPr/>
        </p:nvSpPr>
        <p:spPr bwMode="auto">
          <a:xfrm>
            <a:off x="4716016" y="188640"/>
            <a:ext cx="1996059"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MSE SWO-N</a:t>
            </a:r>
          </a:p>
        </p:txBody>
      </p:sp>
      <p:sp>
        <p:nvSpPr>
          <p:cNvPr id="6" name="TextBox 5"/>
          <p:cNvSpPr txBox="1"/>
          <p:nvPr/>
        </p:nvSpPr>
        <p:spPr>
          <a:xfrm>
            <a:off x="179512" y="1033854"/>
            <a:ext cx="8712968" cy="4247317"/>
          </a:xfrm>
          <a:prstGeom prst="rect">
            <a:avLst/>
          </a:prstGeom>
          <a:noFill/>
        </p:spPr>
        <p:txBody>
          <a:bodyPr wrap="square" rtlCol="0">
            <a:spAutoFit/>
          </a:bodyPr>
          <a:lstStyle/>
          <a:p>
            <a:r>
              <a:rPr lang="en-US" dirty="0"/>
              <a:t>The main objective for 2019 was to advance the work on the overall framework and continue the technical specifications of the Operating Model (OM). A contractor was hired to work together with the SWO Species Group on this. Specific work and outputs done in 2019 (ongoing) was:</a:t>
            </a:r>
          </a:p>
          <a:p>
            <a:pPr marL="265113" lvl="1">
              <a:buFont typeface="Arial" pitchFamily="34" charset="0"/>
              <a:buChar char="•"/>
            </a:pPr>
            <a:endParaRPr lang="en-US" dirty="0"/>
          </a:p>
          <a:p>
            <a:pPr marL="265113" lvl="1">
              <a:buFont typeface="Arial" pitchFamily="34" charset="0"/>
              <a:buChar char="•"/>
            </a:pPr>
            <a:r>
              <a:rPr lang="en-US" dirty="0"/>
              <a:t> Development of an SWO MSE R-package (code hosted in ICCAT </a:t>
            </a:r>
            <a:r>
              <a:rPr lang="en-US" dirty="0" err="1"/>
              <a:t>Github</a:t>
            </a:r>
            <a:r>
              <a:rPr lang="en-US" dirty="0"/>
              <a:t>). </a:t>
            </a:r>
          </a:p>
          <a:p>
            <a:pPr marL="265113" lvl="1">
              <a:buFont typeface="Arial" pitchFamily="34" charset="0"/>
              <a:buChar char="•"/>
            </a:pPr>
            <a:endParaRPr lang="en-US" dirty="0"/>
          </a:p>
          <a:p>
            <a:pPr marL="265113" lvl="1">
              <a:buFont typeface="Arial" pitchFamily="34" charset="0"/>
              <a:buChar char="•"/>
            </a:pPr>
            <a:r>
              <a:rPr lang="en-US" dirty="0"/>
              <a:t>  Draft MSE specifications document (living document) to reflect current assumptions and structure of the MSE process.</a:t>
            </a:r>
          </a:p>
          <a:p>
            <a:pPr marL="265113">
              <a:buFont typeface="Arial" pitchFamily="34" charset="0"/>
              <a:buChar char="•"/>
            </a:pPr>
            <a:endParaRPr lang="en-US" dirty="0"/>
          </a:p>
          <a:p>
            <a:pPr marL="265113" lvl="1">
              <a:buFont typeface="Arial" pitchFamily="34" charset="0"/>
              <a:buChar char="•"/>
            </a:pPr>
            <a:r>
              <a:rPr lang="en-US" dirty="0"/>
              <a:t> Preliminary interactive application (R-Shiny) for presenting the MSE results.</a:t>
            </a:r>
          </a:p>
          <a:p>
            <a:pPr marL="265113" lvl="1">
              <a:buFont typeface="Arial" pitchFamily="34" charset="0"/>
              <a:buChar char="•"/>
            </a:pPr>
            <a:endParaRPr lang="en-US" dirty="0"/>
          </a:p>
          <a:p>
            <a:r>
              <a:rPr lang="en-US" dirty="0"/>
              <a:t>For 2020 the </a:t>
            </a:r>
            <a:r>
              <a:rPr lang="en-US" dirty="0" err="1"/>
              <a:t>workplan</a:t>
            </a:r>
            <a:r>
              <a:rPr lang="en-US" dirty="0"/>
              <a:t> is for the SWO Species Group to continue the work with the contractor to finalize the OM conditioning with diagnostics and start work on development of Management Procedures (MPs).</a:t>
            </a:r>
          </a:p>
        </p:txBody>
      </p:sp>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
        <p:nvSpPr>
          <p:cNvPr id="10" name="Rectangle 9"/>
          <p:cNvSpPr/>
          <p:nvPr/>
        </p:nvSpPr>
        <p:spPr>
          <a:xfrm>
            <a:off x="539552" y="5445224"/>
            <a:ext cx="8064896" cy="646331"/>
          </a:xfrm>
          <a:prstGeom prst="rect">
            <a:avLst/>
          </a:prstGeom>
          <a:ln>
            <a:solidFill>
              <a:schemeClr val="tx1"/>
            </a:solidFill>
          </a:ln>
        </p:spPr>
        <p:txBody>
          <a:bodyPr wrap="square">
            <a:spAutoFit/>
          </a:bodyPr>
          <a:lstStyle/>
          <a:p>
            <a:pPr algn="ctr"/>
            <a:r>
              <a:rPr lang="en-US" b="1" dirty="0"/>
              <a:t>Noting the progress done towards North Atlantic SWO MSE, the Committee recommends that the Commission continues to support this process. </a:t>
            </a:r>
            <a:endParaRPr lang="pt-PT" b="1" dirty="0"/>
          </a:p>
        </p:txBody>
      </p:sp>
    </p:spTree>
    <p:extLst>
      <p:ext uri="{BB962C8B-B14F-4D97-AF65-F5344CB8AC3E}">
        <p14:creationId xmlns:p14="http://schemas.microsoft.com/office/powerpoint/2010/main" val="10502540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cstate="print"/>
          <a:srcRect/>
          <a:stretch>
            <a:fillRect/>
          </a:stretch>
        </p:blipFill>
        <p:spPr bwMode="auto">
          <a:xfrm>
            <a:off x="539552" y="1691470"/>
            <a:ext cx="8136904" cy="3969777"/>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29</a:t>
            </a:fld>
            <a:endParaRPr lang="en-US"/>
          </a:p>
        </p:txBody>
      </p:sp>
      <p:sp>
        <p:nvSpPr>
          <p:cNvPr id="6" name="TextBox 2"/>
          <p:cNvSpPr txBox="1">
            <a:spLocks noChangeArrowheads="1"/>
          </p:cNvSpPr>
          <p:nvPr/>
        </p:nvSpPr>
        <p:spPr bwMode="auto">
          <a:xfrm>
            <a:off x="3300734" y="159023"/>
            <a:ext cx="5843266"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Mediterranean Fishery Indicators</a:t>
            </a:r>
          </a:p>
        </p:txBody>
      </p:sp>
      <p:sp>
        <p:nvSpPr>
          <p:cNvPr id="7" name="TextBox 6"/>
          <p:cNvSpPr txBox="1"/>
          <p:nvPr/>
        </p:nvSpPr>
        <p:spPr>
          <a:xfrm>
            <a:off x="5868144" y="1846565"/>
            <a:ext cx="2664296" cy="646331"/>
          </a:xfrm>
          <a:prstGeom prst="rect">
            <a:avLst/>
          </a:prstGeom>
          <a:noFill/>
        </p:spPr>
        <p:txBody>
          <a:bodyPr wrap="square" rtlCol="0">
            <a:spAutoFit/>
          </a:bodyPr>
          <a:lstStyle/>
          <a:p>
            <a:r>
              <a:rPr lang="en-US" dirty="0"/>
              <a:t>Catch (2018):  7,079 t</a:t>
            </a:r>
          </a:p>
          <a:p>
            <a:r>
              <a:rPr lang="en-US" dirty="0"/>
              <a:t>TAC (2018):     10,185 t </a:t>
            </a:r>
          </a:p>
        </p:txBody>
      </p:sp>
      <p:sp>
        <p:nvSpPr>
          <p:cNvPr id="9" name="Rectangle 8"/>
          <p:cNvSpPr/>
          <p:nvPr/>
        </p:nvSpPr>
        <p:spPr>
          <a:xfrm>
            <a:off x="755576" y="980728"/>
            <a:ext cx="5688632" cy="584775"/>
          </a:xfrm>
          <a:prstGeom prst="rect">
            <a:avLst/>
          </a:prstGeom>
        </p:spPr>
        <p:txBody>
          <a:bodyPr wrap="square">
            <a:spAutoFit/>
          </a:bodyPr>
          <a:lstStyle/>
          <a:p>
            <a:r>
              <a:rPr lang="en-US" sz="3200" b="1" dirty="0">
                <a:solidFill>
                  <a:srgbClr val="0000FF"/>
                </a:solidFill>
              </a:rPr>
              <a:t>Mediterranean Swordfish</a:t>
            </a:r>
            <a:endParaRPr lang="fr-FR" sz="3200" b="1" dirty="0">
              <a:solidFill>
                <a:srgbClr val="0000FF"/>
              </a:solidFill>
            </a:endParaRPr>
          </a:p>
        </p:txBody>
      </p:sp>
    </p:spTree>
    <p:extLst>
      <p:ext uri="{BB962C8B-B14F-4D97-AF65-F5344CB8AC3E}">
        <p14:creationId xmlns:p14="http://schemas.microsoft.com/office/powerpoint/2010/main" val="3831224476"/>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187624" y="4143851"/>
            <a:ext cx="6264696" cy="187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buClr>
                <a:schemeClr val="accent1"/>
              </a:buClr>
            </a:pPr>
            <a:r>
              <a:rPr lang="es-ES_tradnl" sz="2400" u="sng" dirty="0">
                <a:solidFill>
                  <a:srgbClr val="2003CD"/>
                </a:solidFill>
                <a:latin typeface="+mn-lt"/>
              </a:rPr>
              <a:t>Data </a:t>
            </a:r>
            <a:r>
              <a:rPr lang="es-ES_tradnl" sz="2400" u="sng" dirty="0" err="1">
                <a:solidFill>
                  <a:srgbClr val="2003CD"/>
                </a:solidFill>
                <a:latin typeface="+mn-lt"/>
              </a:rPr>
              <a:t>preparatory</a:t>
            </a:r>
            <a:r>
              <a:rPr lang="es-ES_tradnl" sz="2400" u="sng" dirty="0">
                <a:solidFill>
                  <a:srgbClr val="2003CD"/>
                </a:solidFill>
                <a:latin typeface="+mn-lt"/>
              </a:rPr>
              <a:t> </a:t>
            </a:r>
            <a:r>
              <a:rPr lang="es-ES_tradnl" sz="2400" u="sng" dirty="0" err="1">
                <a:solidFill>
                  <a:srgbClr val="2003CD"/>
                </a:solidFill>
                <a:latin typeface="+mn-lt"/>
              </a:rPr>
              <a:t>meeting</a:t>
            </a:r>
            <a:endParaRPr lang="es-ES_tradnl" sz="2400" u="sng" dirty="0">
              <a:solidFill>
                <a:srgbClr val="2003CD"/>
              </a:solidFill>
              <a:latin typeface="+mn-lt"/>
            </a:endParaRPr>
          </a:p>
          <a:p>
            <a:pPr algn="ctr">
              <a:buClr>
                <a:schemeClr val="accent1"/>
              </a:buClr>
            </a:pPr>
            <a:r>
              <a:rPr lang="es-ES_tradnl" sz="2000" dirty="0">
                <a:solidFill>
                  <a:srgbClr val="2003CD"/>
                </a:solidFill>
                <a:latin typeface="+mn-lt"/>
              </a:rPr>
              <a:t>(Madrid, 12-15 </a:t>
            </a:r>
            <a:r>
              <a:rPr lang="es-ES_tradnl" sz="2000" dirty="0" err="1">
                <a:solidFill>
                  <a:srgbClr val="2003CD"/>
                </a:solidFill>
                <a:latin typeface="+mn-lt"/>
              </a:rPr>
              <a:t>March</a:t>
            </a:r>
            <a:r>
              <a:rPr lang="es-ES_tradnl" sz="2000" dirty="0">
                <a:solidFill>
                  <a:srgbClr val="2003CD"/>
                </a:solidFill>
                <a:latin typeface="+mn-lt"/>
              </a:rPr>
              <a:t>, 2019)</a:t>
            </a:r>
          </a:p>
          <a:p>
            <a:pPr algn="ctr">
              <a:buClr>
                <a:schemeClr val="accent1"/>
              </a:buClr>
              <a:buFont typeface="Arial" pitchFamily="34" charset="0"/>
              <a:buChar char="•"/>
            </a:pPr>
            <a:endParaRPr lang="es-ES_tradnl" sz="2400" dirty="0">
              <a:solidFill>
                <a:srgbClr val="2003CD"/>
              </a:solidFill>
              <a:latin typeface="+mn-lt"/>
            </a:endParaRPr>
          </a:p>
          <a:p>
            <a:pPr algn="ctr">
              <a:buClr>
                <a:schemeClr val="accent1"/>
              </a:buClr>
            </a:pPr>
            <a:r>
              <a:rPr lang="es-ES_tradnl" sz="2400" u="sng" dirty="0">
                <a:solidFill>
                  <a:srgbClr val="2003CD"/>
                </a:solidFill>
                <a:latin typeface="+mn-lt"/>
              </a:rPr>
              <a:t>Stock </a:t>
            </a:r>
            <a:r>
              <a:rPr lang="es-ES_tradnl" sz="2400" u="sng" dirty="0" err="1">
                <a:solidFill>
                  <a:srgbClr val="2003CD"/>
                </a:solidFill>
                <a:latin typeface="+mn-lt"/>
              </a:rPr>
              <a:t>Assessment</a:t>
            </a:r>
            <a:r>
              <a:rPr lang="es-ES_tradnl" sz="2400" u="sng" dirty="0">
                <a:solidFill>
                  <a:srgbClr val="2003CD"/>
                </a:solidFill>
                <a:latin typeface="+mn-lt"/>
              </a:rPr>
              <a:t> </a:t>
            </a:r>
            <a:r>
              <a:rPr lang="es-ES_tradnl" sz="2400" u="sng" dirty="0" err="1">
                <a:solidFill>
                  <a:srgbClr val="2003CD"/>
                </a:solidFill>
                <a:latin typeface="+mn-lt"/>
              </a:rPr>
              <a:t>meeting</a:t>
            </a:r>
            <a:endParaRPr lang="es-ES_tradnl" sz="2400" dirty="0">
              <a:solidFill>
                <a:srgbClr val="2003CD"/>
              </a:solidFill>
              <a:latin typeface="+mn-lt"/>
            </a:endParaRPr>
          </a:p>
          <a:p>
            <a:pPr algn="ctr">
              <a:buClr>
                <a:schemeClr val="accent1"/>
              </a:buClr>
            </a:pPr>
            <a:r>
              <a:rPr lang="es-ES_tradnl" sz="2000" dirty="0">
                <a:solidFill>
                  <a:srgbClr val="2003CD"/>
                </a:solidFill>
                <a:latin typeface="+mn-lt"/>
              </a:rPr>
              <a:t>(Miami, 10-14 June, 2019)</a:t>
            </a:r>
          </a:p>
        </p:txBody>
      </p:sp>
      <p:sp>
        <p:nvSpPr>
          <p:cNvPr id="8" name="Text Box 3"/>
          <p:cNvSpPr txBox="1">
            <a:spLocks noChangeArrowheads="1"/>
          </p:cNvSpPr>
          <p:nvPr/>
        </p:nvSpPr>
        <p:spPr bwMode="auto">
          <a:xfrm>
            <a:off x="3275856" y="0"/>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2019 WHM </a:t>
            </a:r>
            <a:r>
              <a:rPr lang="es-ES_tradnl" sz="2400" b="1" i="1" dirty="0" err="1">
                <a:solidFill>
                  <a:schemeClr val="bg1"/>
                </a:solidFill>
              </a:rPr>
              <a:t>assessment</a:t>
            </a:r>
            <a:endParaRPr lang="es-ES_tradnl" sz="2400" b="1" i="1" dirty="0">
              <a:solidFill>
                <a:schemeClr val="bg1"/>
              </a:solidFill>
            </a:endParaRP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5/15/2024</a:t>
            </a:fld>
            <a:endParaRPr lang="en-US"/>
          </a:p>
        </p:txBody>
      </p:sp>
      <p:pic>
        <p:nvPicPr>
          <p:cNvPr id="82949" name="Picture 5" descr="https://www.iccat.int/Images/species/WHM.gif"/>
          <p:cNvPicPr>
            <a:picLocks noChangeAspect="1" noChangeArrowheads="1"/>
          </p:cNvPicPr>
          <p:nvPr/>
        </p:nvPicPr>
        <p:blipFill>
          <a:blip r:embed="rId3" cstate="print"/>
          <a:srcRect/>
          <a:stretch>
            <a:fillRect/>
          </a:stretch>
        </p:blipFill>
        <p:spPr bwMode="auto">
          <a:xfrm>
            <a:off x="1547664" y="1916832"/>
            <a:ext cx="5379450" cy="2304256"/>
          </a:xfrm>
          <a:prstGeom prst="rect">
            <a:avLst/>
          </a:prstGeom>
          <a:noFill/>
        </p:spPr>
      </p:pic>
      <p:sp>
        <p:nvSpPr>
          <p:cNvPr id="13" name="Text Box 3"/>
          <p:cNvSpPr txBox="1">
            <a:spLocks noChangeArrowheads="1"/>
          </p:cNvSpPr>
          <p:nvPr/>
        </p:nvSpPr>
        <p:spPr bwMode="auto">
          <a:xfrm>
            <a:off x="539552" y="1036591"/>
            <a:ext cx="8352928" cy="880241"/>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lnSpc>
                <a:spcPct val="160000"/>
              </a:lnSpc>
              <a:spcBef>
                <a:spcPct val="50000"/>
              </a:spcBef>
              <a:buClr>
                <a:schemeClr val="accent1"/>
              </a:buClr>
            </a:pPr>
            <a:r>
              <a:rPr lang="es-ES_tradnl" sz="3200" dirty="0">
                <a:ln w="12700">
                  <a:solidFill>
                    <a:schemeClr val="tx1"/>
                  </a:solidFill>
                </a:ln>
                <a:solidFill>
                  <a:srgbClr val="0000FF"/>
                </a:solidFill>
                <a:latin typeface="+mn-lt"/>
              </a:rPr>
              <a:t>2019 stock </a:t>
            </a:r>
            <a:r>
              <a:rPr lang="es-ES_tradnl" sz="3200" dirty="0" err="1">
                <a:ln w="12700">
                  <a:solidFill>
                    <a:schemeClr val="tx1"/>
                  </a:solidFill>
                </a:ln>
                <a:solidFill>
                  <a:srgbClr val="0000FF"/>
                </a:solidFill>
                <a:latin typeface="+mn-lt"/>
              </a:rPr>
              <a:t>assessment</a:t>
            </a:r>
            <a:r>
              <a:rPr lang="es-ES_tradnl" sz="3200" dirty="0">
                <a:ln w="12700">
                  <a:solidFill>
                    <a:schemeClr val="tx1"/>
                  </a:solidFill>
                </a:ln>
                <a:solidFill>
                  <a:srgbClr val="0000FF"/>
                </a:solidFill>
                <a:latin typeface="+mn-lt"/>
              </a:rPr>
              <a:t> of white marlin (WHM)</a:t>
            </a:r>
          </a:p>
        </p:txBody>
      </p:sp>
    </p:spTree>
    <p:extLst>
      <p:ext uri="{BB962C8B-B14F-4D97-AF65-F5344CB8AC3E}">
        <p14:creationId xmlns:p14="http://schemas.microsoft.com/office/powerpoint/2010/main" val="2231349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30</a:t>
            </a:fld>
            <a:endParaRPr lang="en-US"/>
          </a:p>
        </p:txBody>
      </p:sp>
      <p:sp>
        <p:nvSpPr>
          <p:cNvPr id="14" name="TextBox 13"/>
          <p:cNvSpPr txBox="1"/>
          <p:nvPr/>
        </p:nvSpPr>
        <p:spPr>
          <a:xfrm>
            <a:off x="2411760" y="1023119"/>
            <a:ext cx="4680520" cy="461665"/>
          </a:xfrm>
          <a:prstGeom prst="rect">
            <a:avLst/>
          </a:prstGeom>
          <a:noFill/>
        </p:spPr>
        <p:txBody>
          <a:bodyPr wrap="square" rtlCol="0">
            <a:spAutoFit/>
          </a:bodyPr>
          <a:lstStyle/>
          <a:p>
            <a:r>
              <a:rPr lang="en-US" sz="2400" b="1" dirty="0">
                <a:solidFill>
                  <a:srgbClr val="0000FF"/>
                </a:solidFill>
              </a:rPr>
              <a:t>Kobe plots from 2016 assessment</a:t>
            </a:r>
          </a:p>
        </p:txBody>
      </p:sp>
      <p:sp>
        <p:nvSpPr>
          <p:cNvPr id="13" name="TextBox 2"/>
          <p:cNvSpPr txBox="1">
            <a:spLocks noChangeArrowheads="1"/>
          </p:cNvSpPr>
          <p:nvPr/>
        </p:nvSpPr>
        <p:spPr bwMode="auto">
          <a:xfrm>
            <a:off x="3300734" y="159023"/>
            <a:ext cx="438774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SWO Med </a:t>
            </a:r>
            <a:r>
              <a:rPr lang="es-ES_tradnl" altLang="en-US" sz="2400" b="1" i="1" dirty="0" err="1">
                <a:solidFill>
                  <a:schemeClr val="bg1"/>
                </a:solidFill>
                <a:latin typeface="Arial" panose="020B0604020202020204" pitchFamily="34" charset="0"/>
                <a:cs typeface="Arial" panose="020B0604020202020204" pitchFamily="34" charset="0"/>
              </a:rPr>
              <a:t>State</a:t>
            </a:r>
            <a:r>
              <a:rPr lang="es-ES_tradnl" altLang="en-US" sz="2400" b="1" i="1" dirty="0">
                <a:solidFill>
                  <a:schemeClr val="bg1"/>
                </a:solidFill>
                <a:latin typeface="Arial" panose="020B0604020202020204" pitchFamily="34" charset="0"/>
                <a:cs typeface="Arial" panose="020B0604020202020204" pitchFamily="34" charset="0"/>
              </a:rPr>
              <a:t> of </a:t>
            </a:r>
            <a:r>
              <a:rPr lang="es-ES_tradnl" altLang="en-US" sz="2400" b="1" i="1" dirty="0" err="1">
                <a:solidFill>
                  <a:schemeClr val="bg1"/>
                </a:solidFill>
                <a:latin typeface="Arial" panose="020B0604020202020204" pitchFamily="34" charset="0"/>
                <a:cs typeface="Arial" panose="020B0604020202020204" pitchFamily="34" charset="0"/>
              </a:rPr>
              <a:t>the</a:t>
            </a:r>
            <a:r>
              <a:rPr lang="es-ES_tradnl" altLang="en-US" sz="2400" b="1" i="1" dirty="0">
                <a:solidFill>
                  <a:schemeClr val="bg1"/>
                </a:solidFill>
                <a:latin typeface="Arial" panose="020B0604020202020204" pitchFamily="34" charset="0"/>
                <a:cs typeface="Arial" panose="020B0604020202020204" pitchFamily="34" charset="0"/>
              </a:rPr>
              <a:t> Stock</a:t>
            </a:r>
            <a:endParaRPr lang="en-US" altLang="en-US" sz="2400" b="1" i="1" dirty="0">
              <a:solidFill>
                <a:schemeClr val="bg1"/>
              </a:solidFill>
              <a:latin typeface="Arial" panose="020B0604020202020204" pitchFamily="34" charset="0"/>
              <a:cs typeface="Arial" panose="020B0604020202020204" pitchFamily="34" charset="0"/>
            </a:endParaRPr>
          </a:p>
        </p:txBody>
      </p:sp>
      <p:pic>
        <p:nvPicPr>
          <p:cNvPr id="115714" name="Picture 2"/>
          <p:cNvPicPr>
            <a:picLocks noChangeAspect="1" noChangeArrowheads="1"/>
          </p:cNvPicPr>
          <p:nvPr/>
        </p:nvPicPr>
        <p:blipFill>
          <a:blip r:embed="rId3" cstate="print"/>
          <a:srcRect/>
          <a:stretch>
            <a:fillRect/>
          </a:stretch>
        </p:blipFill>
        <p:spPr bwMode="auto">
          <a:xfrm>
            <a:off x="434112" y="1628800"/>
            <a:ext cx="4065880" cy="4464496"/>
          </a:xfrm>
          <a:prstGeom prst="rect">
            <a:avLst/>
          </a:prstGeom>
          <a:noFill/>
          <a:ln w="9525">
            <a:noFill/>
            <a:miter lim="800000"/>
            <a:headEnd/>
            <a:tailEnd/>
          </a:ln>
        </p:spPr>
      </p:pic>
      <p:sp>
        <p:nvSpPr>
          <p:cNvPr id="15" name="Rectangle 14"/>
          <p:cNvSpPr/>
          <p:nvPr/>
        </p:nvSpPr>
        <p:spPr>
          <a:xfrm>
            <a:off x="4860032" y="1805335"/>
            <a:ext cx="4104456" cy="1400383"/>
          </a:xfrm>
          <a:prstGeom prst="rect">
            <a:avLst/>
          </a:prstGeom>
        </p:spPr>
        <p:txBody>
          <a:bodyPr wrap="square">
            <a:spAutoFit/>
          </a:bodyPr>
          <a:lstStyle/>
          <a:p>
            <a:pPr>
              <a:buFont typeface="Arial" pitchFamily="34" charset="0"/>
              <a:buChar char="•"/>
            </a:pPr>
            <a:r>
              <a:rPr lang="en-US" sz="1700" dirty="0">
                <a:solidFill>
                  <a:srgbClr val="002060"/>
                </a:solidFill>
                <a:latin typeface="Helvetica" pitchFamily="34" charset="0"/>
                <a:ea typeface="ＭＳ Ｐゴシック" charset="-128"/>
              </a:rPr>
              <a:t> Stock status from the 2016 assessment (data until 2015).</a:t>
            </a:r>
          </a:p>
          <a:p>
            <a:pPr>
              <a:buFont typeface="Arial" pitchFamily="34" charset="0"/>
              <a:buChar char="•"/>
            </a:pPr>
            <a:endParaRPr lang="en-US" sz="1700" dirty="0">
              <a:solidFill>
                <a:srgbClr val="002060"/>
              </a:solidFill>
              <a:latin typeface="Helvetica" pitchFamily="34" charset="0"/>
              <a:ea typeface="ＭＳ Ｐゴシック" charset="-128"/>
            </a:endParaRPr>
          </a:p>
          <a:p>
            <a:pPr>
              <a:buFont typeface="Arial" pitchFamily="34" charset="0"/>
              <a:buChar char="•"/>
            </a:pPr>
            <a:r>
              <a:rPr lang="en-US" sz="1700" dirty="0">
                <a:solidFill>
                  <a:srgbClr val="002060"/>
                </a:solidFill>
                <a:latin typeface="Helvetica" pitchFamily="34" charset="0"/>
                <a:ea typeface="ＭＳ Ｐゴシック" charset="-128"/>
              </a:rPr>
              <a:t> The stock </a:t>
            </a:r>
            <a:r>
              <a:rPr lang="en-US" sz="1700" b="1" dirty="0">
                <a:solidFill>
                  <a:srgbClr val="002060"/>
                </a:solidFill>
                <a:latin typeface="Helvetica" pitchFamily="34" charset="0"/>
                <a:ea typeface="ＭＳ Ｐゴシック" charset="-128"/>
              </a:rPr>
              <a:t>was determined to be overfished and suffering overfishing</a:t>
            </a:r>
            <a:r>
              <a:rPr lang="en-US" sz="1700" dirty="0">
                <a:solidFill>
                  <a:srgbClr val="002060"/>
                </a:solidFill>
                <a:latin typeface="Helvetica" pitchFamily="34" charset="0"/>
                <a:ea typeface="ＭＳ Ｐゴシック" charset="-128"/>
              </a:rPr>
              <a:t>.</a:t>
            </a:r>
          </a:p>
        </p:txBody>
      </p:sp>
    </p:spTree>
    <p:extLst>
      <p:ext uri="{BB962C8B-B14F-4D97-AF65-F5344CB8AC3E}">
        <p14:creationId xmlns:p14="http://schemas.microsoft.com/office/powerpoint/2010/main" val="2083844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31</a:t>
            </a:fld>
            <a:endParaRPr lang="en-US"/>
          </a:p>
        </p:txBody>
      </p:sp>
      <p:sp>
        <p:nvSpPr>
          <p:cNvPr id="5" name="Rectangle 4"/>
          <p:cNvSpPr/>
          <p:nvPr/>
        </p:nvSpPr>
        <p:spPr>
          <a:xfrm>
            <a:off x="0" y="980728"/>
            <a:ext cx="9036496" cy="430887"/>
          </a:xfrm>
          <a:prstGeom prst="rect">
            <a:avLst/>
          </a:prstGeom>
        </p:spPr>
        <p:txBody>
          <a:bodyPr wrap="square">
            <a:spAutoFit/>
          </a:bodyPr>
          <a:lstStyle/>
          <a:p>
            <a:pPr marL="285750" indent="-285750">
              <a:buFont typeface="Arial" panose="020B0604020202020204" pitchFamily="34" charset="0"/>
              <a:buChar char="•"/>
            </a:pPr>
            <a:endParaRPr lang="en-US" sz="2200" dirty="0"/>
          </a:p>
        </p:txBody>
      </p:sp>
      <p:sp>
        <p:nvSpPr>
          <p:cNvPr id="6" name="Text Box 3"/>
          <p:cNvSpPr txBox="1">
            <a:spLocks noChangeArrowheads="1"/>
          </p:cNvSpPr>
          <p:nvPr/>
        </p:nvSpPr>
        <p:spPr bwMode="auto">
          <a:xfrm>
            <a:off x="864096" y="0"/>
            <a:ext cx="795637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 </a:t>
            </a:r>
            <a:r>
              <a:rPr lang="es-ES_tradnl" sz="2400" b="1" i="1" dirty="0" err="1">
                <a:solidFill>
                  <a:schemeClr val="bg1"/>
                </a:solidFill>
              </a:rPr>
              <a:t>Mediterranean</a:t>
            </a:r>
            <a:r>
              <a:rPr lang="es-ES_tradnl" sz="2400" b="1" i="1" dirty="0">
                <a:solidFill>
                  <a:schemeClr val="bg1"/>
                </a:solidFill>
              </a:rPr>
              <a:t> Management </a:t>
            </a:r>
            <a:r>
              <a:rPr lang="es-ES_tradnl" sz="2400" b="1" i="1" dirty="0" err="1">
                <a:solidFill>
                  <a:schemeClr val="bg1"/>
                </a:solidFill>
              </a:rPr>
              <a:t>recommendations</a:t>
            </a:r>
            <a:endParaRPr lang="es-ES_tradnl" sz="2400" b="1" i="1" dirty="0">
              <a:solidFill>
                <a:schemeClr val="bg1"/>
              </a:solidFill>
            </a:endParaRPr>
          </a:p>
        </p:txBody>
      </p:sp>
      <p:sp>
        <p:nvSpPr>
          <p:cNvPr id="7" name="TextBox 6"/>
          <p:cNvSpPr txBox="1"/>
          <p:nvPr/>
        </p:nvSpPr>
        <p:spPr>
          <a:xfrm>
            <a:off x="323528" y="1063764"/>
            <a:ext cx="8568952" cy="4093428"/>
          </a:xfrm>
          <a:prstGeom prst="rect">
            <a:avLst/>
          </a:prstGeom>
          <a:noFill/>
        </p:spPr>
        <p:txBody>
          <a:bodyPr wrap="square" rtlCol="0">
            <a:spAutoFit/>
          </a:bodyPr>
          <a:lstStyle/>
          <a:p>
            <a:pPr marL="342900" indent="-342900">
              <a:buFont typeface="Arial" panose="020B0604020202020204" pitchFamily="34" charset="0"/>
              <a:buChar char="•"/>
            </a:pPr>
            <a:r>
              <a:rPr lang="en-US" sz="2000" dirty="0"/>
              <a:t>In order for rebuilding to start taking place there will be a need for substantial reductions in harvest</a:t>
            </a:r>
            <a:r>
              <a:rPr lang="en-US" sz="2000" b="1" dirty="0"/>
              <a:t>. Current quotas correspond to fishing mortality levels that are higher than FMSY</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Additionally, for the SCRS to be able to reduce uncertainty in regards to future recruitment, there will be a </a:t>
            </a:r>
            <a:r>
              <a:rPr lang="en-US" sz="2000" b="1" dirty="0"/>
              <a:t>need to increase monitoring of landings and discards, also taking into account that since the establishment of minimum catching sizes, the discard levels of undersized swordfish may have increased</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Further information regarding differences in the exploitation pattern among the different longline gears is also essential for improving assessment estimates and management scenario evaluations</a:t>
            </a:r>
          </a:p>
        </p:txBody>
      </p:sp>
      <p:sp>
        <p:nvSpPr>
          <p:cNvPr id="8" name="TextBox 7"/>
          <p:cNvSpPr txBox="1"/>
          <p:nvPr/>
        </p:nvSpPr>
        <p:spPr>
          <a:xfrm>
            <a:off x="395537" y="5221649"/>
            <a:ext cx="8496944" cy="1015663"/>
          </a:xfrm>
          <a:prstGeom prst="rect">
            <a:avLst/>
          </a:prstGeom>
          <a:noFill/>
          <a:ln>
            <a:solidFill>
              <a:schemeClr val="tx1"/>
            </a:solidFill>
          </a:ln>
        </p:spPr>
        <p:txBody>
          <a:bodyPr wrap="square" rtlCol="0">
            <a:spAutoFit/>
          </a:bodyPr>
          <a:lstStyle/>
          <a:p>
            <a:r>
              <a:rPr lang="en-US" sz="2000" dirty="0"/>
              <a:t>Commission established [Rec. 16-05] by increasing catching size, fishing capacity limitations, reductions in TACs [10,185 t in 2018] and a seasonal closure of the albacore fishery to reduce juvenile swordfish by-catches.</a:t>
            </a:r>
          </a:p>
        </p:txBody>
      </p:sp>
    </p:spTree>
    <p:extLst>
      <p:ext uri="{BB962C8B-B14F-4D97-AF65-F5344CB8AC3E}">
        <p14:creationId xmlns:p14="http://schemas.microsoft.com/office/powerpoint/2010/main" val="913190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32</a:t>
            </a:fld>
            <a:endParaRPr lang="en-US"/>
          </a:p>
        </p:txBody>
      </p:sp>
      <p:sp>
        <p:nvSpPr>
          <p:cNvPr id="5" name="TextBox 2"/>
          <p:cNvSpPr txBox="1">
            <a:spLocks noChangeArrowheads="1"/>
          </p:cNvSpPr>
          <p:nvPr/>
        </p:nvSpPr>
        <p:spPr bwMode="auto">
          <a:xfrm>
            <a:off x="3492376" y="188640"/>
            <a:ext cx="468109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Responses to the Commission</a:t>
            </a:r>
          </a:p>
        </p:txBody>
      </p:sp>
      <p:sp>
        <p:nvSpPr>
          <p:cNvPr id="6" name="TextBox 5"/>
          <p:cNvSpPr txBox="1"/>
          <p:nvPr/>
        </p:nvSpPr>
        <p:spPr>
          <a:xfrm>
            <a:off x="323528" y="1412776"/>
            <a:ext cx="8423870" cy="3477875"/>
          </a:xfrm>
          <a:prstGeom prst="rect">
            <a:avLst/>
          </a:prstGeom>
          <a:noFill/>
        </p:spPr>
        <p:txBody>
          <a:bodyPr wrap="square" rtlCol="0">
            <a:spAutoFit/>
          </a:bodyPr>
          <a:lstStyle/>
          <a:p>
            <a:r>
              <a:rPr lang="en-US" sz="2000" i="1" dirty="0"/>
              <a:t>19.4 Updated assessment of the state of the Mediterranean swordfish stock on the basis of the most recent data available. Rec. 16-05, paragraph 45</a:t>
            </a:r>
          </a:p>
          <a:p>
            <a:endParaRPr lang="en-US" i="1" dirty="0"/>
          </a:p>
          <a:p>
            <a:endParaRPr lang="en-US" i="1" dirty="0"/>
          </a:p>
          <a:p>
            <a:pPr>
              <a:buFont typeface="Arial" pitchFamily="34" charset="0"/>
              <a:buChar char="•"/>
            </a:pPr>
            <a:r>
              <a:rPr lang="en-US" dirty="0"/>
              <a:t> An </a:t>
            </a:r>
            <a:r>
              <a:rPr lang="en-US" b="1" u="sng" dirty="0"/>
              <a:t>updated assessment has been foreseen in 2020 </a:t>
            </a:r>
            <a:r>
              <a:rPr lang="en-US" dirty="0"/>
              <a:t>and this may allow to evaluate the effectiveness of the Recovery plan ….</a:t>
            </a:r>
          </a:p>
          <a:p>
            <a:pPr>
              <a:buFont typeface="Arial" pitchFamily="34" charset="0"/>
              <a:buChar char="•"/>
            </a:pPr>
            <a:endParaRPr lang="en-US" dirty="0"/>
          </a:p>
          <a:p>
            <a:pPr>
              <a:buFont typeface="Arial" pitchFamily="34" charset="0"/>
              <a:buChar char="•"/>
            </a:pPr>
            <a:r>
              <a:rPr lang="en-US" dirty="0"/>
              <a:t> </a:t>
            </a:r>
            <a:r>
              <a:rPr lang="en-US" b="1" dirty="0"/>
              <a:t>Recent studies suggest that the adopted minimum size results in a high number of undersized dead discards</a:t>
            </a:r>
            <a:r>
              <a:rPr lang="en-US" dirty="0"/>
              <a:t>.</a:t>
            </a:r>
          </a:p>
          <a:p>
            <a:pPr>
              <a:buFont typeface="Arial" pitchFamily="34" charset="0"/>
              <a:buChar char="•"/>
            </a:pPr>
            <a:endParaRPr lang="en-US" dirty="0"/>
          </a:p>
          <a:p>
            <a:pPr>
              <a:buFont typeface="Arial" pitchFamily="34" charset="0"/>
              <a:buChar char="•"/>
            </a:pPr>
            <a:r>
              <a:rPr lang="en-US" dirty="0"/>
              <a:t> The </a:t>
            </a:r>
            <a:r>
              <a:rPr lang="en-US" b="1" dirty="0"/>
              <a:t>Committee showed concern that such discards are not being fully reported </a:t>
            </a:r>
            <a:r>
              <a:rPr lang="en-US" dirty="0"/>
              <a:t>and </a:t>
            </a:r>
            <a:r>
              <a:rPr lang="en-US" b="1" dirty="0"/>
              <a:t>reiterated that all dead discards should be reported in Task I NC for all fisheries</a:t>
            </a:r>
            <a:r>
              <a:rPr lang="en-US" dirty="0"/>
              <a:t>.</a:t>
            </a:r>
          </a:p>
        </p:txBody>
      </p:sp>
      <p:sp>
        <p:nvSpPr>
          <p:cNvPr id="7"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65800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33</a:t>
            </a:fld>
            <a:endParaRPr lang="en-US"/>
          </a:p>
        </p:txBody>
      </p:sp>
      <p:sp>
        <p:nvSpPr>
          <p:cNvPr id="6" name="Text Box 3"/>
          <p:cNvSpPr txBox="1">
            <a:spLocks noChangeArrowheads="1"/>
          </p:cNvSpPr>
          <p:nvPr/>
        </p:nvSpPr>
        <p:spPr bwMode="auto">
          <a:xfrm>
            <a:off x="1043608" y="18024"/>
            <a:ext cx="770485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SWO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
        <p:nvSpPr>
          <p:cNvPr id="8" name="Rectangle 7"/>
          <p:cNvSpPr/>
          <p:nvPr/>
        </p:nvSpPr>
        <p:spPr>
          <a:xfrm>
            <a:off x="368077" y="1635765"/>
            <a:ext cx="8407846" cy="1200329"/>
          </a:xfrm>
          <a:prstGeom prst="rect">
            <a:avLst/>
          </a:prstGeom>
        </p:spPr>
        <p:txBody>
          <a:bodyPr wrap="square">
            <a:spAutoFit/>
          </a:bodyPr>
          <a:lstStyle/>
          <a:p>
            <a:pPr marL="285750" indent="-285750">
              <a:buFont typeface="Arial" panose="020B0604020202020204" pitchFamily="34" charset="0"/>
              <a:buChar char="•"/>
            </a:pPr>
            <a:r>
              <a:rPr lang="en-US" b="1" dirty="0"/>
              <a:t>SWO Biology and stock structure project </a:t>
            </a:r>
            <a:r>
              <a:rPr lang="en-US" dirty="0"/>
              <a:t>- This recommendation applies to both the North and South Atlantic and Mediterranean stocks: the Group recommends as high priority to continue funding of the project for biological studies on swordfish. The estimated costs for continuing the work in 2020 would be </a:t>
            </a:r>
            <a:r>
              <a:rPr lang="en-US" u="sng" dirty="0"/>
              <a:t>€280,000</a:t>
            </a:r>
            <a:r>
              <a:rPr lang="en-US" dirty="0"/>
              <a:t>.</a:t>
            </a:r>
          </a:p>
        </p:txBody>
      </p:sp>
      <p:sp>
        <p:nvSpPr>
          <p:cNvPr id="10" name="TextBox 9"/>
          <p:cNvSpPr txBox="1"/>
          <p:nvPr/>
        </p:nvSpPr>
        <p:spPr>
          <a:xfrm>
            <a:off x="556682" y="1124744"/>
            <a:ext cx="6167137" cy="430887"/>
          </a:xfrm>
          <a:prstGeom prst="rect">
            <a:avLst/>
          </a:prstGeom>
          <a:noFill/>
        </p:spPr>
        <p:txBody>
          <a:bodyPr wrap="none" rtlCol="0">
            <a:spAutoFit/>
          </a:bodyPr>
          <a:lstStyle/>
          <a:p>
            <a:r>
              <a:rPr lang="en-US" sz="2200" b="1" u="sng" dirty="0"/>
              <a:t>Applied to all stocks (Atlantic and Mediterranean)</a:t>
            </a:r>
          </a:p>
        </p:txBody>
      </p:sp>
      <p:sp>
        <p:nvSpPr>
          <p:cNvPr id="11" name="Rectangle 10"/>
          <p:cNvSpPr/>
          <p:nvPr/>
        </p:nvSpPr>
        <p:spPr>
          <a:xfrm>
            <a:off x="323528" y="3380799"/>
            <a:ext cx="8407846" cy="1200329"/>
          </a:xfrm>
          <a:prstGeom prst="rect">
            <a:avLst/>
          </a:prstGeom>
        </p:spPr>
        <p:txBody>
          <a:bodyPr wrap="square">
            <a:spAutoFit/>
          </a:bodyPr>
          <a:lstStyle/>
          <a:p>
            <a:pPr marL="285750" indent="-285750">
              <a:buFont typeface="Arial" panose="020B0604020202020204" pitchFamily="34" charset="0"/>
              <a:buChar char="•"/>
            </a:pPr>
            <a:r>
              <a:rPr lang="en-US" b="1" dirty="0"/>
              <a:t>MSE timeline and funding</a:t>
            </a:r>
            <a:r>
              <a:rPr lang="en-US" dirty="0"/>
              <a:t>: The Group recommended funding for continuing the swordfish MSE work at least over the next 2-year period. The Group … recommended that the MSE timeline is extended. Funds requested for 2020 to continue this work are </a:t>
            </a:r>
            <a:r>
              <a:rPr lang="en-US" u="sng" dirty="0"/>
              <a:t>€90,000</a:t>
            </a:r>
            <a:r>
              <a:rPr lang="en-US" dirty="0"/>
              <a:t>.</a:t>
            </a:r>
          </a:p>
        </p:txBody>
      </p:sp>
      <p:sp>
        <p:nvSpPr>
          <p:cNvPr id="12" name="TextBox 11"/>
          <p:cNvSpPr txBox="1"/>
          <p:nvPr/>
        </p:nvSpPr>
        <p:spPr>
          <a:xfrm>
            <a:off x="539552" y="2949912"/>
            <a:ext cx="4291303" cy="430887"/>
          </a:xfrm>
          <a:prstGeom prst="rect">
            <a:avLst/>
          </a:prstGeom>
          <a:noFill/>
        </p:spPr>
        <p:txBody>
          <a:bodyPr wrap="none" rtlCol="0">
            <a:spAutoFit/>
          </a:bodyPr>
          <a:lstStyle/>
          <a:p>
            <a:r>
              <a:rPr lang="en-US" sz="2200" b="1" u="sng" dirty="0"/>
              <a:t>Specific for the North Atlantic SWO</a:t>
            </a:r>
          </a:p>
        </p:txBody>
      </p:sp>
      <p:sp>
        <p:nvSpPr>
          <p:cNvPr id="13" name="TextBox 12"/>
          <p:cNvSpPr txBox="1"/>
          <p:nvPr/>
        </p:nvSpPr>
        <p:spPr>
          <a:xfrm>
            <a:off x="539552" y="4798313"/>
            <a:ext cx="4401911" cy="430887"/>
          </a:xfrm>
          <a:prstGeom prst="rect">
            <a:avLst/>
          </a:prstGeom>
          <a:noFill/>
        </p:spPr>
        <p:txBody>
          <a:bodyPr wrap="none" rtlCol="0">
            <a:spAutoFit/>
          </a:bodyPr>
          <a:lstStyle/>
          <a:p>
            <a:r>
              <a:rPr lang="en-US" sz="2200" b="1" u="sng" dirty="0"/>
              <a:t>Specific for the Mediterranean SWO</a:t>
            </a:r>
          </a:p>
        </p:txBody>
      </p:sp>
      <p:sp>
        <p:nvSpPr>
          <p:cNvPr id="14" name="TextBox 13"/>
          <p:cNvSpPr txBox="1"/>
          <p:nvPr/>
        </p:nvSpPr>
        <p:spPr>
          <a:xfrm>
            <a:off x="395536" y="5211197"/>
            <a:ext cx="7920880" cy="954107"/>
          </a:xfrm>
          <a:prstGeom prst="rect">
            <a:avLst/>
          </a:prstGeom>
          <a:noFill/>
        </p:spPr>
        <p:txBody>
          <a:bodyPr wrap="square" rtlCol="0">
            <a:spAutoFit/>
          </a:bodyPr>
          <a:lstStyle/>
          <a:p>
            <a:pPr marL="285750" indent="-285750">
              <a:buFont typeface="Arial" panose="020B0604020202020204" pitchFamily="34" charset="0"/>
              <a:buChar char="•"/>
            </a:pPr>
            <a:r>
              <a:rPr lang="en-US" b="1" dirty="0"/>
              <a:t>Data recovery plan</a:t>
            </a:r>
            <a:r>
              <a:rPr lang="en-US" dirty="0"/>
              <a:t>:  the Committee recommended conducting a recovery of historical data, so that the entire history of the fishery is taken into account in the stock assessment models. Cost is estimated to be up to </a:t>
            </a:r>
            <a:r>
              <a:rPr lang="en-US" u="sng" dirty="0"/>
              <a:t>€10,000</a:t>
            </a:r>
            <a:r>
              <a:rPr lang="en-US" dirty="0"/>
              <a:t>.</a:t>
            </a:r>
          </a:p>
        </p:txBody>
      </p:sp>
    </p:spTree>
    <p:extLst>
      <p:ext uri="{BB962C8B-B14F-4D97-AF65-F5344CB8AC3E}">
        <p14:creationId xmlns:p14="http://schemas.microsoft.com/office/powerpoint/2010/main" val="1813006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stretch>
            <a:fillRect/>
          </a:stretch>
        </p:blipFill>
        <p:spPr>
          <a:xfrm>
            <a:off x="552316" y="2692793"/>
            <a:ext cx="3515628" cy="1312271"/>
          </a:xfrm>
          <a:prstGeom prst="rect">
            <a:avLst/>
          </a:prstGeom>
        </p:spPr>
      </p:pic>
      <p:pic>
        <p:nvPicPr>
          <p:cNvPr id="17" name="Picture 16"/>
          <p:cNvPicPr>
            <a:picLocks noChangeAspect="1"/>
          </p:cNvPicPr>
          <p:nvPr/>
        </p:nvPicPr>
        <p:blipFill>
          <a:blip r:embed="rId4" cstate="print"/>
          <a:stretch>
            <a:fillRect/>
          </a:stretch>
        </p:blipFill>
        <p:spPr>
          <a:xfrm>
            <a:off x="611560" y="4149080"/>
            <a:ext cx="2409839" cy="886122"/>
          </a:xfrm>
          <a:prstGeom prst="rect">
            <a:avLst/>
          </a:prstGeom>
        </p:spPr>
      </p:pic>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34</a:t>
            </a:fld>
            <a:endParaRPr lang="en-US"/>
          </a:p>
        </p:txBody>
      </p:sp>
      <p:sp>
        <p:nvSpPr>
          <p:cNvPr id="6" name="Text Box 3"/>
          <p:cNvSpPr txBox="1">
            <a:spLocks noChangeArrowheads="1"/>
          </p:cNvSpPr>
          <p:nvPr/>
        </p:nvSpPr>
        <p:spPr bwMode="auto">
          <a:xfrm>
            <a:off x="4139952" y="0"/>
            <a:ext cx="5215458"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 Small Tunas</a:t>
            </a:r>
          </a:p>
        </p:txBody>
      </p:sp>
      <p:pic>
        <p:nvPicPr>
          <p:cNvPr id="8" name="Picture 7"/>
          <p:cNvPicPr>
            <a:picLocks noChangeAspect="1"/>
          </p:cNvPicPr>
          <p:nvPr/>
        </p:nvPicPr>
        <p:blipFill>
          <a:blip r:embed="rId5" cstate="print"/>
          <a:stretch>
            <a:fillRect/>
          </a:stretch>
        </p:blipFill>
        <p:spPr>
          <a:xfrm>
            <a:off x="5004048" y="2613522"/>
            <a:ext cx="3180986" cy="1175518"/>
          </a:xfrm>
          <a:prstGeom prst="rect">
            <a:avLst/>
          </a:prstGeom>
        </p:spPr>
      </p:pic>
      <p:sp>
        <p:nvSpPr>
          <p:cNvPr id="9" name="TextBox 8"/>
          <p:cNvSpPr txBox="1"/>
          <p:nvPr/>
        </p:nvSpPr>
        <p:spPr>
          <a:xfrm>
            <a:off x="7125148" y="2630984"/>
            <a:ext cx="611065" cy="369332"/>
          </a:xfrm>
          <a:prstGeom prst="rect">
            <a:avLst/>
          </a:prstGeom>
          <a:noFill/>
        </p:spPr>
        <p:txBody>
          <a:bodyPr wrap="none" rtlCol="0">
            <a:spAutoFit/>
          </a:bodyPr>
          <a:lstStyle/>
          <a:p>
            <a:r>
              <a:rPr lang="en-US" dirty="0"/>
              <a:t>BON</a:t>
            </a:r>
          </a:p>
        </p:txBody>
      </p:sp>
      <p:pic>
        <p:nvPicPr>
          <p:cNvPr id="10" name="Picture 9"/>
          <p:cNvPicPr>
            <a:picLocks noChangeAspect="1"/>
          </p:cNvPicPr>
          <p:nvPr/>
        </p:nvPicPr>
        <p:blipFill>
          <a:blip r:embed="rId6" cstate="print"/>
          <a:stretch>
            <a:fillRect/>
          </a:stretch>
        </p:blipFill>
        <p:spPr>
          <a:xfrm>
            <a:off x="189005" y="861215"/>
            <a:ext cx="3888290" cy="1770195"/>
          </a:xfrm>
          <a:prstGeom prst="rect">
            <a:avLst/>
          </a:prstGeom>
        </p:spPr>
      </p:pic>
      <p:sp>
        <p:nvSpPr>
          <p:cNvPr id="11" name="TextBox 10"/>
          <p:cNvSpPr txBox="1"/>
          <p:nvPr/>
        </p:nvSpPr>
        <p:spPr>
          <a:xfrm>
            <a:off x="3028950" y="1134740"/>
            <a:ext cx="513282" cy="369332"/>
          </a:xfrm>
          <a:prstGeom prst="rect">
            <a:avLst/>
          </a:prstGeom>
          <a:noFill/>
        </p:spPr>
        <p:txBody>
          <a:bodyPr wrap="none" rtlCol="0">
            <a:spAutoFit/>
          </a:bodyPr>
          <a:lstStyle/>
          <a:p>
            <a:r>
              <a:rPr lang="en-US" dirty="0"/>
              <a:t>BLF</a:t>
            </a:r>
          </a:p>
        </p:txBody>
      </p:sp>
      <p:pic>
        <p:nvPicPr>
          <p:cNvPr id="12" name="Picture 11"/>
          <p:cNvPicPr>
            <a:picLocks noChangeAspect="1"/>
          </p:cNvPicPr>
          <p:nvPr/>
        </p:nvPicPr>
        <p:blipFill>
          <a:blip r:embed="rId7" cstate="print"/>
          <a:stretch>
            <a:fillRect/>
          </a:stretch>
        </p:blipFill>
        <p:spPr>
          <a:xfrm>
            <a:off x="3491880" y="4358579"/>
            <a:ext cx="1879794" cy="582589"/>
          </a:xfrm>
          <a:prstGeom prst="rect">
            <a:avLst/>
          </a:prstGeom>
        </p:spPr>
      </p:pic>
      <p:sp>
        <p:nvSpPr>
          <p:cNvPr id="13" name="TextBox 12"/>
          <p:cNvSpPr txBox="1"/>
          <p:nvPr/>
        </p:nvSpPr>
        <p:spPr>
          <a:xfrm>
            <a:off x="2246084" y="4077072"/>
            <a:ext cx="502766" cy="369332"/>
          </a:xfrm>
          <a:prstGeom prst="rect">
            <a:avLst/>
          </a:prstGeom>
          <a:noFill/>
        </p:spPr>
        <p:txBody>
          <a:bodyPr wrap="none" rtlCol="0">
            <a:spAutoFit/>
          </a:bodyPr>
          <a:lstStyle/>
          <a:p>
            <a:r>
              <a:rPr lang="en-US" dirty="0"/>
              <a:t>BLT</a:t>
            </a:r>
          </a:p>
        </p:txBody>
      </p:sp>
      <p:sp>
        <p:nvSpPr>
          <p:cNvPr id="18" name="TextBox 17"/>
          <p:cNvSpPr txBox="1"/>
          <p:nvPr/>
        </p:nvSpPr>
        <p:spPr>
          <a:xfrm>
            <a:off x="4644008" y="4139788"/>
            <a:ext cx="473206" cy="369332"/>
          </a:xfrm>
          <a:prstGeom prst="rect">
            <a:avLst/>
          </a:prstGeom>
          <a:noFill/>
        </p:spPr>
        <p:txBody>
          <a:bodyPr wrap="none" rtlCol="0">
            <a:spAutoFit/>
          </a:bodyPr>
          <a:lstStyle/>
          <a:p>
            <a:r>
              <a:rPr lang="en-US" dirty="0"/>
              <a:t>FRI</a:t>
            </a:r>
          </a:p>
        </p:txBody>
      </p:sp>
      <p:sp>
        <p:nvSpPr>
          <p:cNvPr id="21" name="TextBox 20"/>
          <p:cNvSpPr txBox="1"/>
          <p:nvPr/>
        </p:nvSpPr>
        <p:spPr>
          <a:xfrm>
            <a:off x="3059832" y="2627620"/>
            <a:ext cx="492764" cy="369332"/>
          </a:xfrm>
          <a:prstGeom prst="rect">
            <a:avLst/>
          </a:prstGeom>
          <a:noFill/>
        </p:spPr>
        <p:txBody>
          <a:bodyPr wrap="none" rtlCol="0">
            <a:spAutoFit/>
          </a:bodyPr>
          <a:lstStyle/>
          <a:p>
            <a:r>
              <a:rPr lang="en-US" dirty="0"/>
              <a:t>LTA</a:t>
            </a:r>
          </a:p>
        </p:txBody>
      </p:sp>
      <p:pic>
        <p:nvPicPr>
          <p:cNvPr id="23" name="Picture 22"/>
          <p:cNvPicPr>
            <a:picLocks noChangeAspect="1"/>
          </p:cNvPicPr>
          <p:nvPr/>
        </p:nvPicPr>
        <p:blipFill>
          <a:blip r:embed="rId8" cstate="print"/>
          <a:stretch>
            <a:fillRect/>
          </a:stretch>
        </p:blipFill>
        <p:spPr>
          <a:xfrm>
            <a:off x="5076056" y="1244745"/>
            <a:ext cx="3061666" cy="960119"/>
          </a:xfrm>
          <a:prstGeom prst="rect">
            <a:avLst/>
          </a:prstGeom>
        </p:spPr>
      </p:pic>
      <p:sp>
        <p:nvSpPr>
          <p:cNvPr id="24" name="TextBox 23"/>
          <p:cNvSpPr txBox="1"/>
          <p:nvPr/>
        </p:nvSpPr>
        <p:spPr>
          <a:xfrm>
            <a:off x="7077707" y="1126312"/>
            <a:ext cx="646331" cy="369332"/>
          </a:xfrm>
          <a:prstGeom prst="rect">
            <a:avLst/>
          </a:prstGeom>
          <a:noFill/>
        </p:spPr>
        <p:txBody>
          <a:bodyPr wrap="none" rtlCol="0">
            <a:spAutoFit/>
          </a:bodyPr>
          <a:lstStyle/>
          <a:p>
            <a:r>
              <a:rPr lang="en-US" dirty="0"/>
              <a:t>SSM </a:t>
            </a:r>
          </a:p>
        </p:txBody>
      </p:sp>
      <p:sp>
        <p:nvSpPr>
          <p:cNvPr id="26" name="TextBox 25"/>
          <p:cNvSpPr txBox="1"/>
          <p:nvPr/>
        </p:nvSpPr>
        <p:spPr>
          <a:xfrm>
            <a:off x="5920949" y="4437112"/>
            <a:ext cx="2179443" cy="369332"/>
          </a:xfrm>
          <a:prstGeom prst="rect">
            <a:avLst/>
          </a:prstGeom>
          <a:noFill/>
          <a:ln>
            <a:solidFill>
              <a:schemeClr val="tx1"/>
            </a:solidFill>
          </a:ln>
        </p:spPr>
        <p:txBody>
          <a:bodyPr wrap="none" rtlCol="0">
            <a:spAutoFit/>
          </a:bodyPr>
          <a:lstStyle/>
          <a:p>
            <a:r>
              <a:rPr lang="en-US" b="1" dirty="0"/>
              <a:t>…and 7 more species</a:t>
            </a:r>
          </a:p>
        </p:txBody>
      </p:sp>
      <p:sp>
        <p:nvSpPr>
          <p:cNvPr id="25"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25776454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35</a:t>
            </a:fld>
            <a:endParaRPr lang="en-US"/>
          </a:p>
        </p:txBody>
      </p:sp>
      <p:sp>
        <p:nvSpPr>
          <p:cNvPr id="7" name="TextBox 2"/>
          <p:cNvSpPr txBox="1">
            <a:spLocks noChangeArrowheads="1"/>
          </p:cNvSpPr>
          <p:nvPr/>
        </p:nvSpPr>
        <p:spPr bwMode="auto">
          <a:xfrm>
            <a:off x="3319679" y="176212"/>
            <a:ext cx="472520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Small Tunas Fishery Indicators</a:t>
            </a:r>
          </a:p>
        </p:txBody>
      </p:sp>
      <p:pic>
        <p:nvPicPr>
          <p:cNvPr id="25601" name="Picture 1"/>
          <p:cNvPicPr>
            <a:picLocks noChangeAspect="1" noChangeArrowheads="1"/>
          </p:cNvPicPr>
          <p:nvPr/>
        </p:nvPicPr>
        <p:blipFill>
          <a:blip r:embed="rId3" cstate="print"/>
          <a:srcRect/>
          <a:stretch>
            <a:fillRect/>
          </a:stretch>
        </p:blipFill>
        <p:spPr bwMode="auto">
          <a:xfrm>
            <a:off x="864096" y="1700808"/>
            <a:ext cx="6516216" cy="3274226"/>
          </a:xfrm>
          <a:prstGeom prst="rect">
            <a:avLst/>
          </a:prstGeom>
          <a:noFill/>
          <a:ln w="9525">
            <a:noFill/>
            <a:miter lim="800000"/>
            <a:headEnd/>
            <a:tailEnd/>
          </a:ln>
        </p:spPr>
      </p:pic>
      <p:sp>
        <p:nvSpPr>
          <p:cNvPr id="34" name="TextBox 33"/>
          <p:cNvSpPr txBox="1"/>
          <p:nvPr/>
        </p:nvSpPr>
        <p:spPr>
          <a:xfrm>
            <a:off x="323528" y="5085184"/>
            <a:ext cx="8352928" cy="1200329"/>
          </a:xfrm>
          <a:prstGeom prst="rect">
            <a:avLst/>
          </a:prstGeom>
          <a:noFill/>
        </p:spPr>
        <p:txBody>
          <a:bodyPr wrap="square" rtlCol="0">
            <a:spAutoFit/>
          </a:bodyPr>
          <a:lstStyle/>
          <a:p>
            <a:pPr>
              <a:buFont typeface="Arial" pitchFamily="34" charset="0"/>
              <a:buChar char="•"/>
            </a:pPr>
            <a:r>
              <a:rPr lang="en-US" dirty="0"/>
              <a:t> Small tunas </a:t>
            </a:r>
            <a:r>
              <a:rPr lang="en-US" b="1" dirty="0"/>
              <a:t>can reach high levels of catches and values in some years</a:t>
            </a:r>
            <a:r>
              <a:rPr lang="en-US" dirty="0"/>
              <a:t>;</a:t>
            </a:r>
          </a:p>
          <a:p>
            <a:pPr>
              <a:buFont typeface="Arial" pitchFamily="34" charset="0"/>
              <a:buChar char="•"/>
            </a:pPr>
            <a:r>
              <a:rPr lang="en-US" dirty="0"/>
              <a:t> High relevance from a </a:t>
            </a:r>
            <a:r>
              <a:rPr lang="en-US" b="1" dirty="0"/>
              <a:t>social and economic point of view</a:t>
            </a:r>
            <a:r>
              <a:rPr lang="en-US" dirty="0"/>
              <a:t>;</a:t>
            </a:r>
          </a:p>
          <a:p>
            <a:pPr>
              <a:buFont typeface="Arial" pitchFamily="34" charset="0"/>
              <a:buChar char="•"/>
            </a:pPr>
            <a:r>
              <a:rPr lang="en-US" dirty="0"/>
              <a:t> </a:t>
            </a:r>
            <a:r>
              <a:rPr lang="en-US" b="1" dirty="0"/>
              <a:t>Important for many coastal communities and a main source of food</a:t>
            </a:r>
            <a:r>
              <a:rPr lang="en-US" dirty="0"/>
              <a:t>;</a:t>
            </a:r>
          </a:p>
          <a:p>
            <a:pPr>
              <a:buFont typeface="Arial" pitchFamily="34" charset="0"/>
              <a:buChar char="•"/>
            </a:pPr>
            <a:r>
              <a:rPr lang="en-US" dirty="0"/>
              <a:t> Likely </a:t>
            </a:r>
            <a:r>
              <a:rPr lang="en-US" b="1" dirty="0"/>
              <a:t>underestimation of total landings</a:t>
            </a:r>
            <a:r>
              <a:rPr lang="en-US" dirty="0"/>
              <a:t>, due to the difficulties in </a:t>
            </a:r>
            <a:r>
              <a:rPr lang="en-US" b="1" dirty="0"/>
              <a:t>data collection</a:t>
            </a:r>
            <a:r>
              <a:rPr lang="en-US" dirty="0"/>
              <a:t>.</a:t>
            </a:r>
          </a:p>
        </p:txBody>
      </p:sp>
      <p:sp>
        <p:nvSpPr>
          <p:cNvPr id="35" name="Rectangle 34"/>
          <p:cNvSpPr/>
          <p:nvPr/>
        </p:nvSpPr>
        <p:spPr>
          <a:xfrm>
            <a:off x="755576" y="980728"/>
            <a:ext cx="5688632" cy="584775"/>
          </a:xfrm>
          <a:prstGeom prst="rect">
            <a:avLst/>
          </a:prstGeom>
        </p:spPr>
        <p:txBody>
          <a:bodyPr wrap="square">
            <a:spAutoFit/>
          </a:bodyPr>
          <a:lstStyle/>
          <a:p>
            <a:r>
              <a:rPr lang="en-US" sz="3200" b="1" dirty="0">
                <a:solidFill>
                  <a:srgbClr val="0000FF"/>
                </a:solidFill>
              </a:rPr>
              <a:t>Small tunas catches</a:t>
            </a:r>
            <a:endParaRPr lang="fr-FR" sz="3200" b="1" dirty="0">
              <a:solidFill>
                <a:srgbClr val="0000FF"/>
              </a:solidFill>
            </a:endParaRPr>
          </a:p>
        </p:txBody>
      </p:sp>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22552848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36</a:t>
            </a:fld>
            <a:endParaRPr lang="en-US"/>
          </a:p>
        </p:txBody>
      </p:sp>
      <p:sp>
        <p:nvSpPr>
          <p:cNvPr id="15"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pic>
        <p:nvPicPr>
          <p:cNvPr id="116738" name="Picture 2"/>
          <p:cNvPicPr>
            <a:picLocks noChangeAspect="1" noChangeArrowheads="1"/>
          </p:cNvPicPr>
          <p:nvPr/>
        </p:nvPicPr>
        <p:blipFill>
          <a:blip r:embed="rId3" cstate="print"/>
          <a:srcRect/>
          <a:stretch>
            <a:fillRect/>
          </a:stretch>
        </p:blipFill>
        <p:spPr bwMode="auto">
          <a:xfrm>
            <a:off x="1115616" y="1082116"/>
            <a:ext cx="6984776" cy="3715036"/>
          </a:xfrm>
          <a:prstGeom prst="rect">
            <a:avLst/>
          </a:prstGeom>
          <a:noFill/>
          <a:ln w="9525">
            <a:noFill/>
            <a:miter lim="800000"/>
            <a:headEnd/>
            <a:tailEnd/>
          </a:ln>
        </p:spPr>
      </p:pic>
      <p:sp>
        <p:nvSpPr>
          <p:cNvPr id="29" name="Rectangle 28"/>
          <p:cNvSpPr/>
          <p:nvPr/>
        </p:nvSpPr>
        <p:spPr>
          <a:xfrm>
            <a:off x="251520" y="4941168"/>
            <a:ext cx="8784976" cy="1200329"/>
          </a:xfrm>
          <a:prstGeom prst="rect">
            <a:avLst/>
          </a:prstGeom>
        </p:spPr>
        <p:txBody>
          <a:bodyPr wrap="square">
            <a:spAutoFit/>
          </a:bodyPr>
          <a:lstStyle/>
          <a:p>
            <a:pPr>
              <a:buFont typeface="Arial" pitchFamily="34" charset="0"/>
              <a:buChar char="•"/>
            </a:pPr>
            <a:r>
              <a:rPr lang="en-US" dirty="0"/>
              <a:t> State of the stocks is </a:t>
            </a:r>
            <a:r>
              <a:rPr lang="en-US" b="1" u="sng" dirty="0"/>
              <a:t>determined with a series of data-limited approaches </a:t>
            </a:r>
            <a:r>
              <a:rPr lang="en-US" dirty="0"/>
              <a:t>(length based, catch based and integrated approaches).</a:t>
            </a:r>
          </a:p>
          <a:p>
            <a:pPr>
              <a:buFont typeface="Arial" pitchFamily="34" charset="0"/>
              <a:buChar char="•"/>
            </a:pPr>
            <a:r>
              <a:rPr lang="en-US" dirty="0"/>
              <a:t> In 2019 this was applied to 10 stocks: </a:t>
            </a:r>
            <a:r>
              <a:rPr lang="en-US" b="1" u="sng" dirty="0"/>
              <a:t>At this stage, LTA_SE and WAH_NW  show some signs of overfishing, deserving special attention in the future.</a:t>
            </a:r>
          </a:p>
        </p:txBody>
      </p:sp>
    </p:spTree>
    <p:extLst>
      <p:ext uri="{BB962C8B-B14F-4D97-AF65-F5344CB8AC3E}">
        <p14:creationId xmlns:p14="http://schemas.microsoft.com/office/powerpoint/2010/main" val="5798350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37</a:t>
            </a:fld>
            <a:endParaRPr lang="en-US"/>
          </a:p>
        </p:txBody>
      </p:sp>
      <p:sp>
        <p:nvSpPr>
          <p:cNvPr id="15"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29" name="Rectangle 28"/>
          <p:cNvSpPr/>
          <p:nvPr/>
        </p:nvSpPr>
        <p:spPr>
          <a:xfrm>
            <a:off x="395536" y="5229200"/>
            <a:ext cx="7920880" cy="923330"/>
          </a:xfrm>
          <a:prstGeom prst="rect">
            <a:avLst/>
          </a:prstGeom>
        </p:spPr>
        <p:txBody>
          <a:bodyPr wrap="square">
            <a:spAutoFit/>
          </a:bodyPr>
          <a:lstStyle/>
          <a:p>
            <a:pPr>
              <a:buFont typeface="Arial" pitchFamily="34" charset="0"/>
              <a:buChar char="•"/>
            </a:pPr>
            <a:r>
              <a:rPr lang="en-US" dirty="0"/>
              <a:t> </a:t>
            </a:r>
            <a:r>
              <a:rPr lang="en-US" b="1" dirty="0"/>
              <a:t>Preliminary data-limited MSE for NW-WAH</a:t>
            </a:r>
          </a:p>
          <a:p>
            <a:pPr>
              <a:buFont typeface="Arial" pitchFamily="34" charset="0"/>
              <a:buChar char="•"/>
            </a:pPr>
            <a:r>
              <a:rPr lang="en-US" dirty="0"/>
              <a:t> Color cells coding used to denote if the particular MP falls within acceptable performance metric criteria.</a:t>
            </a:r>
          </a:p>
        </p:txBody>
      </p:sp>
      <p:pic>
        <p:nvPicPr>
          <p:cNvPr id="117762" name="Picture 2"/>
          <p:cNvPicPr>
            <a:picLocks noChangeAspect="1" noChangeArrowheads="1"/>
          </p:cNvPicPr>
          <p:nvPr/>
        </p:nvPicPr>
        <p:blipFill>
          <a:blip r:embed="rId3" cstate="print"/>
          <a:srcRect/>
          <a:stretch>
            <a:fillRect/>
          </a:stretch>
        </p:blipFill>
        <p:spPr bwMode="auto">
          <a:xfrm>
            <a:off x="422914" y="1340768"/>
            <a:ext cx="8037518" cy="3744416"/>
          </a:xfrm>
          <a:prstGeom prst="rect">
            <a:avLst/>
          </a:prstGeom>
          <a:noFill/>
          <a:ln w="9525">
            <a:noFill/>
            <a:miter lim="800000"/>
            <a:headEnd/>
            <a:tailEnd/>
          </a:ln>
        </p:spPr>
      </p:pic>
    </p:spTree>
    <p:extLst>
      <p:ext uri="{BB962C8B-B14F-4D97-AF65-F5344CB8AC3E}">
        <p14:creationId xmlns:p14="http://schemas.microsoft.com/office/powerpoint/2010/main" val="5798350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38</a:t>
            </a:fld>
            <a:endParaRPr lang="en-US"/>
          </a:p>
        </p:txBody>
      </p:sp>
      <p:sp>
        <p:nvSpPr>
          <p:cNvPr id="5" name="TextBox 4"/>
          <p:cNvSpPr txBox="1"/>
          <p:nvPr/>
        </p:nvSpPr>
        <p:spPr>
          <a:xfrm>
            <a:off x="251520" y="1299532"/>
            <a:ext cx="8712968"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Currently, </a:t>
            </a:r>
            <a:r>
              <a:rPr lang="en-US" sz="2000" b="1" u="sng" dirty="0"/>
              <a:t>management recommendations are not yet provided for small tunas</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provision of robust management advice by the SCRS </a:t>
            </a:r>
            <a:r>
              <a:rPr lang="en-US" sz="2000" b="1" dirty="0"/>
              <a:t>relies on accurate reporting of Task I and II data and life history parameters</a:t>
            </a:r>
            <a:r>
              <a:rPr lang="en-US" sz="2000" dirty="0"/>
              <a:t>. However, due to the nature of small tuna fisheries (i.e. multi-gear, multi-species, artisanal fisheries, etc.), information on fisheries data is difficult to collect, however </a:t>
            </a:r>
            <a:r>
              <a:rPr lang="en-US" sz="2000" b="1" dirty="0"/>
              <a:t>proper monitoring programs should be implemented by the CPCs</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Although the Group has improved in applying a range of Data-limited models, </a:t>
            </a:r>
            <a:r>
              <a:rPr lang="en-US" sz="2000" b="1" dirty="0"/>
              <a:t>the robustness still needs to be evaluated before they can be used to provide management advice to the Commission</a:t>
            </a:r>
            <a:r>
              <a:rPr lang="en-US" sz="2000" dirty="0"/>
              <a:t>. </a:t>
            </a:r>
          </a:p>
        </p:txBody>
      </p:sp>
      <p:sp>
        <p:nvSpPr>
          <p:cNvPr id="9" name="Text Box 3"/>
          <p:cNvSpPr txBox="1">
            <a:spLocks noChangeArrowheads="1"/>
          </p:cNvSpPr>
          <p:nvPr/>
        </p:nvSpPr>
        <p:spPr bwMode="auto">
          <a:xfrm>
            <a:off x="3685296" y="-10285"/>
            <a:ext cx="5458704"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n-US" sz="2400" b="1" i="1">
                <a:solidFill>
                  <a:schemeClr val="bg1"/>
                </a:solidFill>
              </a:rPr>
              <a:t>SMT Management recomendations</a:t>
            </a:r>
          </a:p>
        </p:txBody>
      </p:sp>
    </p:spTree>
    <p:extLst>
      <p:ext uri="{BB962C8B-B14F-4D97-AF65-F5344CB8AC3E}">
        <p14:creationId xmlns:p14="http://schemas.microsoft.com/office/powerpoint/2010/main" val="29493110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39</a:t>
            </a:fld>
            <a:endParaRPr lang="en-US"/>
          </a:p>
        </p:txBody>
      </p:sp>
      <p:sp>
        <p:nvSpPr>
          <p:cNvPr id="5" name="TextBox 4"/>
          <p:cNvSpPr txBox="1"/>
          <p:nvPr/>
        </p:nvSpPr>
        <p:spPr>
          <a:xfrm>
            <a:off x="484634" y="1268760"/>
            <a:ext cx="8263830" cy="4801314"/>
          </a:xfrm>
          <a:prstGeom prst="rect">
            <a:avLst/>
          </a:prstGeom>
          <a:noFill/>
        </p:spPr>
        <p:txBody>
          <a:bodyPr wrap="square" rtlCol="0">
            <a:spAutoFit/>
          </a:bodyPr>
          <a:lstStyle/>
          <a:p>
            <a:pPr marL="285750" indent="-285750">
              <a:buFont typeface="Arial" panose="020B0604020202020204" pitchFamily="34" charset="0"/>
              <a:buChar char="•"/>
            </a:pPr>
            <a:r>
              <a:rPr lang="en-US" b="1" dirty="0"/>
              <a:t>Continuing support to the Small Tunas Year Program (SMTYP)</a:t>
            </a:r>
            <a:r>
              <a:rPr lang="en-US" dirty="0"/>
              <a:t>: The Group recommends continuing with the ICCAT SMTYP research program activities in 2020 to further improve the biological information (growth, maturity and stock identification) for the species/areas prioritized. </a:t>
            </a:r>
            <a:r>
              <a:rPr lang="en-US" u="sng" dirty="0"/>
              <a:t>The requested budget is €100,000</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Workshop for ageing and reproduction</a:t>
            </a:r>
            <a:r>
              <a:rPr lang="en-US" dirty="0"/>
              <a:t>: Costs are estimated at </a:t>
            </a:r>
            <a:r>
              <a:rPr lang="en-US" u="sng" dirty="0"/>
              <a:t>€20,000</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Regional workshop for small tunas data-limited MSE</a:t>
            </a:r>
            <a:r>
              <a:rPr lang="en-US" dirty="0"/>
              <a:t>: Costs estimated at </a:t>
            </a:r>
            <a:r>
              <a:rPr lang="en-US" u="sng" dirty="0"/>
              <a:t>€20,000</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AOTTP funding for additional tagging of wahoo and little tunny</a:t>
            </a:r>
            <a:r>
              <a:rPr lang="en-US" dirty="0"/>
              <a:t>: Recommendation that within the AOTTP program, financial support be provided for additional inexpensive tagging of wahoo in the Canary Islands and little tunny in the Gulf of Cadiz and </a:t>
            </a:r>
            <a:r>
              <a:rPr lang="en-US" dirty="0" err="1"/>
              <a:t>Alboran</a:t>
            </a:r>
            <a:r>
              <a:rPr lang="en-US" dirty="0"/>
              <a:t> Sea (Portugal and Spain). Estimated costs are </a:t>
            </a:r>
            <a:r>
              <a:rPr lang="en-US" u="sng" dirty="0"/>
              <a:t>€20,000</a:t>
            </a:r>
            <a:r>
              <a:rPr lang="en-US" dirty="0"/>
              <a: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a:t>Revision of the ICCAT manual for small tunas species</a:t>
            </a:r>
            <a:r>
              <a:rPr lang="en-US" dirty="0"/>
              <a:t>: Recommendation to extend the species description chapters of the ICCAT Manual for other small tuna species (most species last updated in 2006). Estimated costs are </a:t>
            </a:r>
            <a:r>
              <a:rPr lang="en-US" u="sng" dirty="0"/>
              <a:t>€5,000</a:t>
            </a:r>
            <a:r>
              <a:rPr lang="en-US" dirty="0"/>
              <a:t>.</a:t>
            </a:r>
          </a:p>
        </p:txBody>
      </p:sp>
      <p:sp>
        <p:nvSpPr>
          <p:cNvPr id="6" name="Text Box 3"/>
          <p:cNvSpPr txBox="1">
            <a:spLocks noChangeArrowheads="1"/>
          </p:cNvSpPr>
          <p:nvPr/>
        </p:nvSpPr>
        <p:spPr bwMode="auto">
          <a:xfrm>
            <a:off x="1043608" y="18024"/>
            <a:ext cx="770485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SMT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Tree>
    <p:extLst>
      <p:ext uri="{BB962C8B-B14F-4D97-AF65-F5344CB8AC3E}">
        <p14:creationId xmlns:p14="http://schemas.microsoft.com/office/powerpoint/2010/main" val="3068643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5"/>
          <p:cNvSpPr>
            <a:spLocks noChangeArrowheads="1"/>
          </p:cNvSpPr>
          <p:nvPr/>
        </p:nvSpPr>
        <p:spPr bwMode="auto">
          <a:xfrm>
            <a:off x="3563888" y="2870934"/>
            <a:ext cx="5229317" cy="2862322"/>
          </a:xfrm>
          <a:prstGeom prst="rect">
            <a:avLst/>
          </a:prstGeom>
          <a:noFill/>
          <a:ln w="9525">
            <a:noFill/>
            <a:miter lim="800000"/>
            <a:headEnd/>
            <a:tailEnd/>
          </a:ln>
          <a:effectLst/>
        </p:spPr>
        <p:txBody>
          <a:bodyPr wrap="square">
            <a:spAutoFit/>
          </a:bodyPr>
          <a:lstStyle/>
          <a:p>
            <a:pPr>
              <a:buClr>
                <a:srgbClr val="5D739A"/>
              </a:buClr>
              <a:buSzPct val="95000"/>
              <a:buFont typeface="Wingdings 2" pitchFamily="18" charset="2"/>
              <a:buChar char=""/>
            </a:pPr>
            <a:r>
              <a:rPr lang="en-US" altLang="en-US" sz="2000" dirty="0">
                <a:latin typeface="Tahoma" pitchFamily="34" charset="0"/>
              </a:rPr>
              <a:t> Known spawning grounds:</a:t>
            </a:r>
          </a:p>
          <a:p>
            <a:pPr lvl="1">
              <a:buClr>
                <a:srgbClr val="5D739A"/>
              </a:buClr>
              <a:buSzPct val="95000"/>
              <a:buFont typeface="Wingdings 2" pitchFamily="18" charset="2"/>
              <a:buChar char=""/>
            </a:pPr>
            <a:endParaRPr lang="en-US" altLang="en-US" sz="2000" dirty="0">
              <a:latin typeface="Tahoma" pitchFamily="34" charset="0"/>
            </a:endParaRPr>
          </a:p>
          <a:p>
            <a:pPr lvl="1">
              <a:buClr>
                <a:srgbClr val="5D739A"/>
              </a:buClr>
              <a:buSzPct val="95000"/>
              <a:buFont typeface="Wingdings 2" pitchFamily="18" charset="2"/>
              <a:buChar char=""/>
            </a:pPr>
            <a:r>
              <a:rPr lang="en-US" altLang="en-US" sz="2000" dirty="0">
                <a:latin typeface="Tahoma" pitchFamily="34" charset="0"/>
              </a:rPr>
              <a:t> Tropical NW Atlantic: off East Florida, between La Hispaniola and Cuba, and north of Puerto Rico</a:t>
            </a:r>
          </a:p>
          <a:p>
            <a:pPr lvl="1">
              <a:buClr>
                <a:srgbClr val="5D739A"/>
              </a:buClr>
              <a:buSzPct val="95000"/>
              <a:buFont typeface="Wingdings 2" pitchFamily="18" charset="2"/>
              <a:buChar char=""/>
            </a:pPr>
            <a:endParaRPr lang="en-US" altLang="en-US" sz="2000" dirty="0">
              <a:latin typeface="Tahoma" pitchFamily="34" charset="0"/>
            </a:endParaRPr>
          </a:p>
          <a:p>
            <a:pPr lvl="1">
              <a:buClr>
                <a:srgbClr val="5D739A"/>
              </a:buClr>
              <a:buSzPct val="95000"/>
              <a:buFont typeface="Wingdings 2" pitchFamily="18" charset="2"/>
              <a:buChar char=""/>
            </a:pPr>
            <a:r>
              <a:rPr lang="en-US" altLang="en-US" sz="2000" dirty="0">
                <a:latin typeface="Tahoma" pitchFamily="34" charset="0"/>
              </a:rPr>
              <a:t> Equatorial Atlantic: off NE Brazil</a:t>
            </a:r>
          </a:p>
          <a:p>
            <a:pPr lvl="1">
              <a:buClr>
                <a:srgbClr val="5D739A"/>
              </a:buClr>
              <a:buSzPct val="95000"/>
              <a:buFont typeface="Wingdings 2" pitchFamily="18" charset="2"/>
              <a:buChar char=""/>
            </a:pPr>
            <a:endParaRPr lang="en-US" altLang="en-US" sz="2000" dirty="0">
              <a:latin typeface="Tahoma" pitchFamily="34" charset="0"/>
            </a:endParaRPr>
          </a:p>
          <a:p>
            <a:pPr lvl="1">
              <a:buClr>
                <a:srgbClr val="5D739A"/>
              </a:buClr>
              <a:buSzPct val="95000"/>
              <a:buFont typeface="Wingdings 2" pitchFamily="18" charset="2"/>
              <a:buChar char=""/>
            </a:pPr>
            <a:r>
              <a:rPr lang="en-US" altLang="en-US" sz="2000" dirty="0">
                <a:latin typeface="Tahoma" pitchFamily="34" charset="0"/>
              </a:rPr>
              <a:t> SW Atlantic: off southern Brazil.</a:t>
            </a:r>
          </a:p>
        </p:txBody>
      </p:sp>
      <p:sp>
        <p:nvSpPr>
          <p:cNvPr id="6" name="TextBox 2"/>
          <p:cNvSpPr txBox="1">
            <a:spLocks noChangeArrowheads="1"/>
          </p:cNvSpPr>
          <p:nvPr/>
        </p:nvSpPr>
        <p:spPr bwMode="auto">
          <a:xfrm>
            <a:off x="3635896" y="116632"/>
            <a:ext cx="2165978"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WHM Biology</a:t>
            </a:r>
          </a:p>
        </p:txBody>
      </p:sp>
      <p:sp>
        <p:nvSpPr>
          <p:cNvPr id="7" name="Slide Number Placeholder 6"/>
          <p:cNvSpPr>
            <a:spLocks noGrp="1"/>
          </p:cNvSpPr>
          <p:nvPr>
            <p:ph type="sldNum" sz="quarter" idx="12"/>
          </p:nvPr>
        </p:nvSpPr>
        <p:spPr/>
        <p:txBody>
          <a:bodyPr/>
          <a:lstStyle/>
          <a:p>
            <a:fld id="{550BDC99-089A-42AC-9981-69659C08CC3B}" type="slidenum">
              <a:rPr lang="en-US" smtClean="0"/>
              <a:pPr/>
              <a:t>4</a:t>
            </a:fld>
            <a:endParaRPr lang="en-US"/>
          </a:p>
        </p:txBody>
      </p:sp>
      <p:sp>
        <p:nvSpPr>
          <p:cNvPr id="8" name="Date Placeholder 7"/>
          <p:cNvSpPr>
            <a:spLocks noGrp="1"/>
          </p:cNvSpPr>
          <p:nvPr>
            <p:ph type="dt" sz="half" idx="10"/>
          </p:nvPr>
        </p:nvSpPr>
        <p:spPr/>
        <p:txBody>
          <a:bodyPr/>
          <a:lstStyle/>
          <a:p>
            <a:fld id="{E12DB248-029A-4F05-95E9-32C9C1DD26D2}" type="datetime1">
              <a:rPr lang="en-US" smtClean="0"/>
              <a:pPr/>
              <a:t>5/15/2024</a:t>
            </a:fld>
            <a:endParaRPr lang="en-US"/>
          </a:p>
        </p:txBody>
      </p:sp>
      <p:sp>
        <p:nvSpPr>
          <p:cNvPr id="14" name="Rectangle 5"/>
          <p:cNvSpPr>
            <a:spLocks noChangeArrowheads="1"/>
          </p:cNvSpPr>
          <p:nvPr/>
        </p:nvSpPr>
        <p:spPr bwMode="auto">
          <a:xfrm>
            <a:off x="3635896" y="1515556"/>
            <a:ext cx="5229317" cy="1015663"/>
          </a:xfrm>
          <a:prstGeom prst="rect">
            <a:avLst/>
          </a:prstGeom>
          <a:noFill/>
          <a:ln w="9525">
            <a:noFill/>
            <a:miter lim="800000"/>
            <a:headEnd/>
            <a:tailEnd/>
          </a:ln>
          <a:effectLst/>
        </p:spPr>
        <p:txBody>
          <a:bodyPr wrap="square">
            <a:spAutoFit/>
          </a:bodyPr>
          <a:lstStyle/>
          <a:p>
            <a:pPr>
              <a:buClr>
                <a:srgbClr val="5D739A"/>
              </a:buClr>
              <a:buSzPct val="95000"/>
              <a:buFont typeface="Wingdings 2" pitchFamily="18" charset="2"/>
              <a:buChar char=""/>
            </a:pPr>
            <a:r>
              <a:rPr lang="en-US" altLang="en-US" sz="2000" dirty="0">
                <a:latin typeface="Tahoma" pitchFamily="34" charset="0"/>
              </a:rPr>
              <a:t>  Distributed in the Atlantic Ocean and Caribbean. Occasional in the Mediterranean.</a:t>
            </a:r>
          </a:p>
          <a:p>
            <a:pPr>
              <a:buClr>
                <a:srgbClr val="5D739A"/>
              </a:buClr>
              <a:buSzPct val="95000"/>
              <a:buFont typeface="Wingdings 2" pitchFamily="18" charset="2"/>
              <a:buChar char=""/>
            </a:pPr>
            <a:endParaRPr lang="en-US" altLang="en-US" sz="2000" dirty="0">
              <a:latin typeface="Tahoma" pitchFamily="34" charset="0"/>
            </a:endParaRPr>
          </a:p>
        </p:txBody>
      </p:sp>
      <p:grpSp>
        <p:nvGrpSpPr>
          <p:cNvPr id="15" name="Group 14"/>
          <p:cNvGrpSpPr/>
          <p:nvPr/>
        </p:nvGrpSpPr>
        <p:grpSpPr>
          <a:xfrm>
            <a:off x="611560" y="4005064"/>
            <a:ext cx="2664296" cy="2232248"/>
            <a:chOff x="179512" y="1772816"/>
            <a:chExt cx="3501036" cy="3074293"/>
          </a:xfrm>
        </p:grpSpPr>
        <p:pic>
          <p:nvPicPr>
            <p:cNvPr id="16" name="Picture 2"/>
            <p:cNvPicPr>
              <a:picLocks noChangeAspect="1" noChangeArrowheads="1"/>
            </p:cNvPicPr>
            <p:nvPr/>
          </p:nvPicPr>
          <p:blipFill>
            <a:blip r:embed="rId3" cstate="print"/>
            <a:stretch>
              <a:fillRect/>
            </a:stretch>
          </p:blipFill>
          <p:spPr bwMode="auto">
            <a:xfrm>
              <a:off x="179512" y="1772816"/>
              <a:ext cx="3501036" cy="3074293"/>
            </a:xfrm>
            <a:prstGeom prst="rect">
              <a:avLst/>
            </a:prstGeom>
            <a:noFill/>
            <a:ln>
              <a:noFill/>
            </a:ln>
          </p:spPr>
        </p:pic>
        <p:sp>
          <p:nvSpPr>
            <p:cNvPr id="17" name="Oval 8"/>
            <p:cNvSpPr>
              <a:spLocks noChangeArrowheads="1"/>
            </p:cNvSpPr>
            <p:nvPr/>
          </p:nvSpPr>
          <p:spPr bwMode="auto">
            <a:xfrm>
              <a:off x="827584" y="2852936"/>
              <a:ext cx="432048" cy="360040"/>
            </a:xfrm>
            <a:prstGeom prst="ellipse">
              <a:avLst/>
            </a:prstGeom>
            <a:solidFill>
              <a:srgbClr val="FF0000"/>
            </a:solidFill>
            <a:ln w="9525" algn="ctr">
              <a:solidFill>
                <a:schemeClr val="tx1"/>
              </a:solidFill>
              <a:round/>
              <a:headEnd/>
              <a:tailEnd/>
            </a:ln>
          </p:spPr>
          <p:txBody>
            <a:bodyPr/>
            <a:lstStyle/>
            <a:p>
              <a:pPr eaLnBrk="0" hangingPunct="0">
                <a:buClr>
                  <a:srgbClr val="5D739A"/>
                </a:buClr>
                <a:buSzPct val="95000"/>
                <a:buFont typeface="Wingdings 2" pitchFamily="18" charset="2"/>
                <a:buNone/>
              </a:pPr>
              <a:endParaRPr lang="es-ES" altLang="en-US" sz="2400">
                <a:latin typeface="Tahoma" pitchFamily="34" charset="0"/>
              </a:endParaRPr>
            </a:p>
          </p:txBody>
        </p:sp>
        <p:sp>
          <p:nvSpPr>
            <p:cNvPr id="18" name="Oval 8"/>
            <p:cNvSpPr>
              <a:spLocks noChangeArrowheads="1"/>
            </p:cNvSpPr>
            <p:nvPr/>
          </p:nvSpPr>
          <p:spPr bwMode="auto">
            <a:xfrm>
              <a:off x="1763688" y="3546687"/>
              <a:ext cx="360040" cy="242353"/>
            </a:xfrm>
            <a:prstGeom prst="ellipse">
              <a:avLst/>
            </a:prstGeom>
            <a:solidFill>
              <a:srgbClr val="FF0000"/>
            </a:solidFill>
            <a:ln w="9525" algn="ctr">
              <a:solidFill>
                <a:schemeClr val="tx1"/>
              </a:solidFill>
              <a:round/>
              <a:headEnd/>
              <a:tailEnd/>
            </a:ln>
          </p:spPr>
          <p:txBody>
            <a:bodyPr/>
            <a:lstStyle/>
            <a:p>
              <a:pPr eaLnBrk="0" hangingPunct="0">
                <a:buClr>
                  <a:srgbClr val="5D739A"/>
                </a:buClr>
                <a:buSzPct val="95000"/>
                <a:buFont typeface="Wingdings 2" pitchFamily="18" charset="2"/>
                <a:buNone/>
              </a:pPr>
              <a:endParaRPr lang="es-ES" altLang="en-US" sz="2400">
                <a:latin typeface="Tahoma" pitchFamily="34" charset="0"/>
              </a:endParaRPr>
            </a:p>
          </p:txBody>
        </p:sp>
        <p:sp>
          <p:nvSpPr>
            <p:cNvPr id="19" name="Oval 8"/>
            <p:cNvSpPr>
              <a:spLocks noChangeArrowheads="1"/>
            </p:cNvSpPr>
            <p:nvPr/>
          </p:nvSpPr>
          <p:spPr bwMode="auto">
            <a:xfrm rot="19615656">
              <a:off x="1506781" y="4103316"/>
              <a:ext cx="432048" cy="242353"/>
            </a:xfrm>
            <a:prstGeom prst="ellipse">
              <a:avLst/>
            </a:prstGeom>
            <a:solidFill>
              <a:srgbClr val="FF0000"/>
            </a:solidFill>
            <a:ln w="9525" algn="ctr">
              <a:solidFill>
                <a:schemeClr val="tx1"/>
              </a:solidFill>
              <a:round/>
              <a:headEnd/>
              <a:tailEnd/>
            </a:ln>
          </p:spPr>
          <p:txBody>
            <a:bodyPr/>
            <a:lstStyle/>
            <a:p>
              <a:pPr eaLnBrk="0" hangingPunct="0">
                <a:buClr>
                  <a:srgbClr val="5D739A"/>
                </a:buClr>
                <a:buSzPct val="95000"/>
                <a:buFont typeface="Wingdings 2" pitchFamily="18" charset="2"/>
                <a:buNone/>
              </a:pPr>
              <a:endParaRPr lang="es-ES" altLang="en-US" sz="2400">
                <a:latin typeface="Tahoma" pitchFamily="34" charset="0"/>
              </a:endParaRPr>
            </a:p>
          </p:txBody>
        </p:sp>
      </p:grpSp>
      <p:pic>
        <p:nvPicPr>
          <p:cNvPr id="20" name="Picture 3"/>
          <p:cNvPicPr>
            <a:picLocks noChangeAspect="1" noChangeArrowheads="1"/>
          </p:cNvPicPr>
          <p:nvPr/>
        </p:nvPicPr>
        <p:blipFill>
          <a:blip r:embed="rId4" cstate="print"/>
          <a:srcRect/>
          <a:stretch>
            <a:fillRect/>
          </a:stretch>
        </p:blipFill>
        <p:spPr bwMode="auto">
          <a:xfrm>
            <a:off x="251520" y="980728"/>
            <a:ext cx="3240360" cy="3036013"/>
          </a:xfrm>
          <a:prstGeom prst="rect">
            <a:avLst/>
          </a:prstGeom>
          <a:noFill/>
          <a:ln w="9525">
            <a:noFill/>
            <a:miter lim="800000"/>
            <a:headEnd/>
            <a:tailEnd/>
          </a:ln>
        </p:spPr>
      </p:pic>
      <p:sp>
        <p:nvSpPr>
          <p:cNvPr id="21" name="Oval 8"/>
          <p:cNvSpPr>
            <a:spLocks noChangeArrowheads="1"/>
          </p:cNvSpPr>
          <p:nvPr/>
        </p:nvSpPr>
        <p:spPr bwMode="auto">
          <a:xfrm>
            <a:off x="7236296" y="2953642"/>
            <a:ext cx="648072" cy="331342"/>
          </a:xfrm>
          <a:prstGeom prst="ellipse">
            <a:avLst/>
          </a:prstGeom>
          <a:solidFill>
            <a:srgbClr val="FF0000"/>
          </a:solidFill>
          <a:ln w="9525" algn="ctr">
            <a:solidFill>
              <a:schemeClr val="tx1"/>
            </a:solidFill>
            <a:round/>
            <a:headEnd/>
            <a:tailEnd/>
          </a:ln>
        </p:spPr>
        <p:txBody>
          <a:bodyPr/>
          <a:lstStyle/>
          <a:p>
            <a:pPr eaLnBrk="0" hangingPunct="0">
              <a:buClr>
                <a:srgbClr val="5D739A"/>
              </a:buClr>
              <a:buSzPct val="95000"/>
              <a:buFont typeface="Wingdings 2" pitchFamily="18" charset="2"/>
              <a:buNone/>
            </a:pPr>
            <a:endParaRPr lang="es-ES" altLang="en-US" sz="2400">
              <a:latin typeface="Tahoma" pitchFamily="34" charset="0"/>
            </a:endParaRPr>
          </a:p>
        </p:txBody>
      </p:sp>
      <p:sp>
        <p:nvSpPr>
          <p:cNvPr id="23"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37129803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40</a:t>
            </a:fld>
            <a:endParaRPr lang="en-US"/>
          </a:p>
        </p:txBody>
      </p:sp>
      <p:sp>
        <p:nvSpPr>
          <p:cNvPr id="5" name="Text Box 3"/>
          <p:cNvSpPr txBox="1">
            <a:spLocks noChangeArrowheads="1"/>
          </p:cNvSpPr>
          <p:nvPr/>
        </p:nvSpPr>
        <p:spPr bwMode="auto">
          <a:xfrm>
            <a:off x="4139952" y="0"/>
            <a:ext cx="5215458" cy="60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Sharks</a:t>
            </a:r>
            <a:endParaRPr lang="es-ES_tradnl" sz="2400" b="1" i="1" dirty="0">
              <a:solidFill>
                <a:schemeClr val="bg1"/>
              </a:solidFill>
            </a:endParaRPr>
          </a:p>
        </p:txBody>
      </p:sp>
      <p:pic>
        <p:nvPicPr>
          <p:cNvPr id="6" name="Picture 5"/>
          <p:cNvPicPr>
            <a:picLocks noChangeAspect="1"/>
          </p:cNvPicPr>
          <p:nvPr/>
        </p:nvPicPr>
        <p:blipFill>
          <a:blip r:embed="rId3" cstate="print"/>
          <a:stretch>
            <a:fillRect/>
          </a:stretch>
        </p:blipFill>
        <p:spPr>
          <a:xfrm>
            <a:off x="5352302" y="1260845"/>
            <a:ext cx="2964113" cy="1199792"/>
          </a:xfrm>
          <a:prstGeom prst="rect">
            <a:avLst/>
          </a:prstGeom>
        </p:spPr>
      </p:pic>
      <p:sp>
        <p:nvSpPr>
          <p:cNvPr id="7" name="TextBox 6"/>
          <p:cNvSpPr txBox="1"/>
          <p:nvPr/>
        </p:nvSpPr>
        <p:spPr>
          <a:xfrm>
            <a:off x="5808593" y="1230379"/>
            <a:ext cx="1080120" cy="369332"/>
          </a:xfrm>
          <a:prstGeom prst="rect">
            <a:avLst/>
          </a:prstGeom>
          <a:noFill/>
        </p:spPr>
        <p:txBody>
          <a:bodyPr wrap="square" rtlCol="0">
            <a:spAutoFit/>
          </a:bodyPr>
          <a:lstStyle/>
          <a:p>
            <a:r>
              <a:rPr lang="en-US" dirty="0"/>
              <a:t>BSH</a:t>
            </a:r>
          </a:p>
        </p:txBody>
      </p:sp>
      <p:pic>
        <p:nvPicPr>
          <p:cNvPr id="8" name="Picture 7"/>
          <p:cNvPicPr>
            <a:picLocks noChangeAspect="1"/>
          </p:cNvPicPr>
          <p:nvPr/>
        </p:nvPicPr>
        <p:blipFill>
          <a:blip r:embed="rId4" cstate="print"/>
          <a:stretch>
            <a:fillRect/>
          </a:stretch>
        </p:blipFill>
        <p:spPr>
          <a:xfrm>
            <a:off x="179512" y="1350001"/>
            <a:ext cx="3744491" cy="1400899"/>
          </a:xfrm>
          <a:prstGeom prst="rect">
            <a:avLst/>
          </a:prstGeom>
        </p:spPr>
      </p:pic>
      <p:sp>
        <p:nvSpPr>
          <p:cNvPr id="9" name="TextBox 8"/>
          <p:cNvSpPr txBox="1"/>
          <p:nvPr/>
        </p:nvSpPr>
        <p:spPr>
          <a:xfrm>
            <a:off x="827584" y="1259468"/>
            <a:ext cx="620683" cy="369332"/>
          </a:xfrm>
          <a:prstGeom prst="rect">
            <a:avLst/>
          </a:prstGeom>
          <a:noFill/>
        </p:spPr>
        <p:txBody>
          <a:bodyPr wrap="none" rtlCol="0">
            <a:spAutoFit/>
          </a:bodyPr>
          <a:lstStyle/>
          <a:p>
            <a:r>
              <a:rPr lang="en-US" dirty="0"/>
              <a:t>SMA</a:t>
            </a:r>
          </a:p>
        </p:txBody>
      </p:sp>
      <p:pic>
        <p:nvPicPr>
          <p:cNvPr id="10" name="Picture 9"/>
          <p:cNvPicPr>
            <a:picLocks noChangeAspect="1"/>
          </p:cNvPicPr>
          <p:nvPr/>
        </p:nvPicPr>
        <p:blipFill>
          <a:blip r:embed="rId5" cstate="print"/>
          <a:stretch>
            <a:fillRect/>
          </a:stretch>
        </p:blipFill>
        <p:spPr>
          <a:xfrm>
            <a:off x="3131840" y="2735510"/>
            <a:ext cx="3456384" cy="1485578"/>
          </a:xfrm>
          <a:prstGeom prst="rect">
            <a:avLst/>
          </a:prstGeom>
        </p:spPr>
      </p:pic>
      <p:sp>
        <p:nvSpPr>
          <p:cNvPr id="11" name="TextBox 10"/>
          <p:cNvSpPr txBox="1"/>
          <p:nvPr/>
        </p:nvSpPr>
        <p:spPr>
          <a:xfrm>
            <a:off x="4932040" y="2708920"/>
            <a:ext cx="580608" cy="369332"/>
          </a:xfrm>
          <a:prstGeom prst="rect">
            <a:avLst/>
          </a:prstGeom>
          <a:noFill/>
        </p:spPr>
        <p:txBody>
          <a:bodyPr wrap="none" rtlCol="0">
            <a:spAutoFit/>
          </a:bodyPr>
          <a:lstStyle/>
          <a:p>
            <a:r>
              <a:rPr lang="en-US" dirty="0"/>
              <a:t>POR</a:t>
            </a:r>
          </a:p>
        </p:txBody>
      </p:sp>
      <p:sp>
        <p:nvSpPr>
          <p:cNvPr id="15" name="TextBox 14"/>
          <p:cNvSpPr txBox="1"/>
          <p:nvPr/>
        </p:nvSpPr>
        <p:spPr>
          <a:xfrm>
            <a:off x="4716016" y="4427820"/>
            <a:ext cx="4027898" cy="369332"/>
          </a:xfrm>
          <a:prstGeom prst="rect">
            <a:avLst/>
          </a:prstGeom>
          <a:noFill/>
          <a:ln>
            <a:solidFill>
              <a:schemeClr val="tx1"/>
            </a:solidFill>
          </a:ln>
        </p:spPr>
        <p:txBody>
          <a:bodyPr wrap="none" rtlCol="0">
            <a:spAutoFit/>
          </a:bodyPr>
          <a:lstStyle/>
          <a:p>
            <a:r>
              <a:rPr lang="en-US" b="1" dirty="0"/>
              <a:t>…and 21 more species (sharks and rays)</a:t>
            </a:r>
          </a:p>
        </p:txBody>
      </p:sp>
    </p:spTree>
    <p:extLst>
      <p:ext uri="{BB962C8B-B14F-4D97-AF65-F5344CB8AC3E}">
        <p14:creationId xmlns:p14="http://schemas.microsoft.com/office/powerpoint/2010/main" val="25009365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187624" y="5035823"/>
            <a:ext cx="6264696"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buClr>
                <a:schemeClr val="accent1"/>
              </a:buClr>
            </a:pPr>
            <a:r>
              <a:rPr lang="es-ES_tradnl" sz="2400" u="sng" dirty="0">
                <a:solidFill>
                  <a:srgbClr val="2003CD"/>
                </a:solidFill>
                <a:latin typeface="+mn-lt"/>
              </a:rPr>
              <a:t>Sharks inter-</a:t>
            </a:r>
            <a:r>
              <a:rPr lang="es-ES_tradnl" sz="2400" u="sng" dirty="0" err="1">
                <a:solidFill>
                  <a:srgbClr val="2003CD"/>
                </a:solidFill>
                <a:latin typeface="+mn-lt"/>
              </a:rPr>
              <a:t>sessional</a:t>
            </a:r>
            <a:r>
              <a:rPr lang="es-ES_tradnl" sz="2400" u="sng" dirty="0">
                <a:solidFill>
                  <a:srgbClr val="2003CD"/>
                </a:solidFill>
                <a:latin typeface="+mn-lt"/>
              </a:rPr>
              <a:t> </a:t>
            </a:r>
            <a:r>
              <a:rPr lang="es-ES_tradnl" sz="2400" u="sng" dirty="0" err="1">
                <a:solidFill>
                  <a:srgbClr val="2003CD"/>
                </a:solidFill>
                <a:latin typeface="+mn-lt"/>
              </a:rPr>
              <a:t>meeting</a:t>
            </a:r>
            <a:endParaRPr lang="es-ES_tradnl" sz="2400" u="sng" dirty="0">
              <a:solidFill>
                <a:srgbClr val="2003CD"/>
              </a:solidFill>
              <a:latin typeface="+mn-lt"/>
            </a:endParaRPr>
          </a:p>
          <a:p>
            <a:pPr algn="ctr">
              <a:buClr>
                <a:schemeClr val="accent1"/>
              </a:buClr>
            </a:pPr>
            <a:r>
              <a:rPr lang="es-ES_tradnl" sz="2000" dirty="0">
                <a:solidFill>
                  <a:srgbClr val="2003CD"/>
                </a:solidFill>
                <a:latin typeface="+mn-lt"/>
              </a:rPr>
              <a:t>(Madrid, 20-24 </a:t>
            </a:r>
            <a:r>
              <a:rPr lang="es-ES_tradnl" sz="2000" dirty="0" err="1">
                <a:solidFill>
                  <a:srgbClr val="2003CD"/>
                </a:solidFill>
                <a:latin typeface="+mn-lt"/>
              </a:rPr>
              <a:t>May</a:t>
            </a:r>
            <a:r>
              <a:rPr lang="es-ES_tradnl" sz="2000" dirty="0">
                <a:solidFill>
                  <a:srgbClr val="2003CD"/>
                </a:solidFill>
                <a:latin typeface="+mn-lt"/>
              </a:rPr>
              <a:t>, 2019)</a:t>
            </a:r>
          </a:p>
        </p:txBody>
      </p:sp>
      <p:sp>
        <p:nvSpPr>
          <p:cNvPr id="8" name="Text Box 3"/>
          <p:cNvSpPr txBox="1">
            <a:spLocks noChangeArrowheads="1"/>
          </p:cNvSpPr>
          <p:nvPr/>
        </p:nvSpPr>
        <p:spPr bwMode="auto">
          <a:xfrm>
            <a:off x="3275856" y="0"/>
            <a:ext cx="6336704"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2019 SMA </a:t>
            </a:r>
            <a:r>
              <a:rPr lang="es-ES_tradnl" sz="2400" b="1" i="1" dirty="0" err="1">
                <a:solidFill>
                  <a:schemeClr val="bg1"/>
                </a:solidFill>
              </a:rPr>
              <a:t>projections</a:t>
            </a:r>
            <a:endParaRPr lang="es-ES_tradnl" sz="2400" b="1" i="1" dirty="0">
              <a:solidFill>
                <a:schemeClr val="bg1"/>
              </a:solidFill>
            </a:endParaRP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41</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5/15/2024</a:t>
            </a:fld>
            <a:endParaRPr lang="en-US"/>
          </a:p>
        </p:txBody>
      </p:sp>
      <p:sp>
        <p:nvSpPr>
          <p:cNvPr id="13" name="Text Box 3"/>
          <p:cNvSpPr txBox="1">
            <a:spLocks noChangeArrowheads="1"/>
          </p:cNvSpPr>
          <p:nvPr/>
        </p:nvSpPr>
        <p:spPr bwMode="auto">
          <a:xfrm>
            <a:off x="251520" y="1271662"/>
            <a:ext cx="8496944" cy="1077218"/>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spcBef>
                <a:spcPct val="50000"/>
              </a:spcBef>
              <a:buClr>
                <a:schemeClr val="accent1"/>
              </a:buClr>
            </a:pPr>
            <a:r>
              <a:rPr lang="es-ES_tradnl" sz="3200" dirty="0">
                <a:ln w="12700">
                  <a:solidFill>
                    <a:schemeClr val="tx1"/>
                  </a:solidFill>
                </a:ln>
                <a:solidFill>
                  <a:srgbClr val="0000FF"/>
                </a:solidFill>
                <a:latin typeface="+mn-lt"/>
              </a:rPr>
              <a:t>2019 </a:t>
            </a:r>
            <a:r>
              <a:rPr lang="es-ES_tradnl" sz="3200" dirty="0" err="1">
                <a:ln w="12700">
                  <a:solidFill>
                    <a:schemeClr val="tx1"/>
                  </a:solidFill>
                </a:ln>
                <a:solidFill>
                  <a:srgbClr val="0000FF"/>
                </a:solidFill>
                <a:latin typeface="+mn-lt"/>
              </a:rPr>
              <a:t>updated</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projections</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for</a:t>
            </a:r>
            <a:r>
              <a:rPr lang="es-ES_tradnl" sz="3200" dirty="0">
                <a:ln w="12700">
                  <a:solidFill>
                    <a:schemeClr val="tx1"/>
                  </a:solidFill>
                </a:ln>
                <a:solidFill>
                  <a:srgbClr val="0000FF"/>
                </a:solidFill>
                <a:latin typeface="+mn-lt"/>
              </a:rPr>
              <a:t> North Atlantic shortfin mako (SMA)</a:t>
            </a:r>
          </a:p>
        </p:txBody>
      </p:sp>
      <p:pic>
        <p:nvPicPr>
          <p:cNvPr id="9" name="Picture 8"/>
          <p:cNvPicPr>
            <a:picLocks noChangeAspect="1"/>
          </p:cNvPicPr>
          <p:nvPr/>
        </p:nvPicPr>
        <p:blipFill>
          <a:blip r:embed="rId3" cstate="print"/>
          <a:stretch>
            <a:fillRect/>
          </a:stretch>
        </p:blipFill>
        <p:spPr>
          <a:xfrm>
            <a:off x="2089369" y="2636912"/>
            <a:ext cx="4426847" cy="1656184"/>
          </a:xfrm>
          <a:prstGeom prst="rect">
            <a:avLst/>
          </a:prstGeom>
        </p:spPr>
      </p:pic>
    </p:spTree>
    <p:extLst>
      <p:ext uri="{BB962C8B-B14F-4D97-AF65-F5344CB8AC3E}">
        <p14:creationId xmlns:p14="http://schemas.microsoft.com/office/powerpoint/2010/main" val="22313494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42</a:t>
            </a:fld>
            <a:endParaRPr lang="en-US"/>
          </a:p>
        </p:txBody>
      </p:sp>
      <p:sp>
        <p:nvSpPr>
          <p:cNvPr id="7" name="TextBox 2"/>
          <p:cNvSpPr txBox="1">
            <a:spLocks noChangeArrowheads="1"/>
          </p:cNvSpPr>
          <p:nvPr/>
        </p:nvSpPr>
        <p:spPr bwMode="auto">
          <a:xfrm>
            <a:off x="3624695" y="188640"/>
            <a:ext cx="2806987"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Stock Status</a:t>
            </a:r>
          </a:p>
        </p:txBody>
      </p:sp>
      <p:sp>
        <p:nvSpPr>
          <p:cNvPr id="12" name="TextBox 11"/>
          <p:cNvSpPr txBox="1"/>
          <p:nvPr/>
        </p:nvSpPr>
        <p:spPr>
          <a:xfrm>
            <a:off x="1156741" y="1664611"/>
            <a:ext cx="3744416" cy="400110"/>
          </a:xfrm>
          <a:prstGeom prst="rect">
            <a:avLst/>
          </a:prstGeom>
          <a:noFill/>
        </p:spPr>
        <p:txBody>
          <a:bodyPr wrap="square" rtlCol="0">
            <a:spAutoFit/>
          </a:bodyPr>
          <a:lstStyle/>
          <a:p>
            <a:r>
              <a:rPr lang="en-US" sz="2000" dirty="0"/>
              <a:t>North Atlantic</a:t>
            </a:r>
          </a:p>
        </p:txBody>
      </p:sp>
      <p:sp>
        <p:nvSpPr>
          <p:cNvPr id="13" name="TextBox 12"/>
          <p:cNvSpPr txBox="1"/>
          <p:nvPr/>
        </p:nvSpPr>
        <p:spPr>
          <a:xfrm>
            <a:off x="5940152" y="1687248"/>
            <a:ext cx="3744416" cy="400110"/>
          </a:xfrm>
          <a:prstGeom prst="rect">
            <a:avLst/>
          </a:prstGeom>
          <a:noFill/>
        </p:spPr>
        <p:txBody>
          <a:bodyPr wrap="square" rtlCol="0">
            <a:spAutoFit/>
          </a:bodyPr>
          <a:lstStyle/>
          <a:p>
            <a:r>
              <a:rPr lang="en-US" sz="2000" dirty="0"/>
              <a:t>South Atlantic</a:t>
            </a:r>
          </a:p>
        </p:txBody>
      </p:sp>
      <p:pic>
        <p:nvPicPr>
          <p:cNvPr id="5" name="Picture 4"/>
          <p:cNvPicPr>
            <a:picLocks noChangeAspect="1"/>
          </p:cNvPicPr>
          <p:nvPr/>
        </p:nvPicPr>
        <p:blipFill>
          <a:blip r:embed="rId2" cstate="print"/>
          <a:stretch>
            <a:fillRect/>
          </a:stretch>
        </p:blipFill>
        <p:spPr>
          <a:xfrm>
            <a:off x="403693" y="2060848"/>
            <a:ext cx="4168307" cy="4154112"/>
          </a:xfrm>
          <a:prstGeom prst="rect">
            <a:avLst/>
          </a:prstGeom>
        </p:spPr>
      </p:pic>
      <p:sp>
        <p:nvSpPr>
          <p:cNvPr id="14" name="Rectangle 13"/>
          <p:cNvSpPr/>
          <p:nvPr/>
        </p:nvSpPr>
        <p:spPr>
          <a:xfrm>
            <a:off x="2388133" y="3212976"/>
            <a:ext cx="1281633" cy="646331"/>
          </a:xfrm>
          <a:prstGeom prst="rect">
            <a:avLst/>
          </a:prstGeom>
        </p:spPr>
        <p:txBody>
          <a:bodyPr wrap="none">
            <a:spAutoFit/>
          </a:bodyPr>
          <a:lstStyle/>
          <a:p>
            <a:pPr algn="ctr"/>
            <a:r>
              <a:rPr lang="en-US" dirty="0"/>
              <a:t>stock status</a:t>
            </a:r>
          </a:p>
          <a:p>
            <a:pPr algn="ctr"/>
            <a:r>
              <a:rPr lang="en-US" dirty="0"/>
              <a:t> in 2015 </a:t>
            </a:r>
          </a:p>
        </p:txBody>
      </p:sp>
      <p:sp>
        <p:nvSpPr>
          <p:cNvPr id="15" name="TextBox 14"/>
          <p:cNvSpPr txBox="1"/>
          <p:nvPr/>
        </p:nvSpPr>
        <p:spPr>
          <a:xfrm>
            <a:off x="827584" y="980728"/>
            <a:ext cx="7632848" cy="400110"/>
          </a:xfrm>
          <a:prstGeom prst="rect">
            <a:avLst/>
          </a:prstGeom>
          <a:noFill/>
        </p:spPr>
        <p:txBody>
          <a:bodyPr wrap="square" rtlCol="0">
            <a:spAutoFit/>
          </a:bodyPr>
          <a:lstStyle/>
          <a:p>
            <a:r>
              <a:rPr lang="en-US" sz="2000" b="1" dirty="0"/>
              <a:t>2017 stock status from production models and integrated analysis (SS)</a:t>
            </a:r>
          </a:p>
        </p:txBody>
      </p:sp>
      <p:pic>
        <p:nvPicPr>
          <p:cNvPr id="8" name="Picture 7"/>
          <p:cNvPicPr>
            <a:picLocks noChangeAspect="1"/>
          </p:cNvPicPr>
          <p:nvPr/>
        </p:nvPicPr>
        <p:blipFill>
          <a:blip r:embed="rId3" cstate="print"/>
          <a:stretch>
            <a:fillRect/>
          </a:stretch>
        </p:blipFill>
        <p:spPr>
          <a:xfrm>
            <a:off x="4572000" y="2035492"/>
            <a:ext cx="4320480" cy="4117501"/>
          </a:xfrm>
          <a:prstGeom prst="rect">
            <a:avLst/>
          </a:prstGeom>
        </p:spPr>
      </p:pic>
      <p:sp>
        <p:nvSpPr>
          <p:cNvPr id="16" name="Rectangle 15"/>
          <p:cNvSpPr/>
          <p:nvPr/>
        </p:nvSpPr>
        <p:spPr>
          <a:xfrm>
            <a:off x="6300192" y="3284984"/>
            <a:ext cx="1281633" cy="646331"/>
          </a:xfrm>
          <a:prstGeom prst="rect">
            <a:avLst/>
          </a:prstGeom>
        </p:spPr>
        <p:txBody>
          <a:bodyPr wrap="none">
            <a:spAutoFit/>
          </a:bodyPr>
          <a:lstStyle/>
          <a:p>
            <a:pPr algn="ctr"/>
            <a:r>
              <a:rPr lang="en-US" dirty="0"/>
              <a:t>stock status</a:t>
            </a:r>
          </a:p>
          <a:p>
            <a:pPr algn="ctr"/>
            <a:r>
              <a:rPr lang="en-US" dirty="0"/>
              <a:t> in 2015 </a:t>
            </a:r>
          </a:p>
        </p:txBody>
      </p:sp>
      <p:pic>
        <p:nvPicPr>
          <p:cNvPr id="9" name="Picture 8"/>
          <p:cNvPicPr>
            <a:picLocks noChangeAspect="1"/>
          </p:cNvPicPr>
          <p:nvPr/>
        </p:nvPicPr>
        <p:blipFill>
          <a:blip r:embed="rId4" cstate="print"/>
          <a:stretch>
            <a:fillRect/>
          </a:stretch>
        </p:blipFill>
        <p:spPr>
          <a:xfrm>
            <a:off x="3022606" y="1474882"/>
            <a:ext cx="1172870" cy="1224951"/>
          </a:xfrm>
          <a:prstGeom prst="rect">
            <a:avLst/>
          </a:prstGeom>
        </p:spPr>
      </p:pic>
      <p:sp>
        <p:nvSpPr>
          <p:cNvPr id="10" name="TextBox 9"/>
          <p:cNvSpPr txBox="1"/>
          <p:nvPr/>
        </p:nvSpPr>
        <p:spPr>
          <a:xfrm>
            <a:off x="3377859" y="2175657"/>
            <a:ext cx="532518" cy="369332"/>
          </a:xfrm>
          <a:prstGeom prst="rect">
            <a:avLst/>
          </a:prstGeom>
          <a:noFill/>
        </p:spPr>
        <p:txBody>
          <a:bodyPr wrap="none" rtlCol="0">
            <a:spAutoFit/>
          </a:bodyPr>
          <a:lstStyle/>
          <a:p>
            <a:r>
              <a:rPr lang="en-US" sz="1400" dirty="0"/>
              <a:t>90</a:t>
            </a:r>
            <a:r>
              <a:rPr lang="en-US" dirty="0"/>
              <a:t>%</a:t>
            </a:r>
          </a:p>
        </p:txBody>
      </p:sp>
      <p:sp>
        <p:nvSpPr>
          <p:cNvPr id="17" name="TextBox 16"/>
          <p:cNvSpPr txBox="1"/>
          <p:nvPr/>
        </p:nvSpPr>
        <p:spPr>
          <a:xfrm>
            <a:off x="3203848" y="1493398"/>
            <a:ext cx="495649" cy="307777"/>
          </a:xfrm>
          <a:prstGeom prst="rect">
            <a:avLst/>
          </a:prstGeom>
          <a:noFill/>
        </p:spPr>
        <p:txBody>
          <a:bodyPr wrap="none" rtlCol="0">
            <a:spAutoFit/>
          </a:bodyPr>
          <a:lstStyle/>
          <a:p>
            <a:r>
              <a:rPr lang="en-US" sz="1400" dirty="0"/>
              <a:t>10%</a:t>
            </a:r>
          </a:p>
        </p:txBody>
      </p:sp>
      <p:pic>
        <p:nvPicPr>
          <p:cNvPr id="18" name="Picture 17"/>
          <p:cNvPicPr>
            <a:picLocks noChangeAspect="1"/>
          </p:cNvPicPr>
          <p:nvPr/>
        </p:nvPicPr>
        <p:blipFill>
          <a:blip r:embed="rId5" cstate="print"/>
          <a:stretch>
            <a:fillRect/>
          </a:stretch>
        </p:blipFill>
        <p:spPr>
          <a:xfrm>
            <a:off x="7584638" y="1530562"/>
            <a:ext cx="1180371" cy="1155609"/>
          </a:xfrm>
          <a:prstGeom prst="rect">
            <a:avLst/>
          </a:prstGeom>
        </p:spPr>
      </p:pic>
      <p:sp>
        <p:nvSpPr>
          <p:cNvPr id="19" name="TextBox 18"/>
          <p:cNvSpPr txBox="1"/>
          <p:nvPr/>
        </p:nvSpPr>
        <p:spPr>
          <a:xfrm>
            <a:off x="7636543" y="1834923"/>
            <a:ext cx="495649" cy="307777"/>
          </a:xfrm>
          <a:prstGeom prst="rect">
            <a:avLst/>
          </a:prstGeom>
          <a:noFill/>
        </p:spPr>
        <p:txBody>
          <a:bodyPr wrap="none" rtlCol="0">
            <a:spAutoFit/>
          </a:bodyPr>
          <a:lstStyle/>
          <a:p>
            <a:r>
              <a:rPr lang="en-US" sz="1400" dirty="0"/>
              <a:t>38%</a:t>
            </a:r>
          </a:p>
        </p:txBody>
      </p:sp>
      <p:sp>
        <p:nvSpPr>
          <p:cNvPr id="20" name="TextBox 19"/>
          <p:cNvSpPr txBox="1"/>
          <p:nvPr/>
        </p:nvSpPr>
        <p:spPr>
          <a:xfrm>
            <a:off x="7961162" y="2252177"/>
            <a:ext cx="495649" cy="307777"/>
          </a:xfrm>
          <a:prstGeom prst="rect">
            <a:avLst/>
          </a:prstGeom>
          <a:noFill/>
        </p:spPr>
        <p:txBody>
          <a:bodyPr wrap="none" rtlCol="0">
            <a:spAutoFit/>
          </a:bodyPr>
          <a:lstStyle/>
          <a:p>
            <a:r>
              <a:rPr lang="en-US" sz="1400" dirty="0"/>
              <a:t>34%</a:t>
            </a:r>
          </a:p>
        </p:txBody>
      </p:sp>
      <p:sp>
        <p:nvSpPr>
          <p:cNvPr id="21" name="TextBox 20"/>
          <p:cNvSpPr txBox="1"/>
          <p:nvPr/>
        </p:nvSpPr>
        <p:spPr>
          <a:xfrm>
            <a:off x="8174823" y="1850800"/>
            <a:ext cx="495649" cy="307777"/>
          </a:xfrm>
          <a:prstGeom prst="rect">
            <a:avLst/>
          </a:prstGeom>
          <a:noFill/>
        </p:spPr>
        <p:txBody>
          <a:bodyPr wrap="none" rtlCol="0">
            <a:spAutoFit/>
          </a:bodyPr>
          <a:lstStyle/>
          <a:p>
            <a:r>
              <a:rPr lang="en-US" sz="1400" dirty="0"/>
              <a:t>28%</a:t>
            </a:r>
          </a:p>
        </p:txBody>
      </p:sp>
      <p:sp>
        <p:nvSpPr>
          <p:cNvPr id="22" name="TextBox 21"/>
          <p:cNvSpPr txBox="1"/>
          <p:nvPr/>
        </p:nvSpPr>
        <p:spPr>
          <a:xfrm>
            <a:off x="1938811" y="5987018"/>
            <a:ext cx="898644" cy="369332"/>
          </a:xfrm>
          <a:prstGeom prst="rect">
            <a:avLst/>
          </a:prstGeom>
          <a:solidFill>
            <a:schemeClr val="bg1"/>
          </a:solidFill>
        </p:spPr>
        <p:txBody>
          <a:bodyPr wrap="none" rtlCol="0">
            <a:spAutoFit/>
          </a:bodyPr>
          <a:lstStyle/>
          <a:p>
            <a:r>
              <a:rPr lang="en-US" dirty="0"/>
              <a:t>B/</a:t>
            </a:r>
            <a:r>
              <a:rPr lang="en-US" dirty="0" err="1"/>
              <a:t>Bmsy</a:t>
            </a:r>
            <a:endParaRPr lang="en-US" dirty="0"/>
          </a:p>
        </p:txBody>
      </p:sp>
      <p:sp>
        <p:nvSpPr>
          <p:cNvPr id="23" name="TextBox 22"/>
          <p:cNvSpPr txBox="1"/>
          <p:nvPr/>
        </p:nvSpPr>
        <p:spPr>
          <a:xfrm>
            <a:off x="6306545" y="5962715"/>
            <a:ext cx="898644" cy="369332"/>
          </a:xfrm>
          <a:prstGeom prst="rect">
            <a:avLst/>
          </a:prstGeom>
          <a:solidFill>
            <a:schemeClr val="bg1"/>
          </a:solidFill>
        </p:spPr>
        <p:txBody>
          <a:bodyPr wrap="none" rtlCol="0">
            <a:spAutoFit/>
          </a:bodyPr>
          <a:lstStyle/>
          <a:p>
            <a:r>
              <a:rPr lang="en-US" dirty="0"/>
              <a:t>B/</a:t>
            </a:r>
            <a:r>
              <a:rPr lang="en-US" dirty="0" err="1"/>
              <a:t>Bmsy</a:t>
            </a:r>
            <a:endParaRPr lang="en-US" dirty="0"/>
          </a:p>
        </p:txBody>
      </p:sp>
      <p:sp>
        <p:nvSpPr>
          <p:cNvPr id="24" name="TextBox 23"/>
          <p:cNvSpPr txBox="1"/>
          <p:nvPr/>
        </p:nvSpPr>
        <p:spPr>
          <a:xfrm rot="16200000">
            <a:off x="17553" y="4306271"/>
            <a:ext cx="852862" cy="369332"/>
          </a:xfrm>
          <a:prstGeom prst="rect">
            <a:avLst/>
          </a:prstGeom>
          <a:solidFill>
            <a:schemeClr val="bg1"/>
          </a:solidFill>
        </p:spPr>
        <p:txBody>
          <a:bodyPr wrap="none" rtlCol="0">
            <a:spAutoFit/>
          </a:bodyPr>
          <a:lstStyle/>
          <a:p>
            <a:r>
              <a:rPr lang="en-US" dirty="0"/>
              <a:t>F/</a:t>
            </a:r>
            <a:r>
              <a:rPr lang="en-US" dirty="0" err="1"/>
              <a:t>Fmsy</a:t>
            </a:r>
            <a:endParaRPr lang="en-US" dirty="0"/>
          </a:p>
        </p:txBody>
      </p:sp>
      <p:sp>
        <p:nvSpPr>
          <p:cNvPr id="25" name="TextBox 24"/>
          <p:cNvSpPr txBox="1"/>
          <p:nvPr/>
        </p:nvSpPr>
        <p:spPr>
          <a:xfrm rot="16200000">
            <a:off x="4337427" y="4173080"/>
            <a:ext cx="852862" cy="369332"/>
          </a:xfrm>
          <a:prstGeom prst="rect">
            <a:avLst/>
          </a:prstGeom>
          <a:solidFill>
            <a:schemeClr val="bg1"/>
          </a:solidFill>
        </p:spPr>
        <p:txBody>
          <a:bodyPr wrap="none" rtlCol="0">
            <a:spAutoFit/>
          </a:bodyPr>
          <a:lstStyle/>
          <a:p>
            <a:r>
              <a:rPr lang="en-US" dirty="0"/>
              <a:t>F/</a:t>
            </a:r>
            <a:r>
              <a:rPr lang="en-US" dirty="0" err="1"/>
              <a:t>Fmsy</a:t>
            </a:r>
            <a:endParaRPr lang="en-US" dirty="0"/>
          </a:p>
        </p:txBody>
      </p:sp>
    </p:spTree>
    <p:extLst>
      <p:ext uri="{BB962C8B-B14F-4D97-AF65-F5344CB8AC3E}">
        <p14:creationId xmlns:p14="http://schemas.microsoft.com/office/powerpoint/2010/main" val="1803131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43</a:t>
            </a:fld>
            <a:endParaRPr lang="en-US"/>
          </a:p>
        </p:txBody>
      </p:sp>
      <p:sp>
        <p:nvSpPr>
          <p:cNvPr id="7" name="TextBox 6"/>
          <p:cNvSpPr txBox="1"/>
          <p:nvPr/>
        </p:nvSpPr>
        <p:spPr>
          <a:xfrm>
            <a:off x="395536" y="5229200"/>
            <a:ext cx="8568952" cy="923330"/>
          </a:xfrm>
          <a:prstGeom prst="rect">
            <a:avLst/>
          </a:prstGeom>
          <a:noFill/>
        </p:spPr>
        <p:txBody>
          <a:bodyPr wrap="square" rtlCol="0">
            <a:spAutoFit/>
          </a:bodyPr>
          <a:lstStyle/>
          <a:p>
            <a:pPr>
              <a:buFont typeface="Arial" pitchFamily="34" charset="0"/>
              <a:buChar char="•"/>
            </a:pPr>
            <a:r>
              <a:rPr lang="en-US" dirty="0"/>
              <a:t> In 2019, projections for the North Atlantic were carried out with Stock Synthesis.</a:t>
            </a:r>
          </a:p>
          <a:p>
            <a:pPr>
              <a:buFont typeface="Arial" pitchFamily="34" charset="0"/>
              <a:buChar char="•"/>
            </a:pPr>
            <a:r>
              <a:rPr lang="en-US" dirty="0"/>
              <a:t> Projections carried out to 2070 to incorporate two generation times.</a:t>
            </a:r>
          </a:p>
          <a:p>
            <a:pPr>
              <a:buFont typeface="Arial" pitchFamily="34" charset="0"/>
              <a:buChar char="•"/>
            </a:pPr>
            <a:r>
              <a:rPr lang="en-US" dirty="0"/>
              <a:t> Combination of two models, to reflect two hypothesis about productivity of the stock.</a:t>
            </a:r>
          </a:p>
        </p:txBody>
      </p:sp>
      <p:sp>
        <p:nvSpPr>
          <p:cNvPr id="8" name="TextBox 7"/>
          <p:cNvSpPr txBox="1"/>
          <p:nvPr/>
        </p:nvSpPr>
        <p:spPr>
          <a:xfrm>
            <a:off x="2630727" y="1023119"/>
            <a:ext cx="3741473" cy="461665"/>
          </a:xfrm>
          <a:prstGeom prst="rect">
            <a:avLst/>
          </a:prstGeom>
          <a:noFill/>
        </p:spPr>
        <p:txBody>
          <a:bodyPr wrap="none" rtlCol="0">
            <a:spAutoFit/>
          </a:bodyPr>
          <a:lstStyle/>
          <a:p>
            <a:r>
              <a:rPr lang="en-US" sz="2400" dirty="0">
                <a:solidFill>
                  <a:srgbClr val="0000FF"/>
                </a:solidFill>
              </a:rPr>
              <a:t>North Atlantic shortfin mako</a:t>
            </a:r>
          </a:p>
        </p:txBody>
      </p:sp>
      <p:pic>
        <p:nvPicPr>
          <p:cNvPr id="118786" name="Picture 2"/>
          <p:cNvPicPr>
            <a:picLocks noChangeAspect="1" noChangeArrowheads="1"/>
          </p:cNvPicPr>
          <p:nvPr/>
        </p:nvPicPr>
        <p:blipFill>
          <a:blip r:embed="rId3" cstate="print"/>
          <a:srcRect/>
          <a:stretch>
            <a:fillRect/>
          </a:stretch>
        </p:blipFill>
        <p:spPr bwMode="auto">
          <a:xfrm>
            <a:off x="251520" y="1844824"/>
            <a:ext cx="4161635" cy="2978906"/>
          </a:xfrm>
          <a:prstGeom prst="rect">
            <a:avLst/>
          </a:prstGeom>
          <a:noFill/>
          <a:ln w="9525">
            <a:noFill/>
            <a:miter lim="800000"/>
            <a:headEnd/>
            <a:tailEnd/>
          </a:ln>
        </p:spPr>
      </p:pic>
      <p:pic>
        <p:nvPicPr>
          <p:cNvPr id="118787" name="Picture 3"/>
          <p:cNvPicPr>
            <a:picLocks noChangeAspect="1" noChangeArrowheads="1"/>
          </p:cNvPicPr>
          <p:nvPr/>
        </p:nvPicPr>
        <p:blipFill>
          <a:blip r:embed="rId4" cstate="print"/>
          <a:srcRect/>
          <a:stretch>
            <a:fillRect/>
          </a:stretch>
        </p:blipFill>
        <p:spPr bwMode="auto">
          <a:xfrm>
            <a:off x="4541241" y="1844824"/>
            <a:ext cx="4135215" cy="2952328"/>
          </a:xfrm>
          <a:prstGeom prst="rect">
            <a:avLst/>
          </a:prstGeom>
          <a:noFill/>
          <a:ln w="9525">
            <a:noFill/>
            <a:miter lim="800000"/>
            <a:headEnd/>
            <a:tailEnd/>
          </a:ln>
        </p:spPr>
      </p:pic>
      <p:sp>
        <p:nvSpPr>
          <p:cNvPr id="13" name="TextBox 2"/>
          <p:cNvSpPr txBox="1">
            <a:spLocks noChangeArrowheads="1"/>
          </p:cNvSpPr>
          <p:nvPr/>
        </p:nvSpPr>
        <p:spPr bwMode="auto">
          <a:xfrm>
            <a:off x="3624695" y="188640"/>
            <a:ext cx="3880999"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updated projections</a:t>
            </a:r>
          </a:p>
        </p:txBody>
      </p:sp>
    </p:spTree>
    <p:extLst>
      <p:ext uri="{BB962C8B-B14F-4D97-AF65-F5344CB8AC3E}">
        <p14:creationId xmlns:p14="http://schemas.microsoft.com/office/powerpoint/2010/main" val="1923607705"/>
      </p:ext>
    </p:extLst>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3" name="Picture 5"/>
          <p:cNvPicPr>
            <a:picLocks noChangeAspect="1" noChangeArrowheads="1"/>
          </p:cNvPicPr>
          <p:nvPr/>
        </p:nvPicPr>
        <p:blipFill>
          <a:blip r:embed="rId3" cstate="print"/>
          <a:srcRect/>
          <a:stretch>
            <a:fillRect/>
          </a:stretch>
        </p:blipFill>
        <p:spPr bwMode="auto">
          <a:xfrm>
            <a:off x="246042" y="1196752"/>
            <a:ext cx="5982142" cy="2520280"/>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44</a:t>
            </a:fld>
            <a:endParaRPr lang="en-US"/>
          </a:p>
        </p:txBody>
      </p:sp>
      <p:sp>
        <p:nvSpPr>
          <p:cNvPr id="8" name="TextBox 7"/>
          <p:cNvSpPr txBox="1"/>
          <p:nvPr/>
        </p:nvSpPr>
        <p:spPr>
          <a:xfrm>
            <a:off x="2627784" y="836712"/>
            <a:ext cx="3741473" cy="461665"/>
          </a:xfrm>
          <a:prstGeom prst="rect">
            <a:avLst/>
          </a:prstGeom>
          <a:noFill/>
        </p:spPr>
        <p:txBody>
          <a:bodyPr wrap="none" rtlCol="0">
            <a:spAutoFit/>
          </a:bodyPr>
          <a:lstStyle/>
          <a:p>
            <a:r>
              <a:rPr lang="en-US" sz="2400" dirty="0">
                <a:solidFill>
                  <a:srgbClr val="0000FF"/>
                </a:solidFill>
              </a:rPr>
              <a:t>North Atlantic shortfin mako</a:t>
            </a:r>
          </a:p>
        </p:txBody>
      </p:sp>
      <p:sp>
        <p:nvSpPr>
          <p:cNvPr id="13" name="TextBox 2"/>
          <p:cNvSpPr txBox="1">
            <a:spLocks noChangeArrowheads="1"/>
          </p:cNvSpPr>
          <p:nvPr/>
        </p:nvSpPr>
        <p:spPr bwMode="auto">
          <a:xfrm>
            <a:off x="3624695" y="188640"/>
            <a:ext cx="3880999"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updated projections</a:t>
            </a:r>
          </a:p>
        </p:txBody>
      </p:sp>
      <p:pic>
        <p:nvPicPr>
          <p:cNvPr id="119814" name="Picture 6"/>
          <p:cNvPicPr>
            <a:picLocks noChangeAspect="1" noChangeArrowheads="1"/>
          </p:cNvPicPr>
          <p:nvPr/>
        </p:nvPicPr>
        <p:blipFill>
          <a:blip r:embed="rId4" cstate="print"/>
          <a:srcRect/>
          <a:stretch>
            <a:fillRect/>
          </a:stretch>
        </p:blipFill>
        <p:spPr bwMode="auto">
          <a:xfrm>
            <a:off x="251520" y="3753037"/>
            <a:ext cx="6048672" cy="2484275"/>
          </a:xfrm>
          <a:prstGeom prst="rect">
            <a:avLst/>
          </a:prstGeom>
          <a:noFill/>
          <a:ln w="9525">
            <a:noFill/>
            <a:miter lim="800000"/>
            <a:headEnd/>
            <a:tailEnd/>
          </a:ln>
        </p:spPr>
      </p:pic>
      <p:sp>
        <p:nvSpPr>
          <p:cNvPr id="15" name="TextBox 14"/>
          <p:cNvSpPr txBox="1"/>
          <p:nvPr/>
        </p:nvSpPr>
        <p:spPr>
          <a:xfrm>
            <a:off x="6156176" y="1556792"/>
            <a:ext cx="2304256" cy="369332"/>
          </a:xfrm>
          <a:prstGeom prst="rect">
            <a:avLst/>
          </a:prstGeom>
          <a:noFill/>
        </p:spPr>
        <p:txBody>
          <a:bodyPr wrap="square" rtlCol="0">
            <a:spAutoFit/>
          </a:bodyPr>
          <a:lstStyle/>
          <a:p>
            <a:pPr>
              <a:buFont typeface="Arial" pitchFamily="34" charset="0"/>
              <a:buChar char="•"/>
            </a:pPr>
            <a:r>
              <a:rPr lang="en-US" dirty="0"/>
              <a:t> Probability F &lt; </a:t>
            </a:r>
            <a:r>
              <a:rPr lang="en-US" dirty="0" err="1"/>
              <a:t>Fmsy</a:t>
            </a:r>
            <a:endParaRPr lang="en-US" dirty="0"/>
          </a:p>
        </p:txBody>
      </p:sp>
      <p:sp>
        <p:nvSpPr>
          <p:cNvPr id="16" name="TextBox 15"/>
          <p:cNvSpPr txBox="1"/>
          <p:nvPr/>
        </p:nvSpPr>
        <p:spPr>
          <a:xfrm>
            <a:off x="6228184" y="4005064"/>
            <a:ext cx="2592288" cy="369332"/>
          </a:xfrm>
          <a:prstGeom prst="rect">
            <a:avLst/>
          </a:prstGeom>
          <a:noFill/>
        </p:spPr>
        <p:txBody>
          <a:bodyPr wrap="square" rtlCol="0">
            <a:spAutoFit/>
          </a:bodyPr>
          <a:lstStyle/>
          <a:p>
            <a:pPr>
              <a:buFont typeface="Arial" pitchFamily="34" charset="0"/>
              <a:buChar char="•"/>
            </a:pPr>
            <a:r>
              <a:rPr lang="en-US" dirty="0"/>
              <a:t>Probability SSF &gt; </a:t>
            </a:r>
            <a:r>
              <a:rPr lang="en-US" dirty="0" err="1"/>
              <a:t>SSFmsy</a:t>
            </a:r>
            <a:endParaRPr lang="en-US" dirty="0"/>
          </a:p>
        </p:txBody>
      </p:sp>
      <p:cxnSp>
        <p:nvCxnSpPr>
          <p:cNvPr id="9" name="Straight Arrow Connector 8">
            <a:extLst>
              <a:ext uri="{FF2B5EF4-FFF2-40B4-BE49-F238E27FC236}">
                <a16:creationId xmlns:a16="http://schemas.microsoft.com/office/drawing/2014/main" id="{D2B7BA85-F668-485A-8E78-2FB5074D957E}"/>
              </a:ext>
            </a:extLst>
          </p:cNvPr>
          <p:cNvCxnSpPr/>
          <p:nvPr/>
        </p:nvCxnSpPr>
        <p:spPr>
          <a:xfrm flipH="1">
            <a:off x="6300192" y="3068960"/>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D3EDBA2-9945-4BB4-BC6B-729521BFC9C5}"/>
              </a:ext>
            </a:extLst>
          </p:cNvPr>
          <p:cNvCxnSpPr/>
          <p:nvPr/>
        </p:nvCxnSpPr>
        <p:spPr>
          <a:xfrm flipH="1">
            <a:off x="6300192" y="5085184"/>
            <a:ext cx="64807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607705"/>
      </p:ext>
    </p:extLst>
  </p:cSld>
  <p:clrMapOvr>
    <a:masterClrMapping/>
  </p:clrMapOvr>
  <p:transition spd="slow"/>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45</a:t>
            </a:fld>
            <a:endParaRPr lang="en-US"/>
          </a:p>
        </p:txBody>
      </p:sp>
      <p:sp>
        <p:nvSpPr>
          <p:cNvPr id="8" name="TextBox 7"/>
          <p:cNvSpPr txBox="1"/>
          <p:nvPr/>
        </p:nvSpPr>
        <p:spPr>
          <a:xfrm>
            <a:off x="7092280" y="1196752"/>
            <a:ext cx="1979712" cy="923330"/>
          </a:xfrm>
          <a:prstGeom prst="rect">
            <a:avLst/>
          </a:prstGeom>
          <a:noFill/>
        </p:spPr>
        <p:txBody>
          <a:bodyPr wrap="square" rtlCol="0">
            <a:spAutoFit/>
          </a:bodyPr>
          <a:lstStyle/>
          <a:p>
            <a:r>
              <a:rPr lang="en-US" u="sng" dirty="0"/>
              <a:t>Joint probabilities</a:t>
            </a:r>
          </a:p>
          <a:p>
            <a:r>
              <a:rPr lang="en-US" dirty="0"/>
              <a:t>(F&lt;</a:t>
            </a:r>
            <a:r>
              <a:rPr lang="en-US" dirty="0" err="1"/>
              <a:t>Fmsy</a:t>
            </a:r>
            <a:r>
              <a:rPr lang="en-US" dirty="0"/>
              <a:t> &amp; SSF&gt;</a:t>
            </a:r>
            <a:r>
              <a:rPr lang="en-US" dirty="0" err="1"/>
              <a:t>SSFmsy</a:t>
            </a:r>
            <a:r>
              <a:rPr lang="en-US" dirty="0"/>
              <a:t>)</a:t>
            </a:r>
          </a:p>
        </p:txBody>
      </p:sp>
      <p:sp>
        <p:nvSpPr>
          <p:cNvPr id="13" name="TextBox 2"/>
          <p:cNvSpPr txBox="1">
            <a:spLocks noChangeArrowheads="1"/>
          </p:cNvSpPr>
          <p:nvPr/>
        </p:nvSpPr>
        <p:spPr bwMode="auto">
          <a:xfrm>
            <a:off x="3624695" y="188640"/>
            <a:ext cx="3880999"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updated projections</a:t>
            </a:r>
          </a:p>
        </p:txBody>
      </p:sp>
      <p:pic>
        <p:nvPicPr>
          <p:cNvPr id="120834" name="Picture 2"/>
          <p:cNvPicPr>
            <a:picLocks noChangeAspect="1" noChangeArrowheads="1"/>
          </p:cNvPicPr>
          <p:nvPr/>
        </p:nvPicPr>
        <p:blipFill>
          <a:blip r:embed="rId3" cstate="print"/>
          <a:srcRect t="10526"/>
          <a:stretch>
            <a:fillRect/>
          </a:stretch>
        </p:blipFill>
        <p:spPr bwMode="auto">
          <a:xfrm>
            <a:off x="179512" y="980728"/>
            <a:ext cx="6984776" cy="2600595"/>
          </a:xfrm>
          <a:prstGeom prst="rect">
            <a:avLst/>
          </a:prstGeom>
          <a:noFill/>
          <a:ln w="9525">
            <a:noFill/>
            <a:miter lim="800000"/>
            <a:headEnd/>
            <a:tailEnd/>
          </a:ln>
        </p:spPr>
      </p:pic>
      <p:sp>
        <p:nvSpPr>
          <p:cNvPr id="14" name="Rectangle 13"/>
          <p:cNvSpPr/>
          <p:nvPr/>
        </p:nvSpPr>
        <p:spPr>
          <a:xfrm>
            <a:off x="179512" y="3508553"/>
            <a:ext cx="8856984" cy="2800767"/>
          </a:xfrm>
          <a:prstGeom prst="rect">
            <a:avLst/>
          </a:prstGeom>
        </p:spPr>
        <p:txBody>
          <a:bodyPr wrap="square">
            <a:spAutoFit/>
          </a:bodyPr>
          <a:lstStyle/>
          <a:p>
            <a:pPr marL="342900" indent="-342900"/>
            <a:r>
              <a:rPr lang="en-US" sz="1600" dirty="0" err="1"/>
              <a:t>i</a:t>
            </a:r>
            <a:r>
              <a:rPr lang="en-US" sz="1600" dirty="0"/>
              <a:t>) a </a:t>
            </a:r>
            <a:r>
              <a:rPr lang="en-US" sz="1600" b="1" dirty="0"/>
              <a:t>zero TAC will allow the stock to be rebuilt and without overfishing (in the green quadrant of the Kobe plot) by 2045 with a 53% probability</a:t>
            </a:r>
            <a:r>
              <a:rPr lang="en-US" sz="1600" dirty="0"/>
              <a:t>;</a:t>
            </a:r>
          </a:p>
          <a:p>
            <a:pPr marL="342900" indent="-342900"/>
            <a:r>
              <a:rPr lang="en-US" sz="1600" dirty="0"/>
              <a:t>ii) regardless of the TAC (including a TAC of 0 t), the </a:t>
            </a:r>
            <a:r>
              <a:rPr lang="en-US" sz="1600" b="1" dirty="0"/>
              <a:t>stock will continue to decline until 2035 </a:t>
            </a:r>
            <a:r>
              <a:rPr lang="en-US" sz="1600" dirty="0"/>
              <a:t>before any biomass increases can occur;</a:t>
            </a:r>
          </a:p>
          <a:p>
            <a:pPr marL="342900" indent="-342900"/>
            <a:r>
              <a:rPr lang="en-US" sz="1600" dirty="0"/>
              <a:t>iii) a TAC of </a:t>
            </a:r>
            <a:r>
              <a:rPr lang="en-US" sz="1600" b="1" dirty="0"/>
              <a:t>500 t, including dead discards has only a 52% probability of rebuilding the stock to the green quadrant in 2070</a:t>
            </a:r>
            <a:r>
              <a:rPr lang="en-US" sz="1600" dirty="0"/>
              <a:t>;</a:t>
            </a:r>
          </a:p>
          <a:p>
            <a:pPr marL="342900" indent="-342900"/>
            <a:r>
              <a:rPr lang="en-US" sz="1600" dirty="0"/>
              <a:t>iv) to be in the </a:t>
            </a:r>
            <a:r>
              <a:rPr lang="en-US" sz="1600" b="1" dirty="0"/>
              <a:t>green quadrant of the Kobe plot with at least 60% probability by 2070, the realized TAC has to be 300 t or less</a:t>
            </a:r>
            <a:r>
              <a:rPr lang="en-US" sz="1600" dirty="0"/>
              <a:t>;</a:t>
            </a:r>
          </a:p>
          <a:p>
            <a:pPr marL="342900" indent="-342900"/>
            <a:r>
              <a:rPr lang="en-US" sz="1600" dirty="0"/>
              <a:t>v) lower TACs achieve rebuilding in shorter time frames;</a:t>
            </a:r>
          </a:p>
          <a:p>
            <a:pPr marL="342900" indent="-342900"/>
            <a:r>
              <a:rPr lang="en-US" sz="1600" dirty="0"/>
              <a:t>vi) a </a:t>
            </a:r>
            <a:r>
              <a:rPr lang="en-US" sz="1600" b="1" dirty="0"/>
              <a:t>TAC of 700 t would end overfishing immediately with a 57% probability</a:t>
            </a:r>
            <a:r>
              <a:rPr lang="en-US" sz="1600" dirty="0"/>
              <a:t>, but this TAC would </a:t>
            </a:r>
            <a:r>
              <a:rPr lang="en-US" sz="1600" b="1" dirty="0"/>
              <a:t>only have a 41% probability of rebuilding the stock by 2070</a:t>
            </a:r>
            <a:r>
              <a:rPr lang="en-US" sz="1600" dirty="0"/>
              <a:t>. </a:t>
            </a:r>
          </a:p>
        </p:txBody>
      </p:sp>
      <p:cxnSp>
        <p:nvCxnSpPr>
          <p:cNvPr id="6" name="Straight Arrow Connector 5">
            <a:extLst>
              <a:ext uri="{FF2B5EF4-FFF2-40B4-BE49-F238E27FC236}">
                <a16:creationId xmlns:a16="http://schemas.microsoft.com/office/drawing/2014/main" id="{4252D725-4221-4FDE-AD6F-61632DDB7670}"/>
              </a:ext>
            </a:extLst>
          </p:cNvPr>
          <p:cNvCxnSpPr>
            <a:endCxn id="120834" idx="3"/>
          </p:cNvCxnSpPr>
          <p:nvPr/>
        </p:nvCxnSpPr>
        <p:spPr>
          <a:xfrm flipH="1">
            <a:off x="7164288" y="2276872"/>
            <a:ext cx="1080120" cy="41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3607705"/>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46</a:t>
            </a:fld>
            <a:endParaRPr lang="en-US"/>
          </a:p>
        </p:txBody>
      </p:sp>
      <p:sp>
        <p:nvSpPr>
          <p:cNvPr id="5" name="Rectangle 4"/>
          <p:cNvSpPr/>
          <p:nvPr/>
        </p:nvSpPr>
        <p:spPr>
          <a:xfrm>
            <a:off x="251520" y="980728"/>
            <a:ext cx="8568952" cy="5016758"/>
          </a:xfrm>
          <a:prstGeom prst="rect">
            <a:avLst/>
          </a:prstGeom>
        </p:spPr>
        <p:txBody>
          <a:bodyPr wrap="square">
            <a:spAutoFit/>
          </a:bodyPr>
          <a:lstStyle/>
          <a:p>
            <a:pPr>
              <a:buFont typeface="Arial" pitchFamily="34" charset="0"/>
              <a:buChar char="•"/>
            </a:pPr>
            <a:r>
              <a:rPr lang="en-US" sz="2000" dirty="0"/>
              <a:t> The </a:t>
            </a:r>
            <a:r>
              <a:rPr lang="en-US" sz="2000" b="1" u="sng" dirty="0"/>
              <a:t>Committee reviewed the probability of success of several of the measures contemplated in ICCAT Rec. 17-08 through additional projections for shortfin mako</a:t>
            </a:r>
            <a:r>
              <a:rPr lang="en-US" sz="2000" dirty="0"/>
              <a:t>. Specifically, alternative TAC, minimum size limit, and live release measures were explored with two tools: Stock Synthesis and the Decision Support Tool (DST).</a:t>
            </a:r>
          </a:p>
          <a:p>
            <a:pPr>
              <a:buFont typeface="Arial" pitchFamily="34" charset="0"/>
              <a:buChar char="•"/>
            </a:pPr>
            <a:endParaRPr lang="en-US" sz="2000" dirty="0"/>
          </a:p>
          <a:p>
            <a:pPr>
              <a:buFont typeface="Arial" pitchFamily="34" charset="0"/>
              <a:buChar char="•"/>
            </a:pPr>
            <a:r>
              <a:rPr lang="en-US" sz="2000" dirty="0"/>
              <a:t> The Committee noted that </a:t>
            </a:r>
            <a:r>
              <a:rPr lang="en-US" sz="2000" b="1" dirty="0"/>
              <a:t>fixed TACs with size regulations (210 cm fork length for females and 180 cm fork length for males) accelerated stock recovery</a:t>
            </a:r>
            <a:r>
              <a:rPr lang="en-US" sz="2000" dirty="0"/>
              <a:t>. However, these projections implicitly assumed that fish released below the size limit had 100% post-release survival.</a:t>
            </a:r>
          </a:p>
          <a:p>
            <a:pPr>
              <a:buFont typeface="Arial" pitchFamily="34" charset="0"/>
              <a:buChar char="•"/>
            </a:pPr>
            <a:endParaRPr lang="en-US" sz="2000" dirty="0"/>
          </a:p>
          <a:p>
            <a:pPr>
              <a:buFont typeface="Arial" pitchFamily="34" charset="0"/>
              <a:buChar char="•"/>
            </a:pPr>
            <a:r>
              <a:rPr lang="en-US" sz="2000" dirty="0"/>
              <a:t> The Committee also explored the </a:t>
            </a:r>
            <a:r>
              <a:rPr lang="en-US" sz="2000" b="1" dirty="0"/>
              <a:t>effect of live release regulations </a:t>
            </a:r>
            <a:r>
              <a:rPr lang="en-US" sz="2000" dirty="0"/>
              <a:t>(through reduction in fishing mortality but considering a post-release mortality rate of 25%) and found that </a:t>
            </a:r>
            <a:r>
              <a:rPr lang="en-US" sz="2000" b="1" dirty="0"/>
              <a:t>all scenarios resulted in population declines until 2035</a:t>
            </a:r>
            <a:r>
              <a:rPr lang="en-US" sz="2000" dirty="0"/>
              <a:t> … and that the </a:t>
            </a:r>
            <a:r>
              <a:rPr lang="en-US" sz="2000" b="1" dirty="0"/>
              <a:t>biomass that supports MSY was only reached by 2070 for the fishing mortality equal zero scenario</a:t>
            </a:r>
            <a:r>
              <a:rPr lang="en-US" sz="2000" dirty="0"/>
              <a:t>.</a:t>
            </a:r>
          </a:p>
        </p:txBody>
      </p:sp>
      <p:sp>
        <p:nvSpPr>
          <p:cNvPr id="8" name="TextBox 2"/>
          <p:cNvSpPr txBox="1">
            <a:spLocks noChangeArrowheads="1"/>
          </p:cNvSpPr>
          <p:nvPr/>
        </p:nvSpPr>
        <p:spPr bwMode="auto">
          <a:xfrm>
            <a:off x="3624695" y="188640"/>
            <a:ext cx="4470326"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pt-PT" altLang="en-US" sz="2400" b="1" i="1" dirty="0" err="1">
                <a:solidFill>
                  <a:schemeClr val="bg1"/>
                </a:solidFill>
                <a:latin typeface="Arial" panose="020B0604020202020204" pitchFamily="34" charset="0"/>
                <a:cs typeface="Arial" panose="020B0604020202020204" pitchFamily="34" charset="0"/>
              </a:rPr>
              <a:t>Effects</a:t>
            </a:r>
            <a:r>
              <a:rPr lang="pt-PT" altLang="en-US" sz="2400" b="1" i="1" dirty="0">
                <a:solidFill>
                  <a:schemeClr val="bg1"/>
                </a:solidFill>
                <a:latin typeface="Arial" panose="020B0604020202020204" pitchFamily="34" charset="0"/>
                <a:cs typeface="Arial" panose="020B0604020202020204" pitchFamily="34" charset="0"/>
              </a:rPr>
              <a:t> </a:t>
            </a:r>
            <a:r>
              <a:rPr lang="pt-PT" altLang="en-US" sz="2400" b="1" i="1" dirty="0" err="1">
                <a:solidFill>
                  <a:schemeClr val="bg1"/>
                </a:solidFill>
                <a:latin typeface="Arial" panose="020B0604020202020204" pitchFamily="34" charset="0"/>
                <a:cs typeface="Arial" panose="020B0604020202020204" pitchFamily="34" charset="0"/>
              </a:rPr>
              <a:t>of</a:t>
            </a:r>
            <a:r>
              <a:rPr lang="pt-PT" altLang="en-US" sz="2400" b="1" i="1" dirty="0">
                <a:solidFill>
                  <a:schemeClr val="bg1"/>
                </a:solidFill>
                <a:latin typeface="Arial" panose="020B0604020202020204" pitchFamily="34" charset="0"/>
                <a:cs typeface="Arial" panose="020B0604020202020204" pitchFamily="34" charset="0"/>
              </a:rPr>
              <a:t> current </a:t>
            </a:r>
            <a:r>
              <a:rPr lang="pt-PT" altLang="en-US" sz="2400" b="1" i="1" dirty="0" err="1">
                <a:solidFill>
                  <a:schemeClr val="bg1"/>
                </a:solidFill>
                <a:latin typeface="Arial" panose="020B0604020202020204" pitchFamily="34" charset="0"/>
                <a:cs typeface="Arial" panose="020B0604020202020204" pitchFamily="34" charset="0"/>
              </a:rPr>
              <a:t>regulations</a:t>
            </a:r>
            <a:endParaRPr lang="en-US" altLang="en-US" sz="2400" b="1" i="1" dirty="0">
              <a:solidFill>
                <a:schemeClr val="bg1"/>
              </a:solidFill>
              <a:latin typeface="Arial" panose="020B0604020202020204" pitchFamily="34" charset="0"/>
              <a:cs typeface="Arial" panose="020B0604020202020204" pitchFamily="34" charset="0"/>
            </a:endParaRPr>
          </a:p>
        </p:txBody>
      </p:sp>
      <p:sp>
        <p:nvSpPr>
          <p:cNvPr id="7"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4315308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47</a:t>
            </a:fld>
            <a:endParaRPr lang="en-US"/>
          </a:p>
        </p:txBody>
      </p:sp>
      <p:sp>
        <p:nvSpPr>
          <p:cNvPr id="5" name="Rectangle 4"/>
          <p:cNvSpPr/>
          <p:nvPr/>
        </p:nvSpPr>
        <p:spPr>
          <a:xfrm>
            <a:off x="251520" y="980728"/>
            <a:ext cx="8568952" cy="4708981"/>
          </a:xfrm>
          <a:prstGeom prst="rect">
            <a:avLst/>
          </a:prstGeom>
        </p:spPr>
        <p:txBody>
          <a:bodyPr wrap="square">
            <a:spAutoFit/>
          </a:bodyPr>
          <a:lstStyle/>
          <a:p>
            <a:pPr>
              <a:buFont typeface="Arial" pitchFamily="34" charset="0"/>
              <a:buChar char="•"/>
            </a:pPr>
            <a:r>
              <a:rPr lang="en-US" sz="2000" dirty="0"/>
              <a:t>  Projections with DST revealed that </a:t>
            </a:r>
            <a:r>
              <a:rPr lang="en-US" sz="2000" b="1" dirty="0"/>
              <a:t>if fishers are unable to avoid catching shortfin makos and those discarded have a substantial mortality rate, then it is necessary to greatly decrease the retained catch to allow the stock to rebuild.</a:t>
            </a:r>
            <a:r>
              <a:rPr lang="en-US" sz="2000" dirty="0"/>
              <a:t> Size limits and other strategies to release live sharks must be accompanied by a reduction in retained catch.</a:t>
            </a:r>
          </a:p>
          <a:p>
            <a:pPr>
              <a:buFont typeface="Arial" pitchFamily="34" charset="0"/>
              <a:buChar char="•"/>
            </a:pPr>
            <a:endParaRPr lang="en-US" sz="2000" dirty="0"/>
          </a:p>
          <a:p>
            <a:pPr>
              <a:buFont typeface="Arial" pitchFamily="34" charset="0"/>
              <a:buChar char="•"/>
            </a:pPr>
            <a:r>
              <a:rPr lang="en-US" sz="2000" dirty="0"/>
              <a:t> The Committee thus concluded that </a:t>
            </a:r>
            <a:r>
              <a:rPr lang="en-US" sz="2000" b="1" dirty="0"/>
              <a:t>a live release approach may be a way to reduce F if discard mortality rates are low</a:t>
            </a:r>
            <a:r>
              <a:rPr lang="en-US" sz="2000" dirty="0"/>
              <a:t>, but </a:t>
            </a:r>
            <a:r>
              <a:rPr lang="en-US" sz="2000" b="1" dirty="0"/>
              <a:t>other management measures such as reduction of soak time, time-area closures, and safe handling and best practices for the release of live specimens </a:t>
            </a:r>
            <a:r>
              <a:rPr lang="en-US" sz="2000" dirty="0"/>
              <a:t>may also be required to further reduce incidental mortality.</a:t>
            </a:r>
          </a:p>
          <a:p>
            <a:pPr>
              <a:buFont typeface="Arial" pitchFamily="34" charset="0"/>
              <a:buChar char="•"/>
            </a:pPr>
            <a:endParaRPr lang="en-US" sz="2000" dirty="0"/>
          </a:p>
          <a:p>
            <a:pPr>
              <a:buFont typeface="Arial" pitchFamily="34" charset="0"/>
              <a:buChar char="•"/>
            </a:pPr>
            <a:r>
              <a:rPr lang="en-US" sz="2000" dirty="0"/>
              <a:t> The Committee also noted that a slot </a:t>
            </a:r>
            <a:r>
              <a:rPr lang="en-US" sz="2000" b="1" dirty="0"/>
              <a:t>limit that protects some mature age groups may be appropriate</a:t>
            </a:r>
            <a:r>
              <a:rPr lang="en-US" sz="2000" dirty="0"/>
              <a:t>, although selectivity on those ages is low.</a:t>
            </a:r>
          </a:p>
          <a:p>
            <a:pPr>
              <a:buFont typeface="Arial" pitchFamily="34" charset="0"/>
              <a:buChar char="•"/>
            </a:pPr>
            <a:endParaRPr lang="en-US" sz="2000" dirty="0"/>
          </a:p>
        </p:txBody>
      </p:sp>
      <p:sp>
        <p:nvSpPr>
          <p:cNvPr id="8" name="TextBox 2"/>
          <p:cNvSpPr txBox="1">
            <a:spLocks noChangeArrowheads="1"/>
          </p:cNvSpPr>
          <p:nvPr/>
        </p:nvSpPr>
        <p:spPr bwMode="auto">
          <a:xfrm>
            <a:off x="3624695" y="188640"/>
            <a:ext cx="4470326"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pt-PT" altLang="en-US" sz="2400" b="1" i="1" dirty="0" err="1">
                <a:solidFill>
                  <a:schemeClr val="bg1"/>
                </a:solidFill>
                <a:latin typeface="Arial" panose="020B0604020202020204" pitchFamily="34" charset="0"/>
                <a:cs typeface="Arial" panose="020B0604020202020204" pitchFamily="34" charset="0"/>
              </a:rPr>
              <a:t>Effects</a:t>
            </a:r>
            <a:r>
              <a:rPr lang="pt-PT" altLang="en-US" sz="2400" b="1" i="1" dirty="0">
                <a:solidFill>
                  <a:schemeClr val="bg1"/>
                </a:solidFill>
                <a:latin typeface="Arial" panose="020B0604020202020204" pitchFamily="34" charset="0"/>
                <a:cs typeface="Arial" panose="020B0604020202020204" pitchFamily="34" charset="0"/>
              </a:rPr>
              <a:t> </a:t>
            </a:r>
            <a:r>
              <a:rPr lang="pt-PT" altLang="en-US" sz="2400" b="1" i="1" dirty="0" err="1">
                <a:solidFill>
                  <a:schemeClr val="bg1"/>
                </a:solidFill>
                <a:latin typeface="Arial" panose="020B0604020202020204" pitchFamily="34" charset="0"/>
                <a:cs typeface="Arial" panose="020B0604020202020204" pitchFamily="34" charset="0"/>
              </a:rPr>
              <a:t>of</a:t>
            </a:r>
            <a:r>
              <a:rPr lang="pt-PT" altLang="en-US" sz="2400" b="1" i="1" dirty="0">
                <a:solidFill>
                  <a:schemeClr val="bg1"/>
                </a:solidFill>
                <a:latin typeface="Arial" panose="020B0604020202020204" pitchFamily="34" charset="0"/>
                <a:cs typeface="Arial" panose="020B0604020202020204" pitchFamily="34" charset="0"/>
              </a:rPr>
              <a:t> current </a:t>
            </a:r>
            <a:r>
              <a:rPr lang="pt-PT" altLang="en-US" sz="2400" b="1" i="1" dirty="0" err="1">
                <a:solidFill>
                  <a:schemeClr val="bg1"/>
                </a:solidFill>
                <a:latin typeface="Arial" panose="020B0604020202020204" pitchFamily="34" charset="0"/>
                <a:cs typeface="Arial" panose="020B0604020202020204" pitchFamily="34" charset="0"/>
              </a:rPr>
              <a:t>regulations</a:t>
            </a:r>
            <a:endParaRPr lang="en-US" altLang="en-US" sz="2400" b="1" i="1" dirty="0">
              <a:solidFill>
                <a:schemeClr val="bg1"/>
              </a:solidFill>
              <a:latin typeface="Arial" panose="020B0604020202020204" pitchFamily="34" charset="0"/>
              <a:cs typeface="Arial" panose="020B0604020202020204" pitchFamily="34" charset="0"/>
            </a:endParaRPr>
          </a:p>
        </p:txBody>
      </p:sp>
      <p:sp>
        <p:nvSpPr>
          <p:cNvPr id="7"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4315308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48</a:t>
            </a:fld>
            <a:endParaRPr lang="en-US"/>
          </a:p>
        </p:txBody>
      </p:sp>
      <p:sp>
        <p:nvSpPr>
          <p:cNvPr id="5" name="Rectangle 4"/>
          <p:cNvSpPr/>
          <p:nvPr/>
        </p:nvSpPr>
        <p:spPr>
          <a:xfrm>
            <a:off x="251520" y="980728"/>
            <a:ext cx="8568952" cy="3785652"/>
          </a:xfrm>
          <a:prstGeom prst="rect">
            <a:avLst/>
          </a:prstGeom>
        </p:spPr>
        <p:txBody>
          <a:bodyPr wrap="square">
            <a:spAutoFit/>
          </a:bodyPr>
          <a:lstStyle/>
          <a:p>
            <a:pPr>
              <a:buFont typeface="Arial" pitchFamily="34" charset="0"/>
              <a:buChar char="•"/>
            </a:pPr>
            <a:r>
              <a:rPr lang="en-US" sz="2000" dirty="0"/>
              <a:t> 2019 is the first full year during which Rec. 17-08 applies. The Committee will </a:t>
            </a:r>
            <a:r>
              <a:rPr lang="en-US" sz="2000" b="1" dirty="0"/>
              <a:t>not be able to review 2019 shortfin mako catches until after 31 July 2020 </a:t>
            </a:r>
            <a:r>
              <a:rPr lang="en-US" sz="2000" dirty="0"/>
              <a:t>(noting that it will provide the Committee with only one year of data). </a:t>
            </a:r>
          </a:p>
          <a:p>
            <a:pPr>
              <a:buFont typeface="Arial" pitchFamily="34" charset="0"/>
              <a:buChar char="•"/>
            </a:pPr>
            <a:endParaRPr lang="en-US" sz="2000" b="1" dirty="0"/>
          </a:p>
          <a:p>
            <a:pPr>
              <a:buFont typeface="Arial" pitchFamily="34" charset="0"/>
              <a:buChar char="•"/>
            </a:pPr>
            <a:r>
              <a:rPr lang="en-US" sz="2000" dirty="0"/>
              <a:t> The Committee had </a:t>
            </a:r>
            <a:r>
              <a:rPr lang="en-US" sz="2000" b="1" dirty="0"/>
              <a:t>insufficient information to determine which ICCAT recommendations regarding possible conservation measures (Rec. 17-08) were implemented for which fleet</a:t>
            </a:r>
            <a:r>
              <a:rPr lang="en-US" sz="2000" dirty="0"/>
              <a:t>, making it difficult to evaluate the effect of the possible conservation measures by fleet in the projections. Nevertheless, a </a:t>
            </a:r>
            <a:r>
              <a:rPr lang="en-US" sz="2000" b="1" dirty="0"/>
              <a:t>general evaluation of the effect of the conservation measures was undertaken which showed that they are insufficient to rebuild the stock </a:t>
            </a:r>
            <a:r>
              <a:rPr lang="en-US" sz="2000" dirty="0"/>
              <a:t>within the specified timeframe.</a:t>
            </a:r>
          </a:p>
          <a:p>
            <a:pPr>
              <a:buFont typeface="Arial" pitchFamily="34" charset="0"/>
              <a:buChar char="•"/>
            </a:pPr>
            <a:endParaRPr lang="en-US" sz="2000" dirty="0"/>
          </a:p>
        </p:txBody>
      </p:sp>
      <p:sp>
        <p:nvSpPr>
          <p:cNvPr id="8" name="TextBox 2"/>
          <p:cNvSpPr txBox="1">
            <a:spLocks noChangeArrowheads="1"/>
          </p:cNvSpPr>
          <p:nvPr/>
        </p:nvSpPr>
        <p:spPr bwMode="auto">
          <a:xfrm>
            <a:off x="3624695" y="188640"/>
            <a:ext cx="4470326"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pt-PT" altLang="en-US" sz="2400" b="1" i="1" dirty="0" err="1">
                <a:solidFill>
                  <a:schemeClr val="bg1"/>
                </a:solidFill>
                <a:latin typeface="Arial" panose="020B0604020202020204" pitchFamily="34" charset="0"/>
                <a:cs typeface="Arial" panose="020B0604020202020204" pitchFamily="34" charset="0"/>
              </a:rPr>
              <a:t>Effects</a:t>
            </a:r>
            <a:r>
              <a:rPr lang="pt-PT" altLang="en-US" sz="2400" b="1" i="1" dirty="0">
                <a:solidFill>
                  <a:schemeClr val="bg1"/>
                </a:solidFill>
                <a:latin typeface="Arial" panose="020B0604020202020204" pitchFamily="34" charset="0"/>
                <a:cs typeface="Arial" panose="020B0604020202020204" pitchFamily="34" charset="0"/>
              </a:rPr>
              <a:t> </a:t>
            </a:r>
            <a:r>
              <a:rPr lang="pt-PT" altLang="en-US" sz="2400" b="1" i="1" dirty="0" err="1">
                <a:solidFill>
                  <a:schemeClr val="bg1"/>
                </a:solidFill>
                <a:latin typeface="Arial" panose="020B0604020202020204" pitchFamily="34" charset="0"/>
                <a:cs typeface="Arial" panose="020B0604020202020204" pitchFamily="34" charset="0"/>
              </a:rPr>
              <a:t>of</a:t>
            </a:r>
            <a:r>
              <a:rPr lang="pt-PT" altLang="en-US" sz="2400" b="1" i="1" dirty="0">
                <a:solidFill>
                  <a:schemeClr val="bg1"/>
                </a:solidFill>
                <a:latin typeface="Arial" panose="020B0604020202020204" pitchFamily="34" charset="0"/>
                <a:cs typeface="Arial" panose="020B0604020202020204" pitchFamily="34" charset="0"/>
              </a:rPr>
              <a:t> current </a:t>
            </a:r>
            <a:r>
              <a:rPr lang="pt-PT" altLang="en-US" sz="2400" b="1" i="1" dirty="0" err="1">
                <a:solidFill>
                  <a:schemeClr val="bg1"/>
                </a:solidFill>
                <a:latin typeface="Arial" panose="020B0604020202020204" pitchFamily="34" charset="0"/>
                <a:cs typeface="Arial" panose="020B0604020202020204" pitchFamily="34" charset="0"/>
              </a:rPr>
              <a:t>regulations</a:t>
            </a:r>
            <a:endParaRPr lang="en-US" altLang="en-US" sz="2400" b="1" i="1" dirty="0">
              <a:solidFill>
                <a:schemeClr val="bg1"/>
              </a:solidFill>
              <a:latin typeface="Arial" panose="020B0604020202020204" pitchFamily="34" charset="0"/>
              <a:cs typeface="Arial" panose="020B0604020202020204" pitchFamily="34" charset="0"/>
            </a:endParaRPr>
          </a:p>
        </p:txBody>
      </p:sp>
      <p:sp>
        <p:nvSpPr>
          <p:cNvPr id="7"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4315308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49</a:t>
            </a:fld>
            <a:endParaRPr lang="en-US"/>
          </a:p>
        </p:txBody>
      </p:sp>
      <p:sp>
        <p:nvSpPr>
          <p:cNvPr id="5" name="Rectangle 4"/>
          <p:cNvSpPr/>
          <p:nvPr/>
        </p:nvSpPr>
        <p:spPr>
          <a:xfrm>
            <a:off x="251520" y="1196752"/>
            <a:ext cx="8568952" cy="4708981"/>
          </a:xfrm>
          <a:prstGeom prst="rect">
            <a:avLst/>
          </a:prstGeom>
        </p:spPr>
        <p:txBody>
          <a:bodyPr wrap="square">
            <a:spAutoFit/>
          </a:bodyPr>
          <a:lstStyle/>
          <a:p>
            <a:r>
              <a:rPr lang="en-US" sz="2000" b="1" u="sng" dirty="0"/>
              <a:t>North Atlantic stock</a:t>
            </a:r>
          </a:p>
          <a:p>
            <a:endParaRPr lang="en-US" sz="2000" b="1"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Given the vulnerable biological characteristics of this stock and the pessimistic projections, </a:t>
            </a:r>
            <a:r>
              <a:rPr lang="en-US" sz="2000" u="sng" dirty="0"/>
              <a:t>to </a:t>
            </a:r>
            <a:r>
              <a:rPr lang="en-US" sz="2000" b="1" u="sng" dirty="0"/>
              <a:t>accelerate the rate of recovery and to increase the probability of success the Committee recommends that the Commission adopt a non-retention policy without exception in the North Atlantic</a:t>
            </a:r>
            <a:r>
              <a:rPr lang="en-US" sz="2000" u="sng" dirty="0"/>
              <a:t> </a:t>
            </a:r>
            <a:r>
              <a:rPr lang="en-US" sz="2000" dirty="0"/>
              <a:t>as it has already done with other shark species caught as bycatch in ICCAT fisheries.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b="1" dirty="0"/>
              <a:t>Reporting all sources of mortality is an essential element to decrease the uncertainty in stock assessment results, and particularly the report of estimated dead discards for all fisheries</a:t>
            </a:r>
            <a:r>
              <a:rPr lang="en-US" sz="2000" dirty="0"/>
              <a:t>. Although the reporting of dead discards is already part of the ICCAT data reporting obligations (Rec. 17-08), the requirement has been ignored by many CPCs.</a:t>
            </a:r>
          </a:p>
        </p:txBody>
      </p:sp>
      <p:sp>
        <p:nvSpPr>
          <p:cNvPr id="8" name="TextBox 2"/>
          <p:cNvSpPr txBox="1">
            <a:spLocks noChangeArrowheads="1"/>
          </p:cNvSpPr>
          <p:nvPr/>
        </p:nvSpPr>
        <p:spPr bwMode="auto">
          <a:xfrm>
            <a:off x="3624695" y="188640"/>
            <a:ext cx="5115952"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a:t>
            </a:r>
            <a:r>
              <a:rPr lang="es-ES_tradnl" sz="2400" b="1" i="1" dirty="0">
                <a:solidFill>
                  <a:schemeClr val="bg1"/>
                </a:solidFill>
              </a:rPr>
              <a:t>Management </a:t>
            </a:r>
            <a:r>
              <a:rPr lang="es-ES_tradnl" sz="2400" b="1" i="1" dirty="0" err="1">
                <a:solidFill>
                  <a:schemeClr val="bg1"/>
                </a:solidFill>
              </a:rPr>
              <a:t>recommendations</a:t>
            </a:r>
            <a:r>
              <a:rPr lang="es-ES_tradnl" sz="2400" b="1" i="1" dirty="0">
                <a:solidFill>
                  <a:schemeClr val="bg1"/>
                </a:solidFill>
              </a:rPr>
              <a:t> </a:t>
            </a:r>
            <a:endParaRPr lang="en-US" alt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530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908720"/>
            <a:ext cx="7272808" cy="584775"/>
          </a:xfrm>
          <a:prstGeom prst="rect">
            <a:avLst/>
          </a:prstGeom>
        </p:spPr>
        <p:txBody>
          <a:bodyPr wrap="square">
            <a:spAutoFit/>
          </a:bodyPr>
          <a:lstStyle/>
          <a:p>
            <a:r>
              <a:rPr lang="en-US" sz="3200" b="1" dirty="0">
                <a:solidFill>
                  <a:srgbClr val="0000FF"/>
                </a:solidFill>
              </a:rPr>
              <a:t>Annual catch by gear</a:t>
            </a:r>
            <a:endParaRPr lang="fr-FR" sz="3200" b="1" dirty="0">
              <a:solidFill>
                <a:srgbClr val="0000FF"/>
              </a:solidFill>
            </a:endParaRPr>
          </a:p>
        </p:txBody>
      </p:sp>
      <p:sp>
        <p:nvSpPr>
          <p:cNvPr id="6" name="TextBox 2"/>
          <p:cNvSpPr txBox="1">
            <a:spLocks noChangeArrowheads="1"/>
          </p:cNvSpPr>
          <p:nvPr/>
        </p:nvSpPr>
        <p:spPr bwMode="auto">
          <a:xfrm>
            <a:off x="3635896" y="116632"/>
            <a:ext cx="368883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WHM Fishery Indicators</a:t>
            </a:r>
          </a:p>
        </p:txBody>
      </p:sp>
      <p:sp>
        <p:nvSpPr>
          <p:cNvPr id="7" name="Slide Number Placeholder 6"/>
          <p:cNvSpPr>
            <a:spLocks noGrp="1"/>
          </p:cNvSpPr>
          <p:nvPr>
            <p:ph type="sldNum" sz="quarter" idx="12"/>
          </p:nvPr>
        </p:nvSpPr>
        <p:spPr/>
        <p:txBody>
          <a:bodyPr/>
          <a:lstStyle/>
          <a:p>
            <a:fld id="{550BDC99-089A-42AC-9981-69659C08CC3B}" type="slidenum">
              <a:rPr lang="en-US" smtClean="0"/>
              <a:pPr/>
              <a:t>5</a:t>
            </a:fld>
            <a:endParaRPr lang="en-US"/>
          </a:p>
        </p:txBody>
      </p:sp>
      <p:sp>
        <p:nvSpPr>
          <p:cNvPr id="8" name="Date Placeholder 7"/>
          <p:cNvSpPr>
            <a:spLocks noGrp="1"/>
          </p:cNvSpPr>
          <p:nvPr>
            <p:ph type="dt" sz="half" idx="10"/>
          </p:nvPr>
        </p:nvSpPr>
        <p:spPr/>
        <p:txBody>
          <a:bodyPr/>
          <a:lstStyle/>
          <a:p>
            <a:fld id="{E12DB248-029A-4F05-95E9-32C9C1DD26D2}" type="datetime1">
              <a:rPr lang="en-US" smtClean="0"/>
              <a:pPr/>
              <a:t>5/15/2024</a:t>
            </a:fld>
            <a:endParaRPr lang="en-US"/>
          </a:p>
        </p:txBody>
      </p:sp>
      <p:pic>
        <p:nvPicPr>
          <p:cNvPr id="10" name="Picture 9"/>
          <p:cNvPicPr>
            <a:picLocks noChangeAspect="1"/>
          </p:cNvPicPr>
          <p:nvPr/>
        </p:nvPicPr>
        <p:blipFill>
          <a:blip r:embed="rId3" cstate="print"/>
          <a:stretch>
            <a:fillRect/>
          </a:stretch>
        </p:blipFill>
        <p:spPr>
          <a:xfrm>
            <a:off x="3635896" y="2068202"/>
            <a:ext cx="2241912" cy="1859993"/>
          </a:xfrm>
          <a:prstGeom prst="rect">
            <a:avLst/>
          </a:prstGeom>
          <a:solidFill>
            <a:schemeClr val="bg1"/>
          </a:solidFill>
        </p:spPr>
      </p:pic>
      <p:sp>
        <p:nvSpPr>
          <p:cNvPr id="2" name="Rectangle 1"/>
          <p:cNvSpPr/>
          <p:nvPr/>
        </p:nvSpPr>
        <p:spPr>
          <a:xfrm>
            <a:off x="5877808" y="2276872"/>
            <a:ext cx="1502504"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588224" y="1486525"/>
            <a:ext cx="2304256" cy="646331"/>
          </a:xfrm>
          <a:prstGeom prst="rect">
            <a:avLst/>
          </a:prstGeom>
          <a:noFill/>
        </p:spPr>
        <p:txBody>
          <a:bodyPr wrap="square" rtlCol="0">
            <a:spAutoFit/>
          </a:bodyPr>
          <a:lstStyle/>
          <a:p>
            <a:r>
              <a:rPr lang="en-US" dirty="0"/>
              <a:t>Catch (2018):  314 t</a:t>
            </a:r>
          </a:p>
          <a:p>
            <a:r>
              <a:rPr lang="en-US" dirty="0"/>
              <a:t>TAC (2018):  400 t </a:t>
            </a:r>
          </a:p>
        </p:txBody>
      </p:sp>
      <p:pic>
        <p:nvPicPr>
          <p:cNvPr id="12" name="Picture 2"/>
          <p:cNvPicPr>
            <a:picLocks noChangeAspect="1" noChangeArrowheads="1"/>
          </p:cNvPicPr>
          <p:nvPr/>
        </p:nvPicPr>
        <p:blipFill>
          <a:blip r:embed="rId4" cstate="print"/>
          <a:srcRect/>
          <a:stretch>
            <a:fillRect/>
          </a:stretch>
        </p:blipFill>
        <p:spPr bwMode="auto">
          <a:xfrm>
            <a:off x="251520" y="1556792"/>
            <a:ext cx="6264696" cy="3567013"/>
          </a:xfrm>
          <a:prstGeom prst="rect">
            <a:avLst/>
          </a:prstGeom>
          <a:noFill/>
          <a:ln w="9525">
            <a:noFill/>
            <a:miter lim="800000"/>
            <a:headEnd/>
            <a:tailEnd/>
          </a:ln>
        </p:spPr>
      </p:pic>
      <p:sp>
        <p:nvSpPr>
          <p:cNvPr id="13" name="Rectangle 5"/>
          <p:cNvSpPr>
            <a:spLocks noChangeArrowheads="1"/>
          </p:cNvSpPr>
          <p:nvPr/>
        </p:nvSpPr>
        <p:spPr bwMode="auto">
          <a:xfrm>
            <a:off x="72009" y="5301208"/>
            <a:ext cx="9036495" cy="923330"/>
          </a:xfrm>
          <a:prstGeom prst="rect">
            <a:avLst/>
          </a:prstGeom>
          <a:noFill/>
          <a:ln w="9525">
            <a:noFill/>
            <a:miter lim="800000"/>
            <a:headEnd/>
            <a:tailEnd/>
          </a:ln>
          <a:effectLst/>
        </p:spPr>
        <p:txBody>
          <a:bodyPr wrap="square">
            <a:spAutoFit/>
          </a:bodyPr>
          <a:lstStyle/>
          <a:p>
            <a:pPr>
              <a:buClr>
                <a:srgbClr val="5D739A"/>
              </a:buClr>
              <a:buSzPct val="95000"/>
              <a:buFont typeface="Wingdings 2" pitchFamily="18" charset="2"/>
              <a:buChar char=""/>
            </a:pPr>
            <a:r>
              <a:rPr lang="en-US" altLang="en-US" dirty="0">
                <a:latin typeface="Tahoma" pitchFamily="34" charset="0"/>
              </a:rPr>
              <a:t> White marlin landings reported to ICCAT include roundscale spearfish.</a:t>
            </a:r>
          </a:p>
          <a:p>
            <a:pPr>
              <a:buClr>
                <a:srgbClr val="5D739A"/>
              </a:buClr>
              <a:buSzPct val="95000"/>
              <a:buFont typeface="Wingdings 2" pitchFamily="18" charset="2"/>
              <a:buChar char=""/>
            </a:pPr>
            <a:r>
              <a:rPr lang="en-US" altLang="en-US" dirty="0">
                <a:latin typeface="Tahoma" pitchFamily="34" charset="0"/>
              </a:rPr>
              <a:t> Studies in the west </a:t>
            </a:r>
            <a:r>
              <a:rPr lang="en-US" altLang="en-US" dirty="0" err="1">
                <a:latin typeface="Tahoma" pitchFamily="34" charset="0"/>
              </a:rPr>
              <a:t>Atl</a:t>
            </a:r>
            <a:r>
              <a:rPr lang="en-US" altLang="en-US" dirty="0">
                <a:latin typeface="Tahoma" pitchFamily="34" charset="0"/>
              </a:rPr>
              <a:t> show ratios of 23-27% RSP/WHM, but vary in time and space. </a:t>
            </a:r>
          </a:p>
          <a:p>
            <a:pPr>
              <a:buClr>
                <a:srgbClr val="5D739A"/>
              </a:buClr>
              <a:buSzPct val="95000"/>
              <a:buFont typeface="Wingdings 2" pitchFamily="18" charset="2"/>
              <a:buChar char=""/>
            </a:pPr>
            <a:r>
              <a:rPr lang="en-US" altLang="en-US" dirty="0">
                <a:latin typeface="Tahoma" pitchFamily="34" charset="0"/>
              </a:rPr>
              <a:t> There is little information on those species ratios in the eastern Atlantic</a:t>
            </a:r>
          </a:p>
        </p:txBody>
      </p:sp>
      <p:sp>
        <p:nvSpPr>
          <p:cNvPr id="14"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371298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50</a:t>
            </a:fld>
            <a:endParaRPr lang="en-US"/>
          </a:p>
        </p:txBody>
      </p:sp>
      <p:sp>
        <p:nvSpPr>
          <p:cNvPr id="5" name="Rectangle 4"/>
          <p:cNvSpPr/>
          <p:nvPr/>
        </p:nvSpPr>
        <p:spPr>
          <a:xfrm>
            <a:off x="251520" y="1196752"/>
            <a:ext cx="8712968" cy="3477875"/>
          </a:xfrm>
          <a:prstGeom prst="rect">
            <a:avLst/>
          </a:prstGeom>
        </p:spPr>
        <p:txBody>
          <a:bodyPr wrap="square">
            <a:spAutoFit/>
          </a:bodyPr>
          <a:lstStyle/>
          <a:p>
            <a:r>
              <a:rPr lang="en-US" sz="2000" b="1" u="sng" dirty="0"/>
              <a:t>North Atlantic stock</a:t>
            </a:r>
          </a:p>
          <a:p>
            <a:endParaRPr lang="en-US" sz="2000" b="1" dirty="0"/>
          </a:p>
          <a:p>
            <a:endParaRPr lang="en-US" sz="2000" b="1" dirty="0"/>
          </a:p>
          <a:p>
            <a:pPr marL="342900" indent="-342900">
              <a:buFont typeface="Arial" panose="020B0604020202020204" pitchFamily="34" charset="0"/>
              <a:buChar char="•"/>
            </a:pPr>
            <a:r>
              <a:rPr lang="en-US" sz="2000" dirty="0"/>
              <a:t>The Committee indicated that additional measures can potentially further reduce incidental mortality, </a:t>
            </a:r>
            <a:r>
              <a:rPr lang="en-US" sz="2000" b="1" dirty="0"/>
              <a:t>including safe handling and best practices for the release of live specimens (since post release survival can reach 77%)</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There will be a </a:t>
            </a:r>
            <a:r>
              <a:rPr lang="en-US" sz="2000" b="1" dirty="0"/>
              <a:t>need for CPCs to strengthen their monitoring and data collection efforts by species to monitor the future status of the stocks</a:t>
            </a:r>
            <a:r>
              <a:rPr lang="en-US" sz="2000" dirty="0"/>
              <a:t>, including but not limited to total estimated dead discards and the estimation of CPUEs using observer data.</a:t>
            </a:r>
          </a:p>
        </p:txBody>
      </p:sp>
      <p:sp>
        <p:nvSpPr>
          <p:cNvPr id="8" name="TextBox 2"/>
          <p:cNvSpPr txBox="1">
            <a:spLocks noChangeArrowheads="1"/>
          </p:cNvSpPr>
          <p:nvPr/>
        </p:nvSpPr>
        <p:spPr bwMode="auto">
          <a:xfrm>
            <a:off x="3624695" y="188640"/>
            <a:ext cx="5115952"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a:t>
            </a:r>
            <a:r>
              <a:rPr lang="es-ES_tradnl" sz="2400" b="1" i="1" dirty="0">
                <a:solidFill>
                  <a:schemeClr val="bg1"/>
                </a:solidFill>
              </a:rPr>
              <a:t>Management </a:t>
            </a:r>
            <a:r>
              <a:rPr lang="es-ES_tradnl" sz="2400" b="1" i="1" dirty="0" err="1">
                <a:solidFill>
                  <a:schemeClr val="bg1"/>
                </a:solidFill>
              </a:rPr>
              <a:t>recommendations</a:t>
            </a:r>
            <a:r>
              <a:rPr lang="es-ES_tradnl" sz="2400" b="1" i="1" dirty="0">
                <a:solidFill>
                  <a:schemeClr val="bg1"/>
                </a:solidFill>
              </a:rPr>
              <a:t> </a:t>
            </a:r>
            <a:endParaRPr lang="en-US" alt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5308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51</a:t>
            </a:fld>
            <a:endParaRPr lang="en-US"/>
          </a:p>
        </p:txBody>
      </p:sp>
      <p:sp>
        <p:nvSpPr>
          <p:cNvPr id="5" name="Rectangle 4"/>
          <p:cNvSpPr/>
          <p:nvPr/>
        </p:nvSpPr>
        <p:spPr>
          <a:xfrm>
            <a:off x="395536" y="1268760"/>
            <a:ext cx="8064896" cy="4401205"/>
          </a:xfrm>
          <a:prstGeom prst="rect">
            <a:avLst/>
          </a:prstGeom>
        </p:spPr>
        <p:txBody>
          <a:bodyPr wrap="square">
            <a:spAutoFit/>
          </a:bodyPr>
          <a:lstStyle/>
          <a:p>
            <a:r>
              <a:rPr lang="en-US" sz="2000" b="1" u="sng" dirty="0"/>
              <a:t>South Atlantic stock </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Given that fishery development in the South predictably follows that in the North and that </a:t>
            </a:r>
            <a:r>
              <a:rPr lang="en-US" sz="2000" b="1" dirty="0"/>
              <a:t>the biological characteristics of the stock are similar</a:t>
            </a:r>
            <a:r>
              <a:rPr lang="en-US" sz="2000" dirty="0"/>
              <a:t>, </a:t>
            </a:r>
            <a:r>
              <a:rPr lang="en-US" sz="2000" b="1" dirty="0"/>
              <a:t>there is a significant risk that this stock could follow a similar history to that of the North stock</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If the stock declines it will, like the North stock, </a:t>
            </a:r>
            <a:r>
              <a:rPr lang="en-US" sz="2000" b="1" dirty="0"/>
              <a:t>require a long time for rebuilding even after significant catch reductions</a:t>
            </a:r>
            <a:r>
              <a:rPr lang="en-US" sz="2000" dirty="0"/>
              <a:t>.</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To avoid this situation and considering the uncertainty in the stock status, the </a:t>
            </a:r>
            <a:r>
              <a:rPr lang="en-US" sz="2000" b="1" dirty="0"/>
              <a:t>Committee recommends that, at a minimum </a:t>
            </a:r>
            <a:r>
              <a:rPr lang="en-US" sz="2000" b="1" u="sng" dirty="0"/>
              <a:t>catches should not exceed the minimum catch in the last five years of the assessment</a:t>
            </a:r>
            <a:r>
              <a:rPr lang="en-US" sz="2000" b="1" dirty="0"/>
              <a:t> (2011-2015; </a:t>
            </a:r>
            <a:r>
              <a:rPr lang="en-US" sz="2000" b="1" u="sng" dirty="0"/>
              <a:t>2,001 t </a:t>
            </a:r>
            <a:r>
              <a:rPr lang="en-US" sz="2000" dirty="0"/>
              <a:t>with catch scenario C1 [Task I catches]).</a:t>
            </a:r>
          </a:p>
        </p:txBody>
      </p:sp>
      <p:sp>
        <p:nvSpPr>
          <p:cNvPr id="8" name="TextBox 2"/>
          <p:cNvSpPr txBox="1">
            <a:spLocks noChangeArrowheads="1"/>
          </p:cNvSpPr>
          <p:nvPr/>
        </p:nvSpPr>
        <p:spPr bwMode="auto">
          <a:xfrm>
            <a:off x="3624695" y="188640"/>
            <a:ext cx="5115952"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SMA </a:t>
            </a:r>
            <a:r>
              <a:rPr lang="es-ES_tradnl" sz="2400" b="1" i="1" dirty="0">
                <a:solidFill>
                  <a:schemeClr val="bg1"/>
                </a:solidFill>
              </a:rPr>
              <a:t>Management </a:t>
            </a:r>
            <a:r>
              <a:rPr lang="es-ES_tradnl" sz="2400" b="1" i="1" dirty="0" err="1">
                <a:solidFill>
                  <a:schemeClr val="bg1"/>
                </a:solidFill>
              </a:rPr>
              <a:t>recommendations</a:t>
            </a:r>
            <a:r>
              <a:rPr lang="es-ES_tradnl" sz="2400" b="1" i="1" dirty="0">
                <a:solidFill>
                  <a:schemeClr val="bg1"/>
                </a:solidFill>
              </a:rPr>
              <a:t> </a:t>
            </a:r>
            <a:endParaRPr lang="en-US" altLang="en-US" sz="2400" b="1"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1530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52</a:t>
            </a:fld>
            <a:endParaRPr lang="en-US"/>
          </a:p>
        </p:txBody>
      </p:sp>
      <p:sp>
        <p:nvSpPr>
          <p:cNvPr id="5" name="TextBox 2"/>
          <p:cNvSpPr txBox="1">
            <a:spLocks noChangeArrowheads="1"/>
          </p:cNvSpPr>
          <p:nvPr/>
        </p:nvSpPr>
        <p:spPr bwMode="auto">
          <a:xfrm>
            <a:off x="3492376" y="188640"/>
            <a:ext cx="468109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Responses to the Commission</a:t>
            </a:r>
          </a:p>
        </p:txBody>
      </p:sp>
      <p:sp>
        <p:nvSpPr>
          <p:cNvPr id="6" name="TextBox 5"/>
          <p:cNvSpPr txBox="1"/>
          <p:nvPr/>
        </p:nvSpPr>
        <p:spPr>
          <a:xfrm>
            <a:off x="323528" y="1268755"/>
            <a:ext cx="8423870" cy="3170099"/>
          </a:xfrm>
          <a:prstGeom prst="rect">
            <a:avLst/>
          </a:prstGeom>
          <a:noFill/>
        </p:spPr>
        <p:txBody>
          <a:bodyPr wrap="square" rtlCol="0">
            <a:spAutoFit/>
          </a:bodyPr>
          <a:lstStyle/>
          <a:p>
            <a:r>
              <a:rPr lang="en-US" sz="2000" i="1" dirty="0"/>
              <a:t>19.5 Review the effectiveness of the measures contained in Rec. 17-08 and provide the Commission with additional scientific advice on conservation and management measures for North Atlantic shortfin mako. Rec. 17-08, paragraph 10</a:t>
            </a:r>
          </a:p>
          <a:p>
            <a:endParaRPr lang="en-US" sz="2000" i="1" dirty="0"/>
          </a:p>
          <a:p>
            <a:endParaRPr lang="en-US" sz="2000" i="1" dirty="0"/>
          </a:p>
          <a:p>
            <a:pPr>
              <a:buFont typeface="Arial" pitchFamily="34" charset="0"/>
              <a:buChar char="•"/>
            </a:pPr>
            <a:r>
              <a:rPr lang="en-US" sz="2000" dirty="0"/>
              <a:t>  Although the exceptions contemplated in Rec. 17-08 were only partially implemented in 2018,</a:t>
            </a:r>
            <a:r>
              <a:rPr lang="en-US" sz="2000" u="sng" dirty="0"/>
              <a:t> continued fishing at the current catch (2,388 t in 2018) will not allow the stock to rebuild by 2070 and overfishing will continue</a:t>
            </a:r>
            <a:r>
              <a:rPr lang="en-US" sz="2000" dirty="0"/>
              <a:t>.</a:t>
            </a:r>
          </a:p>
          <a:p>
            <a:pPr>
              <a:buFont typeface="Arial" pitchFamily="34" charset="0"/>
              <a:buChar char="•"/>
            </a:pPr>
            <a:endParaRPr lang="en-US" sz="2000" dirty="0"/>
          </a:p>
        </p:txBody>
      </p:sp>
      <p:sp>
        <p:nvSpPr>
          <p:cNvPr id="7"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658000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53</a:t>
            </a:fld>
            <a:endParaRPr lang="en-US"/>
          </a:p>
        </p:txBody>
      </p:sp>
      <p:sp>
        <p:nvSpPr>
          <p:cNvPr id="5" name="TextBox 2"/>
          <p:cNvSpPr txBox="1">
            <a:spLocks noChangeArrowheads="1"/>
          </p:cNvSpPr>
          <p:nvPr/>
        </p:nvSpPr>
        <p:spPr bwMode="auto">
          <a:xfrm>
            <a:off x="3492376" y="188640"/>
            <a:ext cx="468109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Responses to the Commission</a:t>
            </a:r>
          </a:p>
        </p:txBody>
      </p:sp>
      <p:sp>
        <p:nvSpPr>
          <p:cNvPr id="6" name="TextBox 5"/>
          <p:cNvSpPr txBox="1"/>
          <p:nvPr/>
        </p:nvSpPr>
        <p:spPr>
          <a:xfrm>
            <a:off x="251520" y="1124744"/>
            <a:ext cx="8640960" cy="5016758"/>
          </a:xfrm>
          <a:prstGeom prst="rect">
            <a:avLst/>
          </a:prstGeom>
          <a:noFill/>
        </p:spPr>
        <p:txBody>
          <a:bodyPr wrap="square" rtlCol="0">
            <a:spAutoFit/>
          </a:bodyPr>
          <a:lstStyle/>
          <a:p>
            <a:pPr>
              <a:buFont typeface="Arial" pitchFamily="34" charset="0"/>
              <a:buChar char="•"/>
            </a:pPr>
            <a:r>
              <a:rPr lang="en-US" sz="2000" dirty="0"/>
              <a:t> </a:t>
            </a:r>
            <a:r>
              <a:rPr lang="en-US" sz="2000" i="1" dirty="0"/>
              <a:t>an evaluation of whether the measures contained in this recommendation have prevented the population from decreasing further (</a:t>
            </a:r>
            <a:r>
              <a:rPr lang="en-US" sz="2000" i="1" dirty="0" err="1"/>
              <a:t>parag</a:t>
            </a:r>
            <a:r>
              <a:rPr lang="en-US" sz="2000" i="1" dirty="0"/>
              <a:t>. 10 a, b):</a:t>
            </a:r>
          </a:p>
          <a:p>
            <a:pPr>
              <a:buFont typeface="Arial" pitchFamily="34" charset="0"/>
              <a:buChar char="•"/>
            </a:pPr>
            <a:endParaRPr lang="en-US" sz="2000" i="1" dirty="0"/>
          </a:p>
          <a:p>
            <a:pPr lvl="1">
              <a:buFont typeface="Arial" pitchFamily="34" charset="0"/>
              <a:buChar char="•"/>
            </a:pPr>
            <a:r>
              <a:rPr lang="en-US" sz="2000" dirty="0"/>
              <a:t> Full </a:t>
            </a:r>
            <a:r>
              <a:rPr lang="en-US" sz="2000" u="sng" dirty="0"/>
              <a:t>implementation of the measure only happened in 2019 and it is not clear what fleets have implemented what components of the measure</a:t>
            </a:r>
            <a:r>
              <a:rPr lang="en-US" sz="2000" dirty="0"/>
              <a:t>. </a:t>
            </a:r>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r>
              <a:rPr lang="en-US" sz="2000" i="1" dirty="0"/>
              <a:t> a spatial/temporal analysis of North Atlantic shortfin mako catches in order to identify areas with high interactions (</a:t>
            </a:r>
            <a:r>
              <a:rPr lang="en-US" sz="2000" i="1" dirty="0" err="1"/>
              <a:t>parag</a:t>
            </a:r>
            <a:r>
              <a:rPr lang="en-US" sz="2000" i="1" dirty="0"/>
              <a:t>. 10 a):</a:t>
            </a:r>
          </a:p>
          <a:p>
            <a:pPr>
              <a:buFont typeface="Arial" pitchFamily="34" charset="0"/>
              <a:buChar char="•"/>
            </a:pPr>
            <a:endParaRPr lang="en-US" sz="2000" i="1" dirty="0"/>
          </a:p>
          <a:p>
            <a:pPr lvl="1">
              <a:buFont typeface="Arial" pitchFamily="34" charset="0"/>
              <a:buChar char="•"/>
            </a:pPr>
            <a:r>
              <a:rPr lang="en-US" sz="2000" dirty="0"/>
              <a:t> The </a:t>
            </a:r>
            <a:r>
              <a:rPr lang="en-US" sz="2000" u="sng" dirty="0"/>
              <a:t>resolution of data submitted to ICCAT does not allow the identification of areas of high interactions</a:t>
            </a:r>
            <a:r>
              <a:rPr lang="en-US" sz="2000" dirty="0"/>
              <a:t> that would be practical for the implementation of closed areas. Higher resolution spatial catch and effort data would be necessary to identify areas that could be closed with a high probability of protecting mako shark and minimize negative impacts on the target species.</a:t>
            </a:r>
          </a:p>
          <a:p>
            <a:pPr lvl="1">
              <a:buFont typeface="Arial" pitchFamily="34" charset="0"/>
              <a:buChar char="•"/>
            </a:pPr>
            <a:endParaRPr lang="en-US" sz="2000" dirty="0"/>
          </a:p>
        </p:txBody>
      </p:sp>
      <p:sp>
        <p:nvSpPr>
          <p:cNvPr id="7"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658000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54</a:t>
            </a:fld>
            <a:endParaRPr lang="en-US"/>
          </a:p>
        </p:txBody>
      </p:sp>
      <p:sp>
        <p:nvSpPr>
          <p:cNvPr id="5" name="TextBox 2"/>
          <p:cNvSpPr txBox="1">
            <a:spLocks noChangeArrowheads="1"/>
          </p:cNvSpPr>
          <p:nvPr/>
        </p:nvSpPr>
        <p:spPr bwMode="auto">
          <a:xfrm>
            <a:off x="3492376" y="188640"/>
            <a:ext cx="468109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Responses to the Commission</a:t>
            </a:r>
          </a:p>
        </p:txBody>
      </p:sp>
      <p:sp>
        <p:nvSpPr>
          <p:cNvPr id="6" name="TextBox 5"/>
          <p:cNvSpPr txBox="1"/>
          <p:nvPr/>
        </p:nvSpPr>
        <p:spPr>
          <a:xfrm>
            <a:off x="251520" y="1124744"/>
            <a:ext cx="8640960" cy="4708981"/>
          </a:xfrm>
          <a:prstGeom prst="rect">
            <a:avLst/>
          </a:prstGeom>
          <a:noFill/>
        </p:spPr>
        <p:txBody>
          <a:bodyPr wrap="square" rtlCol="0">
            <a:spAutoFit/>
          </a:bodyPr>
          <a:lstStyle/>
          <a:p>
            <a:pPr>
              <a:buFont typeface="Arial" pitchFamily="34" charset="0"/>
              <a:buChar char="•"/>
            </a:pPr>
            <a:r>
              <a:rPr lang="en-US" sz="2000" dirty="0"/>
              <a:t> </a:t>
            </a:r>
            <a:r>
              <a:rPr lang="en-US" sz="2000" i="1" dirty="0"/>
              <a:t> available information on growth and size at maturity by sex as well as any biologically important areas (e.g. pupping grounds) (parag.10 b):</a:t>
            </a:r>
          </a:p>
          <a:p>
            <a:pPr>
              <a:buFont typeface="Arial" pitchFamily="34" charset="0"/>
              <a:buChar char="•"/>
            </a:pPr>
            <a:endParaRPr lang="en-US" sz="2000" i="1" dirty="0"/>
          </a:p>
          <a:p>
            <a:pPr lvl="1">
              <a:buFont typeface="Arial" pitchFamily="34" charset="0"/>
              <a:buChar char="•"/>
            </a:pPr>
            <a:r>
              <a:rPr lang="en-US" sz="2000" dirty="0"/>
              <a:t> Available information on </a:t>
            </a:r>
            <a:r>
              <a:rPr lang="en-US" sz="2000" u="sng" dirty="0"/>
              <a:t>growth and size at maturity by sex was incorporated into the projections</a:t>
            </a:r>
            <a:r>
              <a:rPr lang="en-US" sz="2000" dirty="0"/>
              <a:t>. </a:t>
            </a:r>
            <a:r>
              <a:rPr lang="en-US" sz="2000" u="sng" dirty="0"/>
              <a:t>Ongoing research confirms size at maturity estimates by sex </a:t>
            </a:r>
            <a:r>
              <a:rPr lang="en-US" sz="2000" dirty="0"/>
              <a:t>that were used in the projections. Biologically important areas (e.g. pupping grounds) were not considered.</a:t>
            </a:r>
          </a:p>
          <a:p>
            <a:pPr>
              <a:buFont typeface="Arial" pitchFamily="34" charset="0"/>
              <a:buChar char="•"/>
            </a:pPr>
            <a:endParaRPr lang="en-US" sz="2000" dirty="0"/>
          </a:p>
          <a:p>
            <a:pPr>
              <a:buFont typeface="Arial" pitchFamily="34" charset="0"/>
              <a:buChar char="•"/>
            </a:pPr>
            <a:endParaRPr lang="en-US" sz="2000" dirty="0"/>
          </a:p>
          <a:p>
            <a:pPr>
              <a:buFont typeface="Arial" pitchFamily="34" charset="0"/>
              <a:buChar char="•"/>
            </a:pPr>
            <a:r>
              <a:rPr lang="en-US" sz="2000" dirty="0"/>
              <a:t> </a:t>
            </a:r>
            <a:r>
              <a:rPr lang="en-US" sz="2000" i="1" dirty="0"/>
              <a:t>the effectiveness of the use of circle hooks as a mitigation measure to reduce mortality (</a:t>
            </a:r>
            <a:r>
              <a:rPr lang="en-US" sz="2000" i="1" dirty="0" err="1"/>
              <a:t>parag</a:t>
            </a:r>
            <a:r>
              <a:rPr lang="en-US" sz="2000" i="1" dirty="0"/>
              <a:t>. 10 c):</a:t>
            </a:r>
          </a:p>
          <a:p>
            <a:pPr>
              <a:buFont typeface="Arial" pitchFamily="34" charset="0"/>
              <a:buChar char="•"/>
            </a:pPr>
            <a:endParaRPr lang="en-US" sz="2000" i="1" dirty="0"/>
          </a:p>
          <a:p>
            <a:pPr lvl="1">
              <a:buFont typeface="Arial" pitchFamily="34" charset="0"/>
              <a:buChar char="•"/>
            </a:pPr>
            <a:r>
              <a:rPr lang="en-US" sz="2000" dirty="0"/>
              <a:t> There is ongoing research that is investigating the effectiveness of the use of circle hooks as a mitigation measure to reduce at-vessel mortality.</a:t>
            </a:r>
          </a:p>
          <a:p>
            <a:endParaRPr lang="en-US" sz="2000" dirty="0"/>
          </a:p>
        </p:txBody>
      </p:sp>
      <p:sp>
        <p:nvSpPr>
          <p:cNvPr id="7"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658000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print"/>
          <a:stretch>
            <a:fillRect/>
          </a:stretch>
        </p:blipFill>
        <p:spPr>
          <a:xfrm>
            <a:off x="668943" y="2823511"/>
            <a:ext cx="3110969" cy="1337117"/>
          </a:xfrm>
          <a:prstGeom prst="rect">
            <a:avLst/>
          </a:prstGeom>
        </p:spPr>
      </p:pic>
      <p:sp>
        <p:nvSpPr>
          <p:cNvPr id="8" name="Text Box 3"/>
          <p:cNvSpPr txBox="1">
            <a:spLocks noChangeArrowheads="1"/>
          </p:cNvSpPr>
          <p:nvPr/>
        </p:nvSpPr>
        <p:spPr bwMode="auto">
          <a:xfrm>
            <a:off x="3275856" y="0"/>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Other</a:t>
            </a:r>
            <a:r>
              <a:rPr lang="es-ES_tradnl" sz="2400" b="1" i="1" dirty="0">
                <a:solidFill>
                  <a:schemeClr val="bg1"/>
                </a:solidFill>
              </a:rPr>
              <a:t> sharks</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55</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5/15/2024</a:t>
            </a:fld>
            <a:endParaRPr lang="en-US"/>
          </a:p>
        </p:txBody>
      </p:sp>
      <p:sp>
        <p:nvSpPr>
          <p:cNvPr id="13" name="Text Box 3"/>
          <p:cNvSpPr txBox="1">
            <a:spLocks noChangeArrowheads="1"/>
          </p:cNvSpPr>
          <p:nvPr/>
        </p:nvSpPr>
        <p:spPr bwMode="auto">
          <a:xfrm>
            <a:off x="683568" y="980728"/>
            <a:ext cx="7776864" cy="1077218"/>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buClr>
                <a:schemeClr val="accent1"/>
              </a:buClr>
            </a:pPr>
            <a:r>
              <a:rPr lang="es-ES_tradnl" sz="3200" dirty="0" err="1">
                <a:ln w="12700">
                  <a:solidFill>
                    <a:schemeClr val="tx1"/>
                  </a:solidFill>
                </a:ln>
                <a:solidFill>
                  <a:srgbClr val="0000FF"/>
                </a:solidFill>
                <a:latin typeface="+mn-lt"/>
              </a:rPr>
              <a:t>Summary</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for</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other</a:t>
            </a:r>
            <a:r>
              <a:rPr lang="es-ES_tradnl" sz="3200" dirty="0">
                <a:ln w="12700">
                  <a:solidFill>
                    <a:schemeClr val="tx1"/>
                  </a:solidFill>
                </a:ln>
                <a:solidFill>
                  <a:srgbClr val="0000FF"/>
                </a:solidFill>
                <a:latin typeface="+mn-lt"/>
              </a:rPr>
              <a:t> sharks</a:t>
            </a:r>
          </a:p>
          <a:p>
            <a:pPr algn="ctr" eaLnBrk="1" hangingPunct="1">
              <a:buClr>
                <a:schemeClr val="accent1"/>
              </a:buClr>
            </a:pPr>
            <a:r>
              <a:rPr lang="es-ES_tradnl" sz="3200" dirty="0">
                <a:ln w="12700">
                  <a:solidFill>
                    <a:schemeClr val="tx1"/>
                  </a:solidFill>
                </a:ln>
                <a:solidFill>
                  <a:srgbClr val="0000FF"/>
                </a:solidFill>
                <a:latin typeface="+mn-lt"/>
              </a:rPr>
              <a:t>(</a:t>
            </a:r>
            <a:r>
              <a:rPr lang="es-ES_tradnl" sz="3200" dirty="0" err="1">
                <a:ln w="12700">
                  <a:solidFill>
                    <a:schemeClr val="tx1"/>
                  </a:solidFill>
                </a:ln>
                <a:solidFill>
                  <a:srgbClr val="0000FF"/>
                </a:solidFill>
                <a:latin typeface="+mn-lt"/>
              </a:rPr>
              <a:t>not</a:t>
            </a:r>
            <a:r>
              <a:rPr lang="es-ES_tradnl" sz="3200" dirty="0">
                <a:ln w="12700">
                  <a:solidFill>
                    <a:schemeClr val="tx1"/>
                  </a:solidFill>
                </a:ln>
                <a:solidFill>
                  <a:srgbClr val="0000FF"/>
                </a:solidFill>
                <a:latin typeface="+mn-lt"/>
              </a:rPr>
              <a:t> </a:t>
            </a:r>
            <a:r>
              <a:rPr lang="es-ES_tradnl" sz="3200" dirty="0" err="1">
                <a:ln w="12700">
                  <a:solidFill>
                    <a:schemeClr val="tx1"/>
                  </a:solidFill>
                </a:ln>
                <a:solidFill>
                  <a:srgbClr val="0000FF"/>
                </a:solidFill>
                <a:latin typeface="+mn-lt"/>
              </a:rPr>
              <a:t>assessed</a:t>
            </a:r>
            <a:r>
              <a:rPr lang="es-ES_tradnl" sz="3200" dirty="0">
                <a:ln w="12700">
                  <a:solidFill>
                    <a:schemeClr val="tx1"/>
                  </a:solidFill>
                </a:ln>
                <a:solidFill>
                  <a:srgbClr val="0000FF"/>
                </a:solidFill>
                <a:latin typeface="+mn-lt"/>
              </a:rPr>
              <a:t> in 2019)</a:t>
            </a:r>
          </a:p>
        </p:txBody>
      </p:sp>
      <p:sp>
        <p:nvSpPr>
          <p:cNvPr id="14" name="TextBox 13"/>
          <p:cNvSpPr txBox="1"/>
          <p:nvPr/>
        </p:nvSpPr>
        <p:spPr>
          <a:xfrm>
            <a:off x="2771800" y="2627620"/>
            <a:ext cx="580608" cy="369332"/>
          </a:xfrm>
          <a:prstGeom prst="rect">
            <a:avLst/>
          </a:prstGeom>
          <a:noFill/>
        </p:spPr>
        <p:txBody>
          <a:bodyPr wrap="none" rtlCol="0">
            <a:spAutoFit/>
          </a:bodyPr>
          <a:lstStyle/>
          <a:p>
            <a:r>
              <a:rPr lang="en-US" dirty="0"/>
              <a:t>POR</a:t>
            </a:r>
          </a:p>
        </p:txBody>
      </p:sp>
      <p:sp>
        <p:nvSpPr>
          <p:cNvPr id="15" name="TextBox 14"/>
          <p:cNvSpPr txBox="1"/>
          <p:nvPr/>
        </p:nvSpPr>
        <p:spPr>
          <a:xfrm>
            <a:off x="2915816" y="4355812"/>
            <a:ext cx="3955763" cy="369332"/>
          </a:xfrm>
          <a:prstGeom prst="rect">
            <a:avLst/>
          </a:prstGeom>
          <a:noFill/>
        </p:spPr>
        <p:txBody>
          <a:bodyPr wrap="none" rtlCol="0">
            <a:spAutoFit/>
          </a:bodyPr>
          <a:lstStyle/>
          <a:p>
            <a:r>
              <a:rPr lang="en-US" b="1" dirty="0"/>
              <a:t>…and 21 more species (sharks and rays)</a:t>
            </a:r>
          </a:p>
        </p:txBody>
      </p:sp>
      <p:pic>
        <p:nvPicPr>
          <p:cNvPr id="16" name="Picture 15"/>
          <p:cNvPicPr>
            <a:picLocks noChangeAspect="1"/>
          </p:cNvPicPr>
          <p:nvPr/>
        </p:nvPicPr>
        <p:blipFill>
          <a:blip r:embed="rId4" cstate="print"/>
          <a:stretch>
            <a:fillRect/>
          </a:stretch>
        </p:blipFill>
        <p:spPr>
          <a:xfrm>
            <a:off x="5269125" y="2651964"/>
            <a:ext cx="3191307" cy="1415816"/>
          </a:xfrm>
          <a:prstGeom prst="rect">
            <a:avLst/>
          </a:prstGeom>
        </p:spPr>
      </p:pic>
      <p:sp>
        <p:nvSpPr>
          <p:cNvPr id="17" name="TextBox 16"/>
          <p:cNvSpPr txBox="1"/>
          <p:nvPr/>
        </p:nvSpPr>
        <p:spPr>
          <a:xfrm>
            <a:off x="6012160" y="2627620"/>
            <a:ext cx="1080120" cy="369332"/>
          </a:xfrm>
          <a:prstGeom prst="rect">
            <a:avLst/>
          </a:prstGeom>
          <a:noFill/>
        </p:spPr>
        <p:txBody>
          <a:bodyPr wrap="square" rtlCol="0">
            <a:spAutoFit/>
          </a:bodyPr>
          <a:lstStyle/>
          <a:p>
            <a:r>
              <a:rPr lang="en-US" dirty="0"/>
              <a:t>BSH</a:t>
            </a:r>
          </a:p>
        </p:txBody>
      </p:sp>
    </p:spTree>
    <p:extLst>
      <p:ext uri="{BB962C8B-B14F-4D97-AF65-F5344CB8AC3E}">
        <p14:creationId xmlns:p14="http://schemas.microsoft.com/office/powerpoint/2010/main" val="223134944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56</a:t>
            </a:fld>
            <a:endParaRPr lang="en-US"/>
          </a:p>
        </p:txBody>
      </p:sp>
      <p:sp>
        <p:nvSpPr>
          <p:cNvPr id="5" name="TextBox 2"/>
          <p:cNvSpPr txBox="1">
            <a:spLocks noChangeArrowheads="1"/>
          </p:cNvSpPr>
          <p:nvPr/>
        </p:nvSpPr>
        <p:spPr bwMode="auto">
          <a:xfrm>
            <a:off x="3624695" y="188640"/>
            <a:ext cx="3946914"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Sharks Fishery Indicators</a:t>
            </a:r>
          </a:p>
        </p:txBody>
      </p:sp>
      <p:sp>
        <p:nvSpPr>
          <p:cNvPr id="6" name="Rectangle 5"/>
          <p:cNvSpPr/>
          <p:nvPr/>
        </p:nvSpPr>
        <p:spPr>
          <a:xfrm>
            <a:off x="4499992" y="1052736"/>
            <a:ext cx="4464496" cy="2308324"/>
          </a:xfrm>
          <a:prstGeom prst="rect">
            <a:avLst/>
          </a:prstGeom>
        </p:spPr>
        <p:txBody>
          <a:bodyPr wrap="square">
            <a:spAutoFit/>
          </a:bodyPr>
          <a:lstStyle/>
          <a:p>
            <a:r>
              <a:rPr lang="en-US" b="1" u="sng" dirty="0"/>
              <a:t>General notes on shark statistics:</a:t>
            </a:r>
          </a:p>
          <a:p>
            <a:pPr marL="268288" indent="-184150">
              <a:buFont typeface="Arial" pitchFamily="34" charset="0"/>
              <a:buChar char="•"/>
            </a:pPr>
            <a:r>
              <a:rPr lang="en-US" dirty="0"/>
              <a:t> Global </a:t>
            </a:r>
            <a:r>
              <a:rPr lang="en-US" b="1" dirty="0"/>
              <a:t>statistics on shark have improved</a:t>
            </a:r>
            <a:r>
              <a:rPr lang="en-US" dirty="0"/>
              <a:t>;</a:t>
            </a:r>
          </a:p>
          <a:p>
            <a:pPr marL="268288" indent="-184150">
              <a:buFont typeface="Arial" pitchFamily="34" charset="0"/>
              <a:buChar char="•"/>
            </a:pPr>
            <a:r>
              <a:rPr lang="en-US" dirty="0"/>
              <a:t> … but are still </a:t>
            </a:r>
            <a:r>
              <a:rPr lang="en-US" b="1" dirty="0"/>
              <a:t>insufficient to provide quantitative advice on stock status for most stocks (except BSH, SMA and POR) </a:t>
            </a:r>
            <a:r>
              <a:rPr lang="en-US" dirty="0"/>
              <a:t>with sufficient precision to guide fishery management toward optimal harvest levels. </a:t>
            </a:r>
          </a:p>
        </p:txBody>
      </p:sp>
      <p:pic>
        <p:nvPicPr>
          <p:cNvPr id="20481" name="Picture 1"/>
          <p:cNvPicPr>
            <a:picLocks noChangeAspect="1" noChangeArrowheads="1"/>
          </p:cNvPicPr>
          <p:nvPr/>
        </p:nvPicPr>
        <p:blipFill>
          <a:blip r:embed="rId2" cstate="print"/>
          <a:srcRect/>
          <a:stretch>
            <a:fillRect/>
          </a:stretch>
        </p:blipFill>
        <p:spPr bwMode="auto">
          <a:xfrm>
            <a:off x="72008" y="1484784"/>
            <a:ext cx="4328943" cy="1980000"/>
          </a:xfrm>
          <a:prstGeom prst="rect">
            <a:avLst/>
          </a:prstGeom>
          <a:noFill/>
          <a:ln w="9525">
            <a:noFill/>
            <a:miter lim="800000"/>
            <a:headEnd/>
            <a:tailEnd/>
          </a:ln>
        </p:spPr>
      </p:pic>
      <p:pic>
        <p:nvPicPr>
          <p:cNvPr id="20482" name="Picture 2"/>
          <p:cNvPicPr>
            <a:picLocks noChangeAspect="1" noChangeArrowheads="1"/>
          </p:cNvPicPr>
          <p:nvPr/>
        </p:nvPicPr>
        <p:blipFill>
          <a:blip r:embed="rId3" cstate="print"/>
          <a:srcRect/>
          <a:stretch>
            <a:fillRect/>
          </a:stretch>
        </p:blipFill>
        <p:spPr bwMode="auto">
          <a:xfrm>
            <a:off x="107504" y="3924238"/>
            <a:ext cx="4379247" cy="1980000"/>
          </a:xfrm>
          <a:prstGeom prst="rect">
            <a:avLst/>
          </a:prstGeom>
          <a:noFill/>
          <a:ln w="9525">
            <a:noFill/>
            <a:miter lim="800000"/>
            <a:headEnd/>
            <a:tailEnd/>
          </a:ln>
        </p:spPr>
      </p:pic>
      <p:pic>
        <p:nvPicPr>
          <p:cNvPr id="20483" name="Picture 3"/>
          <p:cNvPicPr>
            <a:picLocks noChangeAspect="1" noChangeArrowheads="1"/>
          </p:cNvPicPr>
          <p:nvPr/>
        </p:nvPicPr>
        <p:blipFill>
          <a:blip r:embed="rId4" cstate="print"/>
          <a:srcRect/>
          <a:stretch>
            <a:fillRect/>
          </a:stretch>
        </p:blipFill>
        <p:spPr bwMode="auto">
          <a:xfrm>
            <a:off x="4650501" y="3933056"/>
            <a:ext cx="4268361" cy="1980000"/>
          </a:xfrm>
          <a:prstGeom prst="rect">
            <a:avLst/>
          </a:prstGeom>
          <a:noFill/>
          <a:ln w="9525">
            <a:noFill/>
            <a:miter lim="800000"/>
            <a:headEnd/>
            <a:tailEnd/>
          </a:ln>
        </p:spPr>
      </p:pic>
      <p:sp>
        <p:nvSpPr>
          <p:cNvPr id="13" name="TextBox 12"/>
          <p:cNvSpPr txBox="1"/>
          <p:nvPr/>
        </p:nvSpPr>
        <p:spPr>
          <a:xfrm>
            <a:off x="539552" y="1124744"/>
            <a:ext cx="1440160" cy="369332"/>
          </a:xfrm>
          <a:prstGeom prst="rect">
            <a:avLst/>
          </a:prstGeom>
          <a:noFill/>
        </p:spPr>
        <p:txBody>
          <a:bodyPr wrap="square" rtlCol="0">
            <a:spAutoFit/>
          </a:bodyPr>
          <a:lstStyle/>
          <a:p>
            <a:r>
              <a:rPr lang="en-US" b="1" dirty="0"/>
              <a:t>Blue shark</a:t>
            </a:r>
          </a:p>
        </p:txBody>
      </p:sp>
      <p:sp>
        <p:nvSpPr>
          <p:cNvPr id="14" name="TextBox 13"/>
          <p:cNvSpPr txBox="1"/>
          <p:nvPr/>
        </p:nvSpPr>
        <p:spPr>
          <a:xfrm>
            <a:off x="539552" y="3573016"/>
            <a:ext cx="1800200" cy="369332"/>
          </a:xfrm>
          <a:prstGeom prst="rect">
            <a:avLst/>
          </a:prstGeom>
          <a:noFill/>
        </p:spPr>
        <p:txBody>
          <a:bodyPr wrap="square" rtlCol="0">
            <a:spAutoFit/>
          </a:bodyPr>
          <a:lstStyle/>
          <a:p>
            <a:r>
              <a:rPr lang="en-US" b="1" dirty="0"/>
              <a:t>Shortfin mako</a:t>
            </a:r>
          </a:p>
        </p:txBody>
      </p:sp>
      <p:sp>
        <p:nvSpPr>
          <p:cNvPr id="15" name="TextBox 14"/>
          <p:cNvSpPr txBox="1"/>
          <p:nvPr/>
        </p:nvSpPr>
        <p:spPr>
          <a:xfrm>
            <a:off x="4788024" y="3573016"/>
            <a:ext cx="1800200" cy="369332"/>
          </a:xfrm>
          <a:prstGeom prst="rect">
            <a:avLst/>
          </a:prstGeom>
          <a:noFill/>
        </p:spPr>
        <p:txBody>
          <a:bodyPr wrap="square" rtlCol="0">
            <a:spAutoFit/>
          </a:bodyPr>
          <a:lstStyle/>
          <a:p>
            <a:r>
              <a:rPr lang="en-US" b="1" dirty="0"/>
              <a:t>Porbeagle</a:t>
            </a:r>
          </a:p>
        </p:txBody>
      </p:sp>
      <p:sp>
        <p:nvSpPr>
          <p:cNvPr id="16"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1186880294"/>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57</a:t>
            </a:fld>
            <a:endParaRPr lang="en-US"/>
          </a:p>
        </p:txBody>
      </p:sp>
      <p:sp>
        <p:nvSpPr>
          <p:cNvPr id="7" name="TextBox 2"/>
          <p:cNvSpPr txBox="1">
            <a:spLocks noChangeArrowheads="1"/>
          </p:cNvSpPr>
          <p:nvPr/>
        </p:nvSpPr>
        <p:spPr bwMode="auto">
          <a:xfrm>
            <a:off x="3624695" y="188640"/>
            <a:ext cx="3161443"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Sharks Stock Status</a:t>
            </a:r>
          </a:p>
        </p:txBody>
      </p:sp>
      <p:sp>
        <p:nvSpPr>
          <p:cNvPr id="8" name="TextBox 7"/>
          <p:cNvSpPr txBox="1"/>
          <p:nvPr/>
        </p:nvSpPr>
        <p:spPr>
          <a:xfrm>
            <a:off x="323528" y="1196752"/>
            <a:ext cx="5472608" cy="4708981"/>
          </a:xfrm>
          <a:prstGeom prst="rect">
            <a:avLst/>
          </a:prstGeom>
          <a:noFill/>
        </p:spPr>
        <p:txBody>
          <a:bodyPr wrap="square" rtlCol="0">
            <a:spAutoFit/>
          </a:bodyPr>
          <a:lstStyle/>
          <a:p>
            <a:r>
              <a:rPr lang="en-US" sz="2000" b="1" u="sng" dirty="0"/>
              <a:t>Ecological Risk Assessment (2012)</a:t>
            </a:r>
          </a:p>
          <a:p>
            <a:endParaRPr lang="en-US" sz="2000" dirty="0"/>
          </a:p>
          <a:p>
            <a:r>
              <a:rPr lang="en-US" sz="2000" dirty="0"/>
              <a:t>Vulnerability rank for 20 stocks of pelagic sharks and rays: A lower rank indicates higher risk. Stocks listed in decreasing risk order according to the sum of the three indices. Red highlight indicates risks scores 1-5; yellow, 6-10; blue, 11-15; and green, 16-20. </a:t>
            </a:r>
          </a:p>
          <a:p>
            <a:endParaRPr lang="en-US" sz="2000" dirty="0"/>
          </a:p>
          <a:p>
            <a:r>
              <a:rPr lang="en-US" sz="2000" b="1" dirty="0"/>
              <a:t>Main results:</a:t>
            </a:r>
          </a:p>
          <a:p>
            <a:pPr marL="182563" indent="-182563">
              <a:buFont typeface="Arial" pitchFamily="34" charset="0"/>
              <a:buChar char="•"/>
            </a:pPr>
            <a:r>
              <a:rPr lang="en-US" sz="2000" u="sng" dirty="0"/>
              <a:t>Most vulnerable stocks</a:t>
            </a:r>
            <a:r>
              <a:rPr lang="en-US" sz="2000" dirty="0"/>
              <a:t>: bigeye thresher, longfin and shortfin makos, porbeagle, and night sharks.</a:t>
            </a:r>
          </a:p>
          <a:p>
            <a:pPr marL="182563" indent="-182563">
              <a:buFont typeface="Arial" pitchFamily="34" charset="0"/>
              <a:buChar char="•"/>
            </a:pPr>
            <a:endParaRPr lang="en-US" sz="2000" dirty="0"/>
          </a:p>
          <a:p>
            <a:pPr marL="182563" indent="-182563">
              <a:buFont typeface="Arial" pitchFamily="34" charset="0"/>
              <a:buChar char="•"/>
            </a:pPr>
            <a:r>
              <a:rPr lang="en-US" sz="2000" u="sng" dirty="0"/>
              <a:t>Lowest vulnerabilities</a:t>
            </a:r>
            <a:r>
              <a:rPr lang="en-US" sz="2000" dirty="0"/>
              <a:t>: scalloped hammerheads, smooth hammerhead and pelagic stingray</a:t>
            </a:r>
          </a:p>
        </p:txBody>
      </p:sp>
      <p:pic>
        <p:nvPicPr>
          <p:cNvPr id="19457" name="Picture 1"/>
          <p:cNvPicPr>
            <a:picLocks noChangeAspect="1" noChangeArrowheads="1"/>
          </p:cNvPicPr>
          <p:nvPr/>
        </p:nvPicPr>
        <p:blipFill>
          <a:blip r:embed="rId2" cstate="print"/>
          <a:srcRect/>
          <a:stretch>
            <a:fillRect/>
          </a:stretch>
        </p:blipFill>
        <p:spPr bwMode="auto">
          <a:xfrm>
            <a:off x="5796136" y="980728"/>
            <a:ext cx="3240360" cy="5309352"/>
          </a:xfrm>
          <a:prstGeom prst="rect">
            <a:avLst/>
          </a:prstGeom>
          <a:noFill/>
          <a:ln w="9525">
            <a:noFill/>
            <a:miter lim="800000"/>
            <a:headEnd/>
            <a:tailEnd/>
          </a:ln>
        </p:spPr>
      </p:pic>
    </p:spTree>
    <p:extLst>
      <p:ext uri="{BB962C8B-B14F-4D97-AF65-F5344CB8AC3E}">
        <p14:creationId xmlns:p14="http://schemas.microsoft.com/office/powerpoint/2010/main" val="31185090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138027" y="2420888"/>
            <a:ext cx="4433973" cy="2832348"/>
          </a:xfrm>
          <a:prstGeom prst="rect">
            <a:avLst/>
          </a:prstGeom>
          <a:noFill/>
          <a:ln w="9525">
            <a:noFill/>
            <a:miter lim="800000"/>
            <a:headEnd/>
            <a:tailEnd/>
          </a:ln>
        </p:spPr>
      </p:pic>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58</a:t>
            </a:fld>
            <a:endParaRPr lang="en-US"/>
          </a:p>
        </p:txBody>
      </p:sp>
      <p:sp>
        <p:nvSpPr>
          <p:cNvPr id="7" name="TextBox 2"/>
          <p:cNvSpPr txBox="1">
            <a:spLocks noChangeArrowheads="1"/>
          </p:cNvSpPr>
          <p:nvPr/>
        </p:nvSpPr>
        <p:spPr bwMode="auto">
          <a:xfrm>
            <a:off x="3624695" y="188640"/>
            <a:ext cx="2784737"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BSH Stock Status</a:t>
            </a:r>
          </a:p>
        </p:txBody>
      </p:sp>
      <p:sp>
        <p:nvSpPr>
          <p:cNvPr id="12" name="TextBox 11"/>
          <p:cNvSpPr txBox="1"/>
          <p:nvPr/>
        </p:nvSpPr>
        <p:spPr>
          <a:xfrm>
            <a:off x="1619672" y="1876762"/>
            <a:ext cx="1872208" cy="400110"/>
          </a:xfrm>
          <a:prstGeom prst="rect">
            <a:avLst/>
          </a:prstGeom>
          <a:noFill/>
        </p:spPr>
        <p:txBody>
          <a:bodyPr wrap="square" rtlCol="0">
            <a:spAutoFit/>
          </a:bodyPr>
          <a:lstStyle/>
          <a:p>
            <a:r>
              <a:rPr lang="en-US" sz="2000" dirty="0"/>
              <a:t>North Atlantic</a:t>
            </a:r>
          </a:p>
        </p:txBody>
      </p:sp>
      <p:sp>
        <p:nvSpPr>
          <p:cNvPr id="13" name="TextBox 12"/>
          <p:cNvSpPr txBox="1"/>
          <p:nvPr/>
        </p:nvSpPr>
        <p:spPr>
          <a:xfrm>
            <a:off x="5796136" y="1844824"/>
            <a:ext cx="2016224" cy="400110"/>
          </a:xfrm>
          <a:prstGeom prst="rect">
            <a:avLst/>
          </a:prstGeom>
          <a:noFill/>
        </p:spPr>
        <p:txBody>
          <a:bodyPr wrap="square" rtlCol="0">
            <a:spAutoFit/>
          </a:bodyPr>
          <a:lstStyle/>
          <a:p>
            <a:r>
              <a:rPr lang="en-US" sz="2000" dirty="0"/>
              <a:t>South Atlantic</a:t>
            </a:r>
          </a:p>
        </p:txBody>
      </p:sp>
      <p:sp>
        <p:nvSpPr>
          <p:cNvPr id="14" name="TextBox 13"/>
          <p:cNvSpPr txBox="1"/>
          <p:nvPr/>
        </p:nvSpPr>
        <p:spPr>
          <a:xfrm>
            <a:off x="611560" y="1035355"/>
            <a:ext cx="8208912" cy="400110"/>
          </a:xfrm>
          <a:prstGeom prst="rect">
            <a:avLst/>
          </a:prstGeom>
          <a:noFill/>
        </p:spPr>
        <p:txBody>
          <a:bodyPr wrap="square" rtlCol="0">
            <a:spAutoFit/>
          </a:bodyPr>
          <a:lstStyle/>
          <a:p>
            <a:r>
              <a:rPr lang="en-US" sz="2000" dirty="0"/>
              <a:t>Blue shark stock status, from production models and integrated analysis (SS3)</a:t>
            </a:r>
          </a:p>
        </p:txBody>
      </p:sp>
      <p:sp>
        <p:nvSpPr>
          <p:cNvPr id="21" name="Rectangle 20"/>
          <p:cNvSpPr/>
          <p:nvPr/>
        </p:nvSpPr>
        <p:spPr>
          <a:xfrm>
            <a:off x="1619672" y="5518973"/>
            <a:ext cx="3879588" cy="646331"/>
          </a:xfrm>
          <a:prstGeom prst="rect">
            <a:avLst/>
          </a:prstGeom>
        </p:spPr>
        <p:txBody>
          <a:bodyPr wrap="none">
            <a:spAutoFit/>
          </a:bodyPr>
          <a:lstStyle/>
          <a:p>
            <a:pPr>
              <a:buFont typeface="Arial" pitchFamily="34" charset="0"/>
              <a:buChar char="•"/>
            </a:pPr>
            <a:r>
              <a:rPr lang="en-US" dirty="0"/>
              <a:t> Last assessed in 2015</a:t>
            </a:r>
          </a:p>
          <a:p>
            <a:pPr>
              <a:buFont typeface="Arial" pitchFamily="34" charset="0"/>
              <a:buChar char="•"/>
            </a:pPr>
            <a:r>
              <a:rPr lang="en-US" dirty="0"/>
              <a:t> Last data (stock status) refers to 2013)</a:t>
            </a:r>
          </a:p>
        </p:txBody>
      </p:sp>
      <p:pic>
        <p:nvPicPr>
          <p:cNvPr id="18434" name="Picture 2"/>
          <p:cNvPicPr>
            <a:picLocks noChangeAspect="1" noChangeArrowheads="1"/>
          </p:cNvPicPr>
          <p:nvPr/>
        </p:nvPicPr>
        <p:blipFill>
          <a:blip r:embed="rId4" cstate="print"/>
          <a:srcRect/>
          <a:stretch>
            <a:fillRect/>
          </a:stretch>
        </p:blipFill>
        <p:spPr bwMode="auto">
          <a:xfrm>
            <a:off x="4515257" y="2420888"/>
            <a:ext cx="4449231" cy="2736304"/>
          </a:xfrm>
          <a:prstGeom prst="rect">
            <a:avLst/>
          </a:prstGeom>
          <a:noFill/>
          <a:ln w="9525">
            <a:noFill/>
            <a:miter lim="800000"/>
            <a:headEnd/>
            <a:tailEnd/>
          </a:ln>
        </p:spPr>
      </p:pic>
      <p:sp>
        <p:nvSpPr>
          <p:cNvPr id="15"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41149511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59</a:t>
            </a:fld>
            <a:endParaRPr lang="en-US"/>
          </a:p>
        </p:txBody>
      </p:sp>
      <p:sp>
        <p:nvSpPr>
          <p:cNvPr id="5" name="TextBox 2"/>
          <p:cNvSpPr txBox="1">
            <a:spLocks noChangeArrowheads="1"/>
          </p:cNvSpPr>
          <p:nvPr/>
        </p:nvSpPr>
        <p:spPr bwMode="auto">
          <a:xfrm>
            <a:off x="3624695" y="188640"/>
            <a:ext cx="2800767"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POR Stock Status</a:t>
            </a:r>
          </a:p>
        </p:txBody>
      </p:sp>
      <p:sp>
        <p:nvSpPr>
          <p:cNvPr id="9" name="Rectangle 8"/>
          <p:cNvSpPr/>
          <p:nvPr/>
        </p:nvSpPr>
        <p:spPr>
          <a:xfrm>
            <a:off x="5652120" y="3327375"/>
            <a:ext cx="2526910" cy="461665"/>
          </a:xfrm>
          <a:prstGeom prst="rect">
            <a:avLst/>
          </a:prstGeom>
        </p:spPr>
        <p:txBody>
          <a:bodyPr wrap="none">
            <a:spAutoFit/>
          </a:bodyPr>
          <a:lstStyle/>
          <a:p>
            <a:r>
              <a:rPr lang="en-US" sz="2400" dirty="0"/>
              <a:t>Northwest Atlantic</a:t>
            </a:r>
          </a:p>
        </p:txBody>
      </p:sp>
      <p:sp>
        <p:nvSpPr>
          <p:cNvPr id="10" name="Rectangle 9"/>
          <p:cNvSpPr/>
          <p:nvPr/>
        </p:nvSpPr>
        <p:spPr>
          <a:xfrm>
            <a:off x="1222004" y="879103"/>
            <a:ext cx="2523704" cy="461665"/>
          </a:xfrm>
          <a:prstGeom prst="rect">
            <a:avLst/>
          </a:prstGeom>
        </p:spPr>
        <p:txBody>
          <a:bodyPr wrap="none">
            <a:spAutoFit/>
          </a:bodyPr>
          <a:lstStyle/>
          <a:p>
            <a:r>
              <a:rPr lang="en-US" sz="2400" dirty="0"/>
              <a:t>Southwest Atlantic</a:t>
            </a:r>
          </a:p>
        </p:txBody>
      </p:sp>
      <p:sp>
        <p:nvSpPr>
          <p:cNvPr id="11" name="Rectangle 10"/>
          <p:cNvSpPr/>
          <p:nvPr/>
        </p:nvSpPr>
        <p:spPr>
          <a:xfrm>
            <a:off x="1256070" y="3399383"/>
            <a:ext cx="2459584" cy="461665"/>
          </a:xfrm>
          <a:prstGeom prst="rect">
            <a:avLst/>
          </a:prstGeom>
        </p:spPr>
        <p:txBody>
          <a:bodyPr wrap="none">
            <a:spAutoFit/>
          </a:bodyPr>
          <a:lstStyle/>
          <a:p>
            <a:r>
              <a:rPr lang="en-US" sz="2400" dirty="0"/>
              <a:t>Northeast Atlantic</a:t>
            </a:r>
          </a:p>
        </p:txBody>
      </p:sp>
      <p:sp>
        <p:nvSpPr>
          <p:cNvPr id="12" name="Rectangle 11"/>
          <p:cNvSpPr/>
          <p:nvPr/>
        </p:nvSpPr>
        <p:spPr>
          <a:xfrm>
            <a:off x="4932040" y="2134597"/>
            <a:ext cx="3024336" cy="646331"/>
          </a:xfrm>
          <a:prstGeom prst="rect">
            <a:avLst/>
          </a:prstGeom>
        </p:spPr>
        <p:txBody>
          <a:bodyPr wrap="square">
            <a:spAutoFit/>
          </a:bodyPr>
          <a:lstStyle/>
          <a:p>
            <a:pPr>
              <a:buFont typeface="Arial" pitchFamily="34" charset="0"/>
              <a:buChar char="•"/>
            </a:pPr>
            <a:r>
              <a:rPr lang="en-US" dirty="0"/>
              <a:t> Last assessed in 2011</a:t>
            </a:r>
          </a:p>
          <a:p>
            <a:pPr>
              <a:buFont typeface="Arial" pitchFamily="34" charset="0"/>
              <a:buChar char="•"/>
            </a:pPr>
            <a:r>
              <a:rPr lang="en-US" dirty="0"/>
              <a:t> Stock status refers to 2009 </a:t>
            </a:r>
          </a:p>
        </p:txBody>
      </p:sp>
      <p:pic>
        <p:nvPicPr>
          <p:cNvPr id="16385" name="Picture 1"/>
          <p:cNvPicPr>
            <a:picLocks noChangeAspect="1" noChangeArrowheads="1"/>
          </p:cNvPicPr>
          <p:nvPr/>
        </p:nvPicPr>
        <p:blipFill>
          <a:blip r:embed="rId2" cstate="print"/>
          <a:srcRect/>
          <a:stretch>
            <a:fillRect/>
          </a:stretch>
        </p:blipFill>
        <p:spPr bwMode="auto">
          <a:xfrm>
            <a:off x="251520" y="1394352"/>
            <a:ext cx="4248472" cy="1962640"/>
          </a:xfrm>
          <a:prstGeom prst="rect">
            <a:avLst/>
          </a:prstGeom>
          <a:noFill/>
          <a:ln w="9525">
            <a:noFill/>
            <a:miter lim="800000"/>
            <a:headEnd/>
            <a:tailEnd/>
          </a:ln>
        </p:spPr>
      </p:pic>
      <p:sp>
        <p:nvSpPr>
          <p:cNvPr id="16" name="TextBox 15"/>
          <p:cNvSpPr txBox="1"/>
          <p:nvPr/>
        </p:nvSpPr>
        <p:spPr>
          <a:xfrm>
            <a:off x="4716016" y="1052736"/>
            <a:ext cx="4248472" cy="1015663"/>
          </a:xfrm>
          <a:prstGeom prst="rect">
            <a:avLst/>
          </a:prstGeom>
          <a:noFill/>
        </p:spPr>
        <p:txBody>
          <a:bodyPr wrap="square" rtlCol="0">
            <a:spAutoFit/>
          </a:bodyPr>
          <a:lstStyle/>
          <a:p>
            <a:r>
              <a:rPr lang="en-US" sz="2000" dirty="0"/>
              <a:t>Porbeagle stock status, from production models and data-limited models</a:t>
            </a:r>
          </a:p>
        </p:txBody>
      </p:sp>
      <p:pic>
        <p:nvPicPr>
          <p:cNvPr id="16386" name="Picture 2"/>
          <p:cNvPicPr>
            <a:picLocks noChangeAspect="1" noChangeArrowheads="1"/>
          </p:cNvPicPr>
          <p:nvPr/>
        </p:nvPicPr>
        <p:blipFill>
          <a:blip r:embed="rId3" cstate="print"/>
          <a:srcRect/>
          <a:stretch>
            <a:fillRect/>
          </a:stretch>
        </p:blipFill>
        <p:spPr bwMode="auto">
          <a:xfrm>
            <a:off x="323528" y="3861048"/>
            <a:ext cx="3993178" cy="2101404"/>
          </a:xfrm>
          <a:prstGeom prst="rect">
            <a:avLst/>
          </a:prstGeom>
          <a:noFill/>
          <a:ln w="9525">
            <a:noFill/>
            <a:miter lim="800000"/>
            <a:headEnd/>
            <a:tailEnd/>
          </a:ln>
        </p:spPr>
      </p:pic>
      <p:pic>
        <p:nvPicPr>
          <p:cNvPr id="16387" name="Picture 3"/>
          <p:cNvPicPr>
            <a:picLocks noChangeAspect="1" noChangeArrowheads="1"/>
          </p:cNvPicPr>
          <p:nvPr/>
        </p:nvPicPr>
        <p:blipFill>
          <a:blip r:embed="rId4" cstate="print"/>
          <a:srcRect/>
          <a:stretch>
            <a:fillRect/>
          </a:stretch>
        </p:blipFill>
        <p:spPr bwMode="auto">
          <a:xfrm>
            <a:off x="4716016" y="3789040"/>
            <a:ext cx="3960440" cy="2185958"/>
          </a:xfrm>
          <a:prstGeom prst="rect">
            <a:avLst/>
          </a:prstGeom>
          <a:noFill/>
          <a:ln w="9525">
            <a:noFill/>
            <a:miter lim="800000"/>
            <a:headEnd/>
            <a:tailEnd/>
          </a:ln>
        </p:spPr>
      </p:pic>
    </p:spTree>
    <p:extLst>
      <p:ext uri="{BB962C8B-B14F-4D97-AF65-F5344CB8AC3E}">
        <p14:creationId xmlns:p14="http://schemas.microsoft.com/office/powerpoint/2010/main" val="24039315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3"/>
          <p:cNvPicPr>
            <a:picLocks noChangeAspect="1" noChangeArrowheads="1"/>
          </p:cNvPicPr>
          <p:nvPr/>
        </p:nvPicPr>
        <p:blipFill>
          <a:blip r:embed="rId3" cstate="print"/>
          <a:srcRect/>
          <a:stretch>
            <a:fillRect/>
          </a:stretch>
        </p:blipFill>
        <p:spPr bwMode="auto">
          <a:xfrm>
            <a:off x="4427984" y="1840588"/>
            <a:ext cx="4104456" cy="3138702"/>
          </a:xfrm>
          <a:prstGeom prst="rect">
            <a:avLst/>
          </a:prstGeom>
          <a:noFill/>
          <a:ln w="9525">
            <a:noFill/>
            <a:miter lim="800000"/>
            <a:headEnd/>
            <a:tailEnd/>
          </a:ln>
        </p:spPr>
      </p:pic>
      <p:sp>
        <p:nvSpPr>
          <p:cNvPr id="3" name="2 CuadroTexto"/>
          <p:cNvSpPr txBox="1"/>
          <p:nvPr/>
        </p:nvSpPr>
        <p:spPr>
          <a:xfrm>
            <a:off x="1835696" y="5085184"/>
            <a:ext cx="1368152" cy="369332"/>
          </a:xfrm>
          <a:prstGeom prst="rect">
            <a:avLst/>
          </a:prstGeom>
          <a:noFill/>
        </p:spPr>
        <p:txBody>
          <a:bodyPr wrap="square" rtlCol="0">
            <a:spAutoFit/>
          </a:bodyPr>
          <a:lstStyle/>
          <a:p>
            <a:r>
              <a:rPr lang="es-ES" b="1" dirty="0"/>
              <a:t>2000-2009</a:t>
            </a:r>
          </a:p>
        </p:txBody>
      </p:sp>
      <p:sp>
        <p:nvSpPr>
          <p:cNvPr id="15" name="14 CuadroTexto"/>
          <p:cNvSpPr txBox="1"/>
          <p:nvPr/>
        </p:nvSpPr>
        <p:spPr>
          <a:xfrm>
            <a:off x="6444208" y="5147900"/>
            <a:ext cx="1368152" cy="369332"/>
          </a:xfrm>
          <a:prstGeom prst="rect">
            <a:avLst/>
          </a:prstGeom>
          <a:noFill/>
        </p:spPr>
        <p:txBody>
          <a:bodyPr wrap="square" rtlCol="0">
            <a:spAutoFit/>
          </a:bodyPr>
          <a:lstStyle/>
          <a:p>
            <a:r>
              <a:rPr lang="es-ES" b="1" dirty="0"/>
              <a:t>2010-2017</a:t>
            </a:r>
          </a:p>
        </p:txBody>
      </p:sp>
      <p:sp>
        <p:nvSpPr>
          <p:cNvPr id="18" name="Oval 44"/>
          <p:cNvSpPr>
            <a:spLocks noChangeArrowheads="1"/>
          </p:cNvSpPr>
          <p:nvPr/>
        </p:nvSpPr>
        <p:spPr bwMode="auto">
          <a:xfrm>
            <a:off x="5861814" y="3068960"/>
            <a:ext cx="510386" cy="360040"/>
          </a:xfrm>
          <a:prstGeom prst="ellipse">
            <a:avLst/>
          </a:prstGeom>
          <a:noFill/>
          <a:ln w="19050">
            <a:solidFill>
              <a:srgbClr val="FF3300"/>
            </a:solidFill>
            <a:round/>
            <a:headEnd/>
            <a:tailEnd/>
          </a:ln>
          <a:effectLst/>
        </p:spPr>
        <p:txBody>
          <a:bodyPr wrap="none" anchor="ctr"/>
          <a:lstStyle/>
          <a:p>
            <a:pPr>
              <a:buClr>
                <a:srgbClr val="5D739A"/>
              </a:buClr>
              <a:buSzPct val="95000"/>
              <a:buFont typeface="Wingdings 2" pitchFamily="18" charset="2"/>
              <a:buNone/>
            </a:pPr>
            <a:endParaRPr lang="en-US" altLang="en-US" sz="1600">
              <a:latin typeface="Tahoma" pitchFamily="34" charset="0"/>
            </a:endParaRPr>
          </a:p>
        </p:txBody>
      </p:sp>
      <p:sp>
        <p:nvSpPr>
          <p:cNvPr id="20" name="Oval 44"/>
          <p:cNvSpPr>
            <a:spLocks noChangeArrowheads="1"/>
          </p:cNvSpPr>
          <p:nvPr/>
        </p:nvSpPr>
        <p:spPr bwMode="auto">
          <a:xfrm>
            <a:off x="7164289" y="3212976"/>
            <a:ext cx="657848" cy="432048"/>
          </a:xfrm>
          <a:prstGeom prst="ellipse">
            <a:avLst/>
          </a:prstGeom>
          <a:noFill/>
          <a:ln w="19050">
            <a:solidFill>
              <a:srgbClr val="FF3300"/>
            </a:solidFill>
            <a:round/>
            <a:headEnd/>
            <a:tailEnd/>
          </a:ln>
          <a:effectLst/>
        </p:spPr>
        <p:txBody>
          <a:bodyPr wrap="none" anchor="ctr"/>
          <a:lstStyle/>
          <a:p>
            <a:pPr>
              <a:buClr>
                <a:srgbClr val="5D739A"/>
              </a:buClr>
              <a:buSzPct val="95000"/>
              <a:buFont typeface="Wingdings 2" pitchFamily="18" charset="2"/>
              <a:buNone/>
            </a:pPr>
            <a:endParaRPr lang="en-US" altLang="en-US" sz="1600">
              <a:latin typeface="Tahoma" pitchFamily="34" charset="0"/>
            </a:endParaRPr>
          </a:p>
        </p:txBody>
      </p:sp>
      <p:sp>
        <p:nvSpPr>
          <p:cNvPr id="2" name="Oval 1"/>
          <p:cNvSpPr/>
          <p:nvPr/>
        </p:nvSpPr>
        <p:spPr>
          <a:xfrm>
            <a:off x="3934163" y="5805264"/>
            <a:ext cx="432048" cy="432048"/>
          </a:xfrm>
          <a:prstGeom prst="ellipse">
            <a:avLst/>
          </a:prstGeom>
          <a:solidFill>
            <a:schemeClr val="bg1">
              <a:lumMod val="75000"/>
            </a:schemeClr>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3923928" y="5231888"/>
            <a:ext cx="432048" cy="432048"/>
          </a:xfrm>
          <a:prstGeom prst="ellipse">
            <a:avLst/>
          </a:prstGeom>
          <a:solidFill>
            <a:srgbClr val="2003CD"/>
          </a:solid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4415211" y="5242233"/>
            <a:ext cx="1141403" cy="369332"/>
          </a:xfrm>
          <a:prstGeom prst="rect">
            <a:avLst/>
          </a:prstGeom>
          <a:noFill/>
        </p:spPr>
        <p:txBody>
          <a:bodyPr wrap="none" rtlCol="0">
            <a:spAutoFit/>
          </a:bodyPr>
          <a:lstStyle/>
          <a:p>
            <a:r>
              <a:rPr lang="en-US" dirty="0"/>
              <a:t>LONGLINE</a:t>
            </a:r>
          </a:p>
        </p:txBody>
      </p:sp>
      <p:sp>
        <p:nvSpPr>
          <p:cNvPr id="16" name="TextBox 15"/>
          <p:cNvSpPr txBox="1"/>
          <p:nvPr/>
        </p:nvSpPr>
        <p:spPr>
          <a:xfrm>
            <a:off x="4438709" y="5847011"/>
            <a:ext cx="1391022" cy="369332"/>
          </a:xfrm>
          <a:prstGeom prst="rect">
            <a:avLst/>
          </a:prstGeom>
          <a:noFill/>
        </p:spPr>
        <p:txBody>
          <a:bodyPr wrap="none" rtlCol="0">
            <a:spAutoFit/>
          </a:bodyPr>
          <a:lstStyle/>
          <a:p>
            <a:r>
              <a:rPr lang="en-US" dirty="0"/>
              <a:t>OTHER GEAR</a:t>
            </a:r>
          </a:p>
        </p:txBody>
      </p:sp>
      <p:sp>
        <p:nvSpPr>
          <p:cNvPr id="6" name="TextBox 5"/>
          <p:cNvSpPr txBox="1"/>
          <p:nvPr/>
        </p:nvSpPr>
        <p:spPr>
          <a:xfrm>
            <a:off x="4716016" y="1412776"/>
            <a:ext cx="4283968" cy="369332"/>
          </a:xfrm>
          <a:prstGeom prst="rect">
            <a:avLst/>
          </a:prstGeom>
          <a:noFill/>
        </p:spPr>
        <p:txBody>
          <a:bodyPr wrap="square" rtlCol="0">
            <a:spAutoFit/>
          </a:bodyPr>
          <a:lstStyle/>
          <a:p>
            <a:r>
              <a:rPr lang="en-US" b="1" dirty="0"/>
              <a:t>More contribution from Artisanal fleets</a:t>
            </a:r>
          </a:p>
        </p:txBody>
      </p:sp>
      <p:cxnSp>
        <p:nvCxnSpPr>
          <p:cNvPr id="10" name="Straight Arrow Connector 9"/>
          <p:cNvCxnSpPr>
            <a:stCxn id="6" idx="2"/>
          </p:cNvCxnSpPr>
          <p:nvPr/>
        </p:nvCxnSpPr>
        <p:spPr>
          <a:xfrm flipH="1">
            <a:off x="6300192" y="1782108"/>
            <a:ext cx="557808" cy="128685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7308304" y="1772816"/>
            <a:ext cx="324988" cy="140957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46386" y="864360"/>
            <a:ext cx="6008761" cy="1077218"/>
          </a:xfrm>
          <a:prstGeom prst="rect">
            <a:avLst/>
          </a:prstGeom>
          <a:noFill/>
        </p:spPr>
        <p:txBody>
          <a:bodyPr wrap="square" rtlCol="0">
            <a:spAutoFit/>
          </a:bodyPr>
          <a:lstStyle/>
          <a:p>
            <a:r>
              <a:rPr lang="en-US" sz="3200" b="1" dirty="0">
                <a:solidFill>
                  <a:srgbClr val="0000FF"/>
                </a:solidFill>
              </a:rPr>
              <a:t>Geographic distribution of catches</a:t>
            </a:r>
          </a:p>
          <a:p>
            <a:endParaRPr lang="en-US" sz="3200" dirty="0">
              <a:solidFill>
                <a:srgbClr val="0000FF"/>
              </a:solidFill>
            </a:endParaRPr>
          </a:p>
        </p:txBody>
      </p:sp>
      <p:sp>
        <p:nvSpPr>
          <p:cNvPr id="17" name="TextBox 2"/>
          <p:cNvSpPr txBox="1">
            <a:spLocks noChangeArrowheads="1"/>
          </p:cNvSpPr>
          <p:nvPr/>
        </p:nvSpPr>
        <p:spPr bwMode="auto">
          <a:xfrm>
            <a:off x="3721320" y="162803"/>
            <a:ext cx="368883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WHM Fishery Indicators</a:t>
            </a:r>
          </a:p>
        </p:txBody>
      </p:sp>
      <p:sp>
        <p:nvSpPr>
          <p:cNvPr id="9" name="Slide Number Placeholder 8"/>
          <p:cNvSpPr>
            <a:spLocks noGrp="1"/>
          </p:cNvSpPr>
          <p:nvPr>
            <p:ph type="sldNum" sz="quarter" idx="12"/>
          </p:nvPr>
        </p:nvSpPr>
        <p:spPr/>
        <p:txBody>
          <a:bodyPr/>
          <a:lstStyle/>
          <a:p>
            <a:fld id="{550BDC99-089A-42AC-9981-69659C08CC3B}" type="slidenum">
              <a:rPr lang="en-US" smtClean="0"/>
              <a:pPr/>
              <a:t>6</a:t>
            </a:fld>
            <a:endParaRPr lang="en-US"/>
          </a:p>
        </p:txBody>
      </p:sp>
      <p:sp>
        <p:nvSpPr>
          <p:cNvPr id="11" name="Date Placeholder 10"/>
          <p:cNvSpPr>
            <a:spLocks noGrp="1"/>
          </p:cNvSpPr>
          <p:nvPr>
            <p:ph type="dt" sz="half" idx="10"/>
          </p:nvPr>
        </p:nvSpPr>
        <p:spPr/>
        <p:txBody>
          <a:bodyPr/>
          <a:lstStyle/>
          <a:p>
            <a:fld id="{4F6DEA5E-5C34-4836-A0D1-BE65BF503E00}" type="datetime1">
              <a:rPr lang="en-US" smtClean="0"/>
              <a:pPr/>
              <a:t>5/15/2024</a:t>
            </a:fld>
            <a:endParaRPr lang="en-US"/>
          </a:p>
        </p:txBody>
      </p:sp>
      <p:pic>
        <p:nvPicPr>
          <p:cNvPr id="113668" name="Picture 4"/>
          <p:cNvPicPr>
            <a:picLocks noChangeAspect="1" noChangeArrowheads="1"/>
          </p:cNvPicPr>
          <p:nvPr/>
        </p:nvPicPr>
        <p:blipFill>
          <a:blip r:embed="rId4" cstate="print"/>
          <a:srcRect/>
          <a:stretch>
            <a:fillRect/>
          </a:stretch>
        </p:blipFill>
        <p:spPr bwMode="auto">
          <a:xfrm>
            <a:off x="129429" y="1894387"/>
            <a:ext cx="4010523" cy="3046781"/>
          </a:xfrm>
          <a:prstGeom prst="rect">
            <a:avLst/>
          </a:prstGeom>
          <a:noFill/>
          <a:ln w="9525">
            <a:noFill/>
            <a:miter lim="800000"/>
            <a:headEnd/>
            <a:tailEnd/>
          </a:ln>
        </p:spPr>
      </p:pic>
      <p:sp>
        <p:nvSpPr>
          <p:cNvPr id="26" name="Footer Placeholder 2"/>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4092602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60</a:t>
            </a:fld>
            <a:endParaRPr lang="en-US"/>
          </a:p>
        </p:txBody>
      </p:sp>
      <p:sp>
        <p:nvSpPr>
          <p:cNvPr id="5" name="Text Box 3"/>
          <p:cNvSpPr txBox="1">
            <a:spLocks noChangeArrowheads="1"/>
          </p:cNvSpPr>
          <p:nvPr/>
        </p:nvSpPr>
        <p:spPr bwMode="auto">
          <a:xfrm>
            <a:off x="1043608" y="44624"/>
            <a:ext cx="615617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Sharks</a:t>
            </a:r>
            <a:r>
              <a:rPr lang="es-ES_tradnl" sz="2400" b="1" i="1" dirty="0">
                <a:solidFill>
                  <a:schemeClr val="bg1"/>
                </a:solidFill>
              </a:rPr>
              <a:t> Management </a:t>
            </a:r>
            <a:r>
              <a:rPr lang="es-ES_tradnl" sz="2400" b="1" i="1" dirty="0" err="1">
                <a:solidFill>
                  <a:schemeClr val="bg1"/>
                </a:solidFill>
              </a:rPr>
              <a:t>recommendations</a:t>
            </a:r>
            <a:endParaRPr lang="es-ES_tradnl" sz="2400" b="1" i="1" dirty="0">
              <a:solidFill>
                <a:schemeClr val="bg1"/>
              </a:solidFill>
            </a:endParaRPr>
          </a:p>
        </p:txBody>
      </p:sp>
      <p:sp>
        <p:nvSpPr>
          <p:cNvPr id="6" name="TextBox 5"/>
          <p:cNvSpPr txBox="1"/>
          <p:nvPr/>
        </p:nvSpPr>
        <p:spPr>
          <a:xfrm>
            <a:off x="117442" y="1692091"/>
            <a:ext cx="9036496" cy="4401205"/>
          </a:xfrm>
          <a:prstGeom prst="rect">
            <a:avLst/>
          </a:prstGeom>
          <a:noFill/>
        </p:spPr>
        <p:txBody>
          <a:bodyPr wrap="square" rtlCol="0">
            <a:spAutoFit/>
          </a:bodyPr>
          <a:lstStyle/>
          <a:p>
            <a:pPr>
              <a:buFont typeface="Arial" pitchFamily="34" charset="0"/>
              <a:buChar char="•"/>
            </a:pPr>
            <a:r>
              <a:rPr lang="en-US" sz="2000" dirty="0"/>
              <a:t> </a:t>
            </a:r>
            <a:r>
              <a:rPr lang="en-US" sz="2000" b="1" dirty="0"/>
              <a:t>Precautionary management measures should be considered </a:t>
            </a:r>
            <a:r>
              <a:rPr lang="en-US" sz="2000" dirty="0"/>
              <a:t>particularly for stocks where there is the </a:t>
            </a:r>
            <a:r>
              <a:rPr lang="en-US" sz="2000" b="1" dirty="0"/>
              <a:t>greatest biological vulnerability </a:t>
            </a:r>
            <a:r>
              <a:rPr lang="en-US" sz="2000" dirty="0"/>
              <a:t>and conservation concern, </a:t>
            </a:r>
            <a:r>
              <a:rPr lang="en-US" sz="2000" b="1" dirty="0"/>
              <a:t>and for which there are very few data and/or great uncertainty in assessment results</a:t>
            </a:r>
            <a:r>
              <a:rPr lang="en-US" sz="2000" dirty="0"/>
              <a:t>.</a:t>
            </a:r>
          </a:p>
          <a:p>
            <a:pPr>
              <a:buFont typeface="Arial" pitchFamily="34" charset="0"/>
              <a:buChar char="•"/>
            </a:pPr>
            <a:endParaRPr lang="en-US" sz="2000" dirty="0"/>
          </a:p>
          <a:p>
            <a:pPr>
              <a:buFont typeface="Arial" pitchFamily="34" charset="0"/>
              <a:buChar char="•"/>
            </a:pPr>
            <a:r>
              <a:rPr lang="en-US" sz="2000" dirty="0"/>
              <a:t>  the Committee </a:t>
            </a:r>
            <a:r>
              <a:rPr lang="en-US" sz="2000" b="1" dirty="0"/>
              <a:t>strongly urges CPCs to provide the corresponding statistics, including discards (dead and alive)</a:t>
            </a:r>
            <a:r>
              <a:rPr lang="en-US" sz="2000" dirty="0"/>
              <a:t>, of all ICCAT fisheries, including recreational and artisanal fisheries….</a:t>
            </a:r>
          </a:p>
          <a:p>
            <a:pPr>
              <a:buFont typeface="Arial" pitchFamily="34" charset="0"/>
              <a:buChar char="•"/>
            </a:pPr>
            <a:endParaRPr lang="en-US" sz="2000" dirty="0"/>
          </a:p>
          <a:p>
            <a:pPr>
              <a:buFont typeface="Arial" pitchFamily="34" charset="0"/>
              <a:buChar char="•"/>
            </a:pPr>
            <a:r>
              <a:rPr lang="en-US" sz="2000" dirty="0"/>
              <a:t> The Committee reiterates that the </a:t>
            </a:r>
            <a:r>
              <a:rPr lang="en-US" sz="2000" b="1" dirty="0"/>
              <a:t>CPCs provide estimates of shark catches in both ICCAT and non-ICCAT fisheries for species that are oceanic, pelagic, and highly migratory within the ICCAT Convention area</a:t>
            </a:r>
            <a:r>
              <a:rPr lang="en-US" sz="2000" dirty="0"/>
              <a:t>.</a:t>
            </a:r>
          </a:p>
          <a:p>
            <a:pPr>
              <a:buFont typeface="Arial" pitchFamily="34" charset="0"/>
              <a:buChar char="•"/>
            </a:pPr>
            <a:endParaRPr lang="en-US" sz="2000" dirty="0"/>
          </a:p>
          <a:p>
            <a:pPr>
              <a:buFont typeface="Arial" pitchFamily="34" charset="0"/>
              <a:buChar char="•"/>
            </a:pPr>
            <a:r>
              <a:rPr lang="en-US" sz="2000" dirty="0"/>
              <a:t> The magnitude of </a:t>
            </a:r>
            <a:r>
              <a:rPr lang="en-US" sz="2000" b="1" dirty="0"/>
              <a:t>shark entanglements in FADs should be investigated</a:t>
            </a:r>
            <a:r>
              <a:rPr lang="en-US" sz="2000" dirty="0"/>
              <a:t>. Methods for mitigating shark by-catch in fisheries also need to be investigated and applied.</a:t>
            </a:r>
          </a:p>
        </p:txBody>
      </p:sp>
      <p:sp>
        <p:nvSpPr>
          <p:cNvPr id="8"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
        <p:nvSpPr>
          <p:cNvPr id="9" name="TextBox 8"/>
          <p:cNvSpPr txBox="1"/>
          <p:nvPr/>
        </p:nvSpPr>
        <p:spPr>
          <a:xfrm>
            <a:off x="539552" y="1012666"/>
            <a:ext cx="4121065" cy="400110"/>
          </a:xfrm>
          <a:prstGeom prst="rect">
            <a:avLst/>
          </a:prstGeom>
          <a:noFill/>
        </p:spPr>
        <p:txBody>
          <a:bodyPr wrap="none" rtlCol="0">
            <a:spAutoFit/>
          </a:bodyPr>
          <a:lstStyle/>
          <a:p>
            <a:r>
              <a:rPr lang="en-US" sz="2000" b="1" u="sng" dirty="0"/>
              <a:t>General recommendations for sharks</a:t>
            </a:r>
          </a:p>
        </p:txBody>
      </p:sp>
    </p:spTree>
    <p:extLst>
      <p:ext uri="{BB962C8B-B14F-4D97-AF65-F5344CB8AC3E}">
        <p14:creationId xmlns:p14="http://schemas.microsoft.com/office/powerpoint/2010/main" val="34480590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stretch>
            <a:fillRect/>
          </a:stretch>
        </p:blipFill>
        <p:spPr>
          <a:xfrm>
            <a:off x="5689536" y="895955"/>
            <a:ext cx="3274952" cy="1452925"/>
          </a:xfrm>
          <a:prstGeom prst="rect">
            <a:avLst/>
          </a:prstGeom>
        </p:spPr>
      </p:pic>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61</a:t>
            </a:fld>
            <a:endParaRPr lang="en-US"/>
          </a:p>
        </p:txBody>
      </p:sp>
      <p:sp>
        <p:nvSpPr>
          <p:cNvPr id="5" name="Text Box 3"/>
          <p:cNvSpPr txBox="1">
            <a:spLocks noChangeArrowheads="1"/>
          </p:cNvSpPr>
          <p:nvPr/>
        </p:nvSpPr>
        <p:spPr bwMode="auto">
          <a:xfrm>
            <a:off x="1043608" y="44624"/>
            <a:ext cx="615617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BSH Management </a:t>
            </a:r>
            <a:r>
              <a:rPr lang="es-ES_tradnl" sz="2400" b="1" i="1" dirty="0" err="1">
                <a:solidFill>
                  <a:schemeClr val="bg1"/>
                </a:solidFill>
              </a:rPr>
              <a:t>recommendations</a:t>
            </a:r>
            <a:endParaRPr lang="es-ES_tradnl" sz="2400" b="1" i="1" dirty="0">
              <a:solidFill>
                <a:schemeClr val="bg1"/>
              </a:solidFill>
            </a:endParaRPr>
          </a:p>
        </p:txBody>
      </p:sp>
      <p:sp>
        <p:nvSpPr>
          <p:cNvPr id="6" name="TextBox 5"/>
          <p:cNvSpPr txBox="1"/>
          <p:nvPr/>
        </p:nvSpPr>
        <p:spPr>
          <a:xfrm>
            <a:off x="251520" y="2060848"/>
            <a:ext cx="8712968" cy="3477875"/>
          </a:xfrm>
          <a:prstGeom prst="rect">
            <a:avLst/>
          </a:prstGeom>
          <a:noFill/>
        </p:spPr>
        <p:txBody>
          <a:bodyPr wrap="square" rtlCol="0">
            <a:spAutoFit/>
          </a:bodyPr>
          <a:lstStyle/>
          <a:p>
            <a:r>
              <a:rPr lang="en-US" sz="2000" u="sng" dirty="0"/>
              <a:t>South Atlantic stock</a:t>
            </a:r>
          </a:p>
          <a:p>
            <a:pPr marL="342900" indent="-342900">
              <a:buFont typeface="Arial" panose="020B0604020202020204" pitchFamily="34" charset="0"/>
              <a:buChar char="•"/>
            </a:pPr>
            <a:r>
              <a:rPr lang="en-US" sz="2000" dirty="0"/>
              <a:t>the Committee strongly recommends that the Commission considers a precautionary approach for this stock.</a:t>
            </a:r>
          </a:p>
          <a:p>
            <a:pPr marL="342900" indent="-342900">
              <a:buFont typeface="Arial" panose="020B0604020202020204" pitchFamily="34" charset="0"/>
              <a:buChar char="•"/>
            </a:pPr>
            <a:r>
              <a:rPr lang="en-US" sz="2000" dirty="0"/>
              <a:t> If the Commission chose to use the same approach taken for the North Atlantic stock, the average catch of the final five years used in the assessment model (28,923 t for 2009-2013) could be used as an upper limit</a:t>
            </a:r>
          </a:p>
          <a:p>
            <a:pPr marL="342900" indent="-342900">
              <a:buFont typeface="Arial" panose="020B0604020202020204" pitchFamily="34" charset="0"/>
              <a:buChar char="•"/>
            </a:pPr>
            <a:endParaRPr lang="en-US" sz="2000" dirty="0"/>
          </a:p>
          <a:p>
            <a:r>
              <a:rPr lang="en-US" sz="2000" u="sng" dirty="0"/>
              <a:t>North Atlantic stock</a:t>
            </a:r>
          </a:p>
          <a:p>
            <a:pPr marL="342900" indent="-342900">
              <a:buFont typeface="Arial" panose="020B0604020202020204" pitchFamily="34" charset="0"/>
              <a:buChar char="•"/>
            </a:pPr>
            <a:r>
              <a:rPr lang="en-US" sz="2000" dirty="0"/>
              <a:t>uncertainty in the data inputs and model structural assumptions was high enough to prevent the Committee from reaching a consensus on a specific management recommendation. </a:t>
            </a:r>
          </a:p>
        </p:txBody>
      </p:sp>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
        <p:nvSpPr>
          <p:cNvPr id="10" name="TextBox 9"/>
          <p:cNvSpPr txBox="1"/>
          <p:nvPr/>
        </p:nvSpPr>
        <p:spPr>
          <a:xfrm>
            <a:off x="323528" y="1124744"/>
            <a:ext cx="1519968" cy="461665"/>
          </a:xfrm>
          <a:prstGeom prst="rect">
            <a:avLst/>
          </a:prstGeom>
          <a:noFill/>
        </p:spPr>
        <p:txBody>
          <a:bodyPr wrap="none" rtlCol="0">
            <a:spAutoFit/>
          </a:bodyPr>
          <a:lstStyle/>
          <a:p>
            <a:r>
              <a:rPr lang="en-US" sz="2400" b="1" u="sng" dirty="0"/>
              <a:t>Blue shark</a:t>
            </a:r>
          </a:p>
        </p:txBody>
      </p:sp>
    </p:spTree>
    <p:extLst>
      <p:ext uri="{BB962C8B-B14F-4D97-AF65-F5344CB8AC3E}">
        <p14:creationId xmlns:p14="http://schemas.microsoft.com/office/powerpoint/2010/main" val="754564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62</a:t>
            </a:fld>
            <a:endParaRPr lang="en-US"/>
          </a:p>
        </p:txBody>
      </p:sp>
      <p:sp>
        <p:nvSpPr>
          <p:cNvPr id="5" name="TextBox 4"/>
          <p:cNvSpPr txBox="1"/>
          <p:nvPr/>
        </p:nvSpPr>
        <p:spPr>
          <a:xfrm>
            <a:off x="162422" y="2071876"/>
            <a:ext cx="8730058" cy="4093428"/>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Commission </a:t>
            </a:r>
            <a:r>
              <a:rPr lang="en-US" sz="2000" b="1" dirty="0"/>
              <a:t>work with countries catching </a:t>
            </a:r>
            <a:r>
              <a:rPr lang="en-US" sz="2000" b="1" dirty="0" err="1"/>
              <a:t>porbeagle</a:t>
            </a:r>
            <a:r>
              <a:rPr lang="en-US" sz="2000" b="1" dirty="0"/>
              <a:t> and relevant RFMOs to ensure recovery of North Atlantic </a:t>
            </a:r>
            <a:r>
              <a:rPr lang="en-US" sz="2000" b="1" dirty="0" err="1"/>
              <a:t>porbeagle</a:t>
            </a:r>
            <a:r>
              <a:rPr lang="en-US" sz="2000" b="1" dirty="0"/>
              <a:t> stocks (e.g. ICES, NAFO)</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particular, porbeagle fishing mortality should be kept at levels in line with scientific advice and with</a:t>
            </a:r>
            <a:r>
              <a:rPr lang="en-US" sz="2000" b="1" dirty="0"/>
              <a:t> catches not exceeding the current level</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New targeted porbeagle fisheries should be prevented</a:t>
            </a:r>
            <a:r>
              <a:rPr lang="en-US" sz="2000" dirty="0"/>
              <a:t>, </a:t>
            </a:r>
            <a:r>
              <a:rPr lang="en-US" sz="2000" b="1" dirty="0" err="1"/>
              <a:t>porbeagles</a:t>
            </a:r>
            <a:r>
              <a:rPr lang="en-US" sz="2000" b="1" dirty="0"/>
              <a:t> retrieved alive should be released following best handling practices</a:t>
            </a:r>
            <a:r>
              <a:rPr lang="en-US" sz="2000" dirty="0"/>
              <a:t> to increase survivorship, and </a:t>
            </a:r>
            <a:r>
              <a:rPr lang="en-US" sz="2000" b="1" dirty="0"/>
              <a:t>all catches should be reported</a:t>
            </a:r>
            <a:r>
              <a:rPr lang="en-US" sz="2000" dirty="0"/>
              <a:t>.</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b="1" dirty="0"/>
              <a:t>Management measures and data collection should be harmonized as much as possible among all relevant RFMOs dealing with these stocks</a:t>
            </a:r>
            <a:r>
              <a:rPr lang="en-US" sz="2000" dirty="0"/>
              <a:t>, and ICCAT should facilitate appropriate communication.</a:t>
            </a:r>
          </a:p>
        </p:txBody>
      </p:sp>
      <p:sp>
        <p:nvSpPr>
          <p:cNvPr id="6" name="Text Box 3"/>
          <p:cNvSpPr txBox="1">
            <a:spLocks noChangeArrowheads="1"/>
          </p:cNvSpPr>
          <p:nvPr/>
        </p:nvSpPr>
        <p:spPr bwMode="auto">
          <a:xfrm>
            <a:off x="1043608" y="44624"/>
            <a:ext cx="615617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POR Management </a:t>
            </a:r>
            <a:r>
              <a:rPr lang="es-ES_tradnl" sz="2400" b="1" i="1" dirty="0" err="1">
                <a:solidFill>
                  <a:schemeClr val="bg1"/>
                </a:solidFill>
              </a:rPr>
              <a:t>recommendations</a:t>
            </a:r>
            <a:r>
              <a:rPr lang="es-ES_tradnl" sz="2400" b="1" i="1" dirty="0">
                <a:solidFill>
                  <a:schemeClr val="bg1"/>
                </a:solidFill>
              </a:rPr>
              <a:t> </a:t>
            </a:r>
          </a:p>
        </p:txBody>
      </p:sp>
      <p:pic>
        <p:nvPicPr>
          <p:cNvPr id="7" name="Picture 6"/>
          <p:cNvPicPr>
            <a:picLocks noChangeAspect="1"/>
          </p:cNvPicPr>
          <p:nvPr/>
        </p:nvPicPr>
        <p:blipFill>
          <a:blip r:embed="rId2" cstate="print"/>
          <a:stretch>
            <a:fillRect/>
          </a:stretch>
        </p:blipFill>
        <p:spPr>
          <a:xfrm>
            <a:off x="6228184" y="909119"/>
            <a:ext cx="2736304" cy="1176083"/>
          </a:xfrm>
          <a:prstGeom prst="rect">
            <a:avLst/>
          </a:prstGeom>
        </p:spPr>
      </p:pic>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
        <p:nvSpPr>
          <p:cNvPr id="10" name="TextBox 9"/>
          <p:cNvSpPr txBox="1"/>
          <p:nvPr/>
        </p:nvSpPr>
        <p:spPr>
          <a:xfrm>
            <a:off x="323528" y="1124744"/>
            <a:ext cx="1466940" cy="461665"/>
          </a:xfrm>
          <a:prstGeom prst="rect">
            <a:avLst/>
          </a:prstGeom>
          <a:noFill/>
        </p:spPr>
        <p:txBody>
          <a:bodyPr wrap="none" rtlCol="0">
            <a:spAutoFit/>
          </a:bodyPr>
          <a:lstStyle/>
          <a:p>
            <a:r>
              <a:rPr lang="en-US" sz="2400" b="1" u="sng" dirty="0"/>
              <a:t>Porbeagle</a:t>
            </a:r>
          </a:p>
        </p:txBody>
      </p:sp>
    </p:spTree>
    <p:extLst>
      <p:ext uri="{BB962C8B-B14F-4D97-AF65-F5344CB8AC3E}">
        <p14:creationId xmlns:p14="http://schemas.microsoft.com/office/powerpoint/2010/main" val="7273494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54D831-FB9A-4E78-86B4-99EEE5190069}"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63</a:t>
            </a:fld>
            <a:endParaRPr lang="en-US"/>
          </a:p>
        </p:txBody>
      </p:sp>
      <p:sp>
        <p:nvSpPr>
          <p:cNvPr id="5" name="TextBox 4"/>
          <p:cNvSpPr txBox="1"/>
          <p:nvPr/>
        </p:nvSpPr>
        <p:spPr>
          <a:xfrm>
            <a:off x="395536" y="1268760"/>
            <a:ext cx="8263830" cy="4154984"/>
          </a:xfrm>
          <a:prstGeom prst="rect">
            <a:avLst/>
          </a:prstGeom>
          <a:noFill/>
        </p:spPr>
        <p:txBody>
          <a:bodyPr wrap="square" rtlCol="0">
            <a:spAutoFit/>
          </a:bodyPr>
          <a:lstStyle/>
          <a:p>
            <a:pPr marL="285750" indent="-285750">
              <a:buFont typeface="Arial" panose="020B0604020202020204" pitchFamily="34" charset="0"/>
              <a:buChar char="•"/>
            </a:pPr>
            <a:r>
              <a:rPr lang="en-US" sz="2200" b="1" dirty="0"/>
              <a:t>Provide funding for the SRDCP</a:t>
            </a:r>
            <a:r>
              <a:rPr lang="en-US" sz="2200" dirty="0"/>
              <a:t> for Year 6 (</a:t>
            </a:r>
            <a:r>
              <a:rPr lang="en-US" sz="2200" u="sng" dirty="0"/>
              <a:t>€125,000</a:t>
            </a:r>
            <a:r>
              <a:rPr lang="en-US" sz="2200" dirty="0"/>
              <a:t>) to complete work on South Atlantic shortfin mako age and growth, shortfin mako genetics, continue work on the reproductive biology of porbeagle and shortfin mako, and continue work on movement and habitat characterization of silky, oceanic whitetip, and hammerhead sharks through satellite tagging.</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b="1" dirty="0"/>
              <a:t>Recommend designing and implementing a study to compare the effects of circle versus J hooks </a:t>
            </a:r>
            <a:r>
              <a:rPr lang="en-US" sz="2200" dirty="0"/>
              <a:t>on retention rates, catch rates, and at haulback mortality of sharks. The experimental design should account for the influence of leader material types (wire </a:t>
            </a:r>
            <a:r>
              <a:rPr lang="en-US" sz="2200" dirty="0" err="1"/>
              <a:t>vs</a:t>
            </a:r>
            <a:r>
              <a:rPr lang="en-US" sz="2200" dirty="0"/>
              <a:t> nylon) and consider possible regional and fleet operational differences.</a:t>
            </a:r>
          </a:p>
        </p:txBody>
      </p:sp>
      <p:sp>
        <p:nvSpPr>
          <p:cNvPr id="6" name="Text Box 3"/>
          <p:cNvSpPr txBox="1">
            <a:spLocks noChangeArrowheads="1"/>
          </p:cNvSpPr>
          <p:nvPr/>
        </p:nvSpPr>
        <p:spPr bwMode="auto">
          <a:xfrm>
            <a:off x="1043608" y="18024"/>
            <a:ext cx="7704856" cy="683264"/>
          </a:xfrm>
          <a:prstGeom prst="rect">
            <a:avLst/>
          </a:prstGeom>
          <a:solidFill>
            <a:srgbClr val="0070C0"/>
          </a:solid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SHK </a:t>
            </a:r>
            <a:r>
              <a:rPr lang="es-ES_tradnl" sz="2400" b="1" i="1" dirty="0" err="1">
                <a:solidFill>
                  <a:schemeClr val="bg1"/>
                </a:solidFill>
              </a:rPr>
              <a:t>Recommendations</a:t>
            </a:r>
            <a:r>
              <a:rPr lang="es-ES_tradnl" sz="2400" b="1" i="1" dirty="0">
                <a:solidFill>
                  <a:schemeClr val="bg1"/>
                </a:solidFill>
              </a:rPr>
              <a:t> </a:t>
            </a:r>
            <a:r>
              <a:rPr lang="es-ES_tradnl" sz="2400" b="1" i="1" dirty="0" err="1">
                <a:solidFill>
                  <a:schemeClr val="bg1"/>
                </a:solidFill>
              </a:rPr>
              <a:t>with</a:t>
            </a:r>
            <a:r>
              <a:rPr lang="es-ES_tradnl" sz="2400" b="1" i="1" dirty="0">
                <a:solidFill>
                  <a:schemeClr val="bg1"/>
                </a:solidFill>
              </a:rPr>
              <a:t> </a:t>
            </a:r>
            <a:r>
              <a:rPr lang="es-ES_tradnl" sz="2400" b="1" i="1" dirty="0" err="1">
                <a:solidFill>
                  <a:schemeClr val="bg1"/>
                </a:solidFill>
              </a:rPr>
              <a:t>financial</a:t>
            </a:r>
            <a:r>
              <a:rPr lang="es-ES_tradnl" sz="2400" b="1" i="1" dirty="0">
                <a:solidFill>
                  <a:schemeClr val="bg1"/>
                </a:solidFill>
              </a:rPr>
              <a:t> </a:t>
            </a:r>
            <a:r>
              <a:rPr lang="es-ES_tradnl" sz="2400" b="1" i="1" dirty="0" err="1">
                <a:solidFill>
                  <a:schemeClr val="bg1"/>
                </a:solidFill>
              </a:rPr>
              <a:t>implications</a:t>
            </a:r>
            <a:endParaRPr lang="es-ES_tradnl" sz="2400" b="1" i="1" dirty="0">
              <a:solidFill>
                <a:schemeClr val="bg1"/>
              </a:solidFill>
            </a:endParaRPr>
          </a:p>
        </p:txBody>
      </p:sp>
    </p:spTree>
    <p:extLst>
      <p:ext uri="{BB962C8B-B14F-4D97-AF65-F5344CB8AC3E}">
        <p14:creationId xmlns:p14="http://schemas.microsoft.com/office/powerpoint/2010/main" val="28291485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635896" y="0"/>
            <a:ext cx="4968552"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By</a:t>
            </a:r>
            <a:r>
              <a:rPr lang="es-ES_tradnl" sz="2400" b="1" i="1" dirty="0">
                <a:solidFill>
                  <a:schemeClr val="bg1"/>
                </a:solidFill>
              </a:rPr>
              <a:t>-catch </a:t>
            </a:r>
            <a:r>
              <a:rPr lang="es-ES_tradnl" sz="2400" b="1" i="1" dirty="0" err="1">
                <a:solidFill>
                  <a:schemeClr val="bg1"/>
                </a:solidFill>
              </a:rPr>
              <a:t>issues</a:t>
            </a:r>
            <a:endParaRPr lang="es-ES_tradnl" sz="2400" b="1" i="1" dirty="0">
              <a:solidFill>
                <a:schemeClr val="bg1"/>
              </a:solidFill>
            </a:endParaRP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64</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5/15/2024</a:t>
            </a:fld>
            <a:endParaRPr lang="en-US"/>
          </a:p>
        </p:txBody>
      </p:sp>
      <p:sp>
        <p:nvSpPr>
          <p:cNvPr id="9" name="Rectangle 8"/>
          <p:cNvSpPr/>
          <p:nvPr/>
        </p:nvSpPr>
        <p:spPr>
          <a:xfrm>
            <a:off x="683568" y="1124744"/>
            <a:ext cx="7992888" cy="584775"/>
          </a:xfrm>
          <a:prstGeom prst="rect">
            <a:avLst/>
          </a:prstGeom>
        </p:spPr>
        <p:txBody>
          <a:bodyPr wrap="square">
            <a:spAutoFit/>
          </a:bodyPr>
          <a:lstStyle/>
          <a:p>
            <a:r>
              <a:rPr lang="en-US" sz="3200" u="sng" dirty="0">
                <a:ln w="12700">
                  <a:solidFill>
                    <a:schemeClr val="tx1"/>
                  </a:solidFill>
                </a:ln>
                <a:solidFill>
                  <a:srgbClr val="0000FF"/>
                </a:solidFill>
              </a:rPr>
              <a:t>Sub-committee on Ecosystems and By-catch</a:t>
            </a:r>
            <a:endParaRPr lang="en-US" sz="3200" u="sng" dirty="0">
              <a:solidFill>
                <a:srgbClr val="0000FF"/>
              </a:solidFill>
            </a:endParaRPr>
          </a:p>
        </p:txBody>
      </p:sp>
      <p:sp>
        <p:nvSpPr>
          <p:cNvPr id="10" name="Rectangle 9"/>
          <p:cNvSpPr/>
          <p:nvPr/>
        </p:nvSpPr>
        <p:spPr>
          <a:xfrm>
            <a:off x="1816414" y="1916832"/>
            <a:ext cx="5347874" cy="523220"/>
          </a:xfrm>
          <a:prstGeom prst="rect">
            <a:avLst/>
          </a:prstGeom>
        </p:spPr>
        <p:txBody>
          <a:bodyPr wrap="none">
            <a:spAutoFit/>
          </a:bodyPr>
          <a:lstStyle/>
          <a:p>
            <a:r>
              <a:rPr lang="en-US" sz="2800" i="1" dirty="0">
                <a:ln w="12700">
                  <a:solidFill>
                    <a:schemeClr val="tx1"/>
                  </a:solidFill>
                </a:ln>
                <a:solidFill>
                  <a:srgbClr val="0000FF"/>
                </a:solidFill>
              </a:rPr>
              <a:t>(By-catch and mitigation measures)</a:t>
            </a:r>
            <a:endParaRPr lang="pt-PT" sz="2800" i="1" dirty="0">
              <a:ln w="12700">
                <a:solidFill>
                  <a:schemeClr val="tx1"/>
                </a:solidFill>
              </a:ln>
              <a:solidFill>
                <a:srgbClr val="0000FF"/>
              </a:solidFill>
            </a:endParaRPr>
          </a:p>
        </p:txBody>
      </p:sp>
      <p:pic>
        <p:nvPicPr>
          <p:cNvPr id="13" name="Picture 12"/>
          <p:cNvPicPr>
            <a:picLocks noChangeAspect="1"/>
          </p:cNvPicPr>
          <p:nvPr/>
        </p:nvPicPr>
        <p:blipFill>
          <a:blip r:embed="rId3" cstate="print"/>
          <a:stretch>
            <a:fillRect/>
          </a:stretch>
        </p:blipFill>
        <p:spPr>
          <a:xfrm>
            <a:off x="1096913" y="2805286"/>
            <a:ext cx="2466975" cy="1847850"/>
          </a:xfrm>
          <a:prstGeom prst="rect">
            <a:avLst/>
          </a:prstGeom>
        </p:spPr>
      </p:pic>
      <p:pic>
        <p:nvPicPr>
          <p:cNvPr id="16" name="Picture 7"/>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0800000" flipV="1">
            <a:off x="4860033" y="2852936"/>
            <a:ext cx="3083496" cy="1734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13494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1700808"/>
            <a:ext cx="6624736"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165100" eaLnBrk="1" hangingPunct="1">
              <a:buClr>
                <a:schemeClr val="accent1"/>
              </a:buClr>
            </a:pPr>
            <a:r>
              <a:rPr lang="en-US" sz="2000" b="1" u="sng" dirty="0">
                <a:latin typeface="+mn-lt"/>
              </a:rPr>
              <a:t>Data</a:t>
            </a:r>
            <a:r>
              <a:rPr lang="en-US" sz="2000" dirty="0">
                <a:latin typeface="+mn-lt"/>
              </a:rPr>
              <a:t> - Revisions and updates of the data used in bycatch analyses:</a:t>
            </a:r>
          </a:p>
          <a:p>
            <a:pPr marL="400050" lvl="2" indent="-165100" eaLnBrk="1" hangingPunct="1">
              <a:buClr>
                <a:schemeClr val="accent1"/>
              </a:buClr>
              <a:buFont typeface="Arial" pitchFamily="34" charset="0"/>
              <a:buChar char="•"/>
            </a:pPr>
            <a:r>
              <a:rPr lang="en-US" sz="2000" dirty="0">
                <a:latin typeface="+mn-lt"/>
              </a:rPr>
              <a:t> Further revision of ST-09 observer forms and ICCAT EFFDIS database</a:t>
            </a:r>
          </a:p>
          <a:p>
            <a:pPr marL="400050" lvl="2" indent="-165100" eaLnBrk="1" hangingPunct="1">
              <a:buClr>
                <a:schemeClr val="accent1"/>
              </a:buClr>
              <a:buFont typeface="Arial" pitchFamily="34" charset="0"/>
              <a:buChar char="•"/>
            </a:pPr>
            <a:endParaRPr lang="en-US" sz="2000" dirty="0">
              <a:latin typeface="+mn-lt"/>
            </a:endParaRPr>
          </a:p>
          <a:p>
            <a:pPr marL="179388" lvl="2" indent="-165100" eaLnBrk="1" hangingPunct="1">
              <a:buClr>
                <a:schemeClr val="accent1"/>
              </a:buClr>
            </a:pPr>
            <a:r>
              <a:rPr lang="en-US" sz="2000" b="1" u="sng" dirty="0">
                <a:latin typeface="+mn-lt"/>
              </a:rPr>
              <a:t>Seabirds</a:t>
            </a:r>
            <a:r>
              <a:rPr lang="en-US" sz="2000" dirty="0">
                <a:latin typeface="+mn-lt"/>
              </a:rPr>
              <a:t> - Collaborative process of assessing the impact of longline fisheries on by-catch of seabirds</a:t>
            </a:r>
          </a:p>
          <a:p>
            <a:pPr marL="636588" lvl="3" indent="-165100" eaLnBrk="1" hangingPunct="1">
              <a:buClr>
                <a:schemeClr val="accent1"/>
              </a:buClr>
              <a:buFont typeface="Arial" pitchFamily="34" charset="0"/>
              <a:buChar char="•"/>
            </a:pPr>
            <a:r>
              <a:rPr lang="en-US" sz="2000" dirty="0">
                <a:latin typeface="+mn-lt"/>
              </a:rPr>
              <a:t> Much done in a 2019 workshop, that is now close to being completed</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65</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5/15/2024</a:t>
            </a:fld>
            <a:endParaRPr lang="en-US"/>
          </a:p>
        </p:txBody>
      </p:sp>
      <p:sp>
        <p:nvSpPr>
          <p:cNvPr id="9" name="Rectangle 8"/>
          <p:cNvSpPr/>
          <p:nvPr/>
        </p:nvSpPr>
        <p:spPr>
          <a:xfrm>
            <a:off x="467544" y="1053897"/>
            <a:ext cx="7992888" cy="430887"/>
          </a:xfrm>
          <a:prstGeom prst="rect">
            <a:avLst/>
          </a:prstGeom>
        </p:spPr>
        <p:txBody>
          <a:bodyPr wrap="square">
            <a:spAutoFit/>
          </a:bodyPr>
          <a:lstStyle/>
          <a:p>
            <a:r>
              <a:rPr lang="en-US" sz="2200" b="1" u="sng" dirty="0"/>
              <a:t>Main work carried out in 2019</a:t>
            </a:r>
          </a:p>
        </p:txBody>
      </p:sp>
      <p:sp>
        <p:nvSpPr>
          <p:cNvPr id="14" name="Text Box 3"/>
          <p:cNvSpPr txBox="1">
            <a:spLocks noChangeArrowheads="1"/>
          </p:cNvSpPr>
          <p:nvPr/>
        </p:nvSpPr>
        <p:spPr bwMode="auto">
          <a:xfrm>
            <a:off x="3635896" y="0"/>
            <a:ext cx="4968552"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By</a:t>
            </a:r>
            <a:r>
              <a:rPr lang="es-ES_tradnl" sz="2400" b="1" i="1" dirty="0">
                <a:solidFill>
                  <a:schemeClr val="bg1"/>
                </a:solidFill>
              </a:rPr>
              <a:t>-catch </a:t>
            </a:r>
            <a:r>
              <a:rPr lang="es-ES_tradnl" sz="2400" b="1" i="1" dirty="0" err="1">
                <a:solidFill>
                  <a:schemeClr val="bg1"/>
                </a:solidFill>
              </a:rPr>
              <a:t>issues</a:t>
            </a:r>
            <a:endParaRPr lang="es-ES_tradnl" sz="2400" b="1" i="1" dirty="0">
              <a:solidFill>
                <a:schemeClr val="bg1"/>
              </a:solidFill>
            </a:endParaRPr>
          </a:p>
        </p:txBody>
      </p:sp>
      <p:pic>
        <p:nvPicPr>
          <p:cNvPr id="17" name="Picture 16"/>
          <p:cNvPicPr>
            <a:picLocks noChangeAspect="1"/>
          </p:cNvPicPr>
          <p:nvPr/>
        </p:nvPicPr>
        <p:blipFill>
          <a:blip r:embed="rId3" cstate="print"/>
          <a:stretch>
            <a:fillRect/>
          </a:stretch>
        </p:blipFill>
        <p:spPr>
          <a:xfrm>
            <a:off x="7288735" y="4408653"/>
            <a:ext cx="1531737" cy="1834419"/>
          </a:xfrm>
          <a:prstGeom prst="rect">
            <a:avLst/>
          </a:prstGeom>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1666" y="1124744"/>
            <a:ext cx="2602334" cy="1427731"/>
          </a:xfrm>
          <a:prstGeom prst="rect">
            <a:avLst/>
          </a:prstGeom>
        </p:spPr>
      </p:pic>
      <p:sp>
        <p:nvSpPr>
          <p:cNvPr id="20" name="Text Box 3"/>
          <p:cNvSpPr txBox="1">
            <a:spLocks noChangeArrowheads="1"/>
          </p:cNvSpPr>
          <p:nvPr/>
        </p:nvSpPr>
        <p:spPr bwMode="auto">
          <a:xfrm>
            <a:off x="251520" y="4797152"/>
            <a:ext cx="712879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179388" lvl="2" indent="-165100" eaLnBrk="1" hangingPunct="1">
              <a:buClr>
                <a:schemeClr val="accent1"/>
              </a:buClr>
            </a:pPr>
            <a:r>
              <a:rPr lang="en-US" sz="2000" b="1" u="sng" dirty="0">
                <a:latin typeface="+mn-lt"/>
              </a:rPr>
              <a:t>Sea-turtles</a:t>
            </a:r>
            <a:r>
              <a:rPr lang="en-US" sz="2000" dirty="0">
                <a:latin typeface="+mn-lt"/>
              </a:rPr>
              <a:t> - start a scientific collaboration similar to the process carried out for sea-birds</a:t>
            </a:r>
          </a:p>
          <a:p>
            <a:pPr marL="636588" lvl="3" indent="-165100" eaLnBrk="1" hangingPunct="1">
              <a:buClr>
                <a:schemeClr val="accent1"/>
              </a:buClr>
              <a:buFont typeface="Arial" pitchFamily="34" charset="0"/>
              <a:buChar char="•"/>
            </a:pPr>
            <a:r>
              <a:rPr lang="en-US" sz="2000" dirty="0">
                <a:latin typeface="+mn-lt"/>
              </a:rPr>
              <a:t> A workshop is being planned for 2020 to advance this work.</a:t>
            </a:r>
          </a:p>
        </p:txBody>
      </p:sp>
    </p:spTree>
    <p:extLst>
      <p:ext uri="{BB962C8B-B14F-4D97-AF65-F5344CB8AC3E}">
        <p14:creationId xmlns:p14="http://schemas.microsoft.com/office/powerpoint/2010/main" val="2231349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1693257"/>
            <a:ext cx="864096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165100" eaLnBrk="1" hangingPunct="1">
              <a:buClr>
                <a:schemeClr val="accent1"/>
              </a:buClr>
            </a:pPr>
            <a:r>
              <a:rPr lang="en-US" sz="2000" dirty="0">
                <a:latin typeface="+mn-lt"/>
              </a:rPr>
              <a:t>Requested financial assistance to support … a collaborative workshop to evaluate the impact of ICCAT fisheries on sea turtles. This is in support of an ongoing process that will continue over the coming years. [</a:t>
            </a:r>
            <a:r>
              <a:rPr lang="en-US" sz="2000" u="sng" dirty="0">
                <a:latin typeface="+mn-lt"/>
              </a:rPr>
              <a:t>request of €10,000</a:t>
            </a:r>
            <a:r>
              <a:rPr lang="en-US" sz="2000" dirty="0">
                <a:latin typeface="+mn-lt"/>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66</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5/15/2024</a:t>
            </a:fld>
            <a:endParaRPr lang="en-US"/>
          </a:p>
        </p:txBody>
      </p:sp>
      <p:sp>
        <p:nvSpPr>
          <p:cNvPr id="9" name="Rectangle 8"/>
          <p:cNvSpPr/>
          <p:nvPr/>
        </p:nvSpPr>
        <p:spPr>
          <a:xfrm>
            <a:off x="395536" y="1053897"/>
            <a:ext cx="7992888" cy="430887"/>
          </a:xfrm>
          <a:prstGeom prst="rect">
            <a:avLst/>
          </a:prstGeom>
        </p:spPr>
        <p:txBody>
          <a:bodyPr wrap="square">
            <a:spAutoFit/>
          </a:bodyPr>
          <a:lstStyle/>
          <a:p>
            <a:r>
              <a:rPr lang="en-US" sz="2200" b="1" u="sng" dirty="0"/>
              <a:t>Recommendations with financial implications</a:t>
            </a:r>
            <a:endParaRPr lang="en-US" sz="2200" b="1" dirty="0"/>
          </a:p>
        </p:txBody>
      </p:sp>
      <p:sp>
        <p:nvSpPr>
          <p:cNvPr id="14" name="Text Box 3"/>
          <p:cNvSpPr txBox="1">
            <a:spLocks noChangeArrowheads="1"/>
          </p:cNvSpPr>
          <p:nvPr/>
        </p:nvSpPr>
        <p:spPr bwMode="auto">
          <a:xfrm>
            <a:off x="3635896" y="0"/>
            <a:ext cx="4968552"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By</a:t>
            </a:r>
            <a:r>
              <a:rPr lang="es-ES_tradnl" sz="2400" b="1" i="1" dirty="0">
                <a:solidFill>
                  <a:schemeClr val="bg1"/>
                </a:solidFill>
              </a:rPr>
              <a:t>-catch </a:t>
            </a:r>
            <a:r>
              <a:rPr lang="es-ES_tradnl" sz="2400" b="1" i="1" dirty="0" err="1">
                <a:solidFill>
                  <a:schemeClr val="bg1"/>
                </a:solidFill>
              </a:rPr>
              <a:t>issues</a:t>
            </a:r>
            <a:endParaRPr lang="es-ES_tradnl" sz="2400" b="1" i="1" dirty="0">
              <a:solidFill>
                <a:schemeClr val="bg1"/>
              </a:solidFill>
            </a:endParaRPr>
          </a:p>
        </p:txBody>
      </p:sp>
    </p:spTree>
    <p:extLst>
      <p:ext uri="{BB962C8B-B14F-4D97-AF65-F5344CB8AC3E}">
        <p14:creationId xmlns:p14="http://schemas.microsoft.com/office/powerpoint/2010/main" val="22313494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53126-423D-41A8-A5F2-88DA30E2C2CF}"/>
              </a:ext>
            </a:extLst>
          </p:cNvPr>
          <p:cNvSpPr>
            <a:spLocks noGrp="1"/>
          </p:cNvSpPr>
          <p:nvPr>
            <p:ph type="title"/>
          </p:nvPr>
        </p:nvSpPr>
        <p:spPr/>
        <p:txBody>
          <a:bodyPr/>
          <a:lstStyle/>
          <a:p>
            <a:endParaRPr lang="en-CA"/>
          </a:p>
        </p:txBody>
      </p:sp>
      <p:sp>
        <p:nvSpPr>
          <p:cNvPr id="3" name="Content Placeholder 2">
            <a:extLst>
              <a:ext uri="{FF2B5EF4-FFF2-40B4-BE49-F238E27FC236}">
                <a16:creationId xmlns:a16="http://schemas.microsoft.com/office/drawing/2014/main" id="{02F90BD6-B0B6-4F68-A7A7-A8AA958B8244}"/>
              </a:ext>
            </a:extLst>
          </p:cNvPr>
          <p:cNvSpPr>
            <a:spLocks noGrp="1"/>
          </p:cNvSpPr>
          <p:nvPr>
            <p:ph idx="1"/>
          </p:nvPr>
        </p:nvSpPr>
        <p:spPr>
          <a:xfrm>
            <a:off x="2555776" y="2852936"/>
            <a:ext cx="3943350" cy="1171327"/>
          </a:xfrm>
        </p:spPr>
        <p:txBody>
          <a:bodyPr>
            <a:normAutofit/>
          </a:bodyPr>
          <a:lstStyle/>
          <a:p>
            <a:pPr marL="0" indent="0">
              <a:buNone/>
            </a:pPr>
            <a:r>
              <a:rPr lang="en-CA" sz="5400" dirty="0"/>
              <a:t>Thank You</a:t>
            </a:r>
          </a:p>
        </p:txBody>
      </p:sp>
      <p:sp>
        <p:nvSpPr>
          <p:cNvPr id="4" name="Date Placeholder 3">
            <a:extLst>
              <a:ext uri="{FF2B5EF4-FFF2-40B4-BE49-F238E27FC236}">
                <a16:creationId xmlns:a16="http://schemas.microsoft.com/office/drawing/2014/main" id="{F2461173-B228-4098-896C-BB0DFC2EE7A2}"/>
              </a:ext>
            </a:extLst>
          </p:cNvPr>
          <p:cNvSpPr>
            <a:spLocks noGrp="1"/>
          </p:cNvSpPr>
          <p:nvPr>
            <p:ph type="dt" sz="half" idx="10"/>
          </p:nvPr>
        </p:nvSpPr>
        <p:spPr/>
        <p:txBody>
          <a:bodyPr/>
          <a:lstStyle/>
          <a:p>
            <a:fld id="{38F0E428-A204-49A7-A4F0-0DB5185B6007}" type="datetime1">
              <a:rPr lang="en-US" smtClean="0"/>
              <a:pPr/>
              <a:t>5/15/2024</a:t>
            </a:fld>
            <a:endParaRPr lang="en-US"/>
          </a:p>
        </p:txBody>
      </p:sp>
      <p:sp>
        <p:nvSpPr>
          <p:cNvPr id="5" name="Footer Placeholder 4">
            <a:extLst>
              <a:ext uri="{FF2B5EF4-FFF2-40B4-BE49-F238E27FC236}">
                <a16:creationId xmlns:a16="http://schemas.microsoft.com/office/drawing/2014/main" id="{B1BDA777-3F2A-453B-A387-5D2C6671FBED}"/>
              </a:ext>
            </a:extLst>
          </p:cNvPr>
          <p:cNvSpPr>
            <a:spLocks noGrp="1"/>
          </p:cNvSpPr>
          <p:nvPr>
            <p:ph type="ftr" sz="quarter" idx="11"/>
          </p:nvPr>
        </p:nvSpPr>
        <p:spPr/>
        <p:txBody>
          <a:bodyPr/>
          <a:lstStyle/>
          <a:p>
            <a:r>
              <a:rPr lang="en-US"/>
              <a:t>SCRS Report 2018 - Panel 4</a:t>
            </a:r>
          </a:p>
        </p:txBody>
      </p:sp>
      <p:sp>
        <p:nvSpPr>
          <p:cNvPr id="6" name="Slide Number Placeholder 5">
            <a:extLst>
              <a:ext uri="{FF2B5EF4-FFF2-40B4-BE49-F238E27FC236}">
                <a16:creationId xmlns:a16="http://schemas.microsoft.com/office/drawing/2014/main" id="{3008A0C7-91D4-4031-9F68-927D0FE58C89}"/>
              </a:ext>
            </a:extLst>
          </p:cNvPr>
          <p:cNvSpPr>
            <a:spLocks noGrp="1"/>
          </p:cNvSpPr>
          <p:nvPr>
            <p:ph type="sldNum" sz="quarter" idx="12"/>
          </p:nvPr>
        </p:nvSpPr>
        <p:spPr/>
        <p:txBody>
          <a:bodyPr/>
          <a:lstStyle/>
          <a:p>
            <a:fld id="{550BDC99-089A-42AC-9981-69659C08CC3B}" type="slidenum">
              <a:rPr lang="en-US" smtClean="0"/>
              <a:pPr/>
              <a:t>67</a:t>
            </a:fld>
            <a:endParaRPr lang="en-US"/>
          </a:p>
        </p:txBody>
      </p:sp>
    </p:spTree>
    <p:extLst>
      <p:ext uri="{BB962C8B-B14F-4D97-AF65-F5344CB8AC3E}">
        <p14:creationId xmlns:p14="http://schemas.microsoft.com/office/powerpoint/2010/main" val="31648903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p:cNvSpPr txBox="1">
            <a:spLocks noChangeArrowheads="1"/>
          </p:cNvSpPr>
          <p:nvPr/>
        </p:nvSpPr>
        <p:spPr bwMode="auto">
          <a:xfrm>
            <a:off x="3275856" y="0"/>
            <a:ext cx="6336704" cy="605550"/>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Billfishes </a:t>
            </a:r>
            <a:r>
              <a:rPr lang="es-ES_tradnl" sz="2400" b="1" i="1" dirty="0" err="1">
                <a:solidFill>
                  <a:schemeClr val="bg1"/>
                </a:solidFill>
              </a:rPr>
              <a:t>Species</a:t>
            </a:r>
            <a:r>
              <a:rPr lang="es-ES_tradnl" sz="2400" b="1" i="1" dirty="0">
                <a:solidFill>
                  <a:schemeClr val="bg1"/>
                </a:solidFill>
              </a:rPr>
              <a:t> </a:t>
            </a:r>
            <a:r>
              <a:rPr lang="es-ES_tradnl" sz="2400" b="1" i="1" dirty="0" err="1">
                <a:solidFill>
                  <a:schemeClr val="bg1"/>
                </a:solidFill>
              </a:rPr>
              <a:t>Group</a:t>
            </a:r>
            <a:endParaRPr lang="es-ES_tradnl" sz="2400" b="1" i="1" dirty="0">
              <a:solidFill>
                <a:schemeClr val="bg1"/>
              </a:solidFill>
            </a:endParaRP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68</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5/15/2024</a:t>
            </a:fld>
            <a:endParaRPr lang="en-US"/>
          </a:p>
        </p:txBody>
      </p:sp>
      <p:pic>
        <p:nvPicPr>
          <p:cNvPr id="82949" name="Picture 5" descr="https://www.iccat.int/Images/species/WHM.gif"/>
          <p:cNvPicPr>
            <a:picLocks noChangeAspect="1" noChangeArrowheads="1"/>
          </p:cNvPicPr>
          <p:nvPr/>
        </p:nvPicPr>
        <p:blipFill>
          <a:blip r:embed="rId3" cstate="print"/>
          <a:srcRect/>
          <a:stretch>
            <a:fillRect/>
          </a:stretch>
        </p:blipFill>
        <p:spPr bwMode="auto">
          <a:xfrm>
            <a:off x="3131840" y="2564904"/>
            <a:ext cx="2952328" cy="1264612"/>
          </a:xfrm>
          <a:prstGeom prst="rect">
            <a:avLst/>
          </a:prstGeom>
          <a:noFill/>
        </p:spPr>
      </p:pic>
      <p:sp>
        <p:nvSpPr>
          <p:cNvPr id="9" name="Rectangle 8"/>
          <p:cNvSpPr/>
          <p:nvPr/>
        </p:nvSpPr>
        <p:spPr>
          <a:xfrm>
            <a:off x="3275856" y="1196752"/>
            <a:ext cx="2592288" cy="584775"/>
          </a:xfrm>
          <a:prstGeom prst="rect">
            <a:avLst/>
          </a:prstGeom>
        </p:spPr>
        <p:txBody>
          <a:bodyPr wrap="square">
            <a:spAutoFit/>
          </a:bodyPr>
          <a:lstStyle/>
          <a:p>
            <a:r>
              <a:rPr lang="en-US" sz="3200" dirty="0">
                <a:ln w="12700">
                  <a:solidFill>
                    <a:schemeClr val="tx1"/>
                  </a:solidFill>
                </a:ln>
                <a:solidFill>
                  <a:srgbClr val="0000FF"/>
                </a:solidFill>
              </a:rPr>
              <a:t>BILLFISHES</a:t>
            </a:r>
            <a:endParaRPr lang="fr-FR" sz="3200" dirty="0">
              <a:solidFill>
                <a:srgbClr val="0000FF"/>
              </a:solidFill>
            </a:endParaRPr>
          </a:p>
        </p:txBody>
      </p:sp>
      <p:pic>
        <p:nvPicPr>
          <p:cNvPr id="119810" name="Picture 2" descr="https://www.iccat.int/Images/species/BUM.gif"/>
          <p:cNvPicPr>
            <a:picLocks noChangeAspect="1" noChangeArrowheads="1"/>
          </p:cNvPicPr>
          <p:nvPr/>
        </p:nvPicPr>
        <p:blipFill>
          <a:blip r:embed="rId4" cstate="print"/>
          <a:srcRect/>
          <a:stretch>
            <a:fillRect/>
          </a:stretch>
        </p:blipFill>
        <p:spPr bwMode="auto">
          <a:xfrm>
            <a:off x="71741" y="2406257"/>
            <a:ext cx="3132107" cy="1341620"/>
          </a:xfrm>
          <a:prstGeom prst="rect">
            <a:avLst/>
          </a:prstGeom>
          <a:noFill/>
        </p:spPr>
      </p:pic>
      <p:pic>
        <p:nvPicPr>
          <p:cNvPr id="119812" name="Picture 4" descr="https://www.iccat.int/Images/species/sai1.GIF"/>
          <p:cNvPicPr>
            <a:picLocks noChangeAspect="1" noChangeArrowheads="1"/>
          </p:cNvPicPr>
          <p:nvPr/>
        </p:nvPicPr>
        <p:blipFill>
          <a:blip r:embed="rId5" cstate="print"/>
          <a:srcRect/>
          <a:stretch>
            <a:fillRect/>
          </a:stretch>
        </p:blipFill>
        <p:spPr bwMode="auto">
          <a:xfrm>
            <a:off x="5796136" y="2204864"/>
            <a:ext cx="3240360" cy="1728192"/>
          </a:xfrm>
          <a:prstGeom prst="rect">
            <a:avLst/>
          </a:prstGeom>
          <a:noFill/>
        </p:spPr>
      </p:pic>
      <p:sp>
        <p:nvSpPr>
          <p:cNvPr id="11" name="TextBox 10"/>
          <p:cNvSpPr txBox="1"/>
          <p:nvPr/>
        </p:nvSpPr>
        <p:spPr>
          <a:xfrm>
            <a:off x="2282623" y="3861048"/>
            <a:ext cx="4946675" cy="369332"/>
          </a:xfrm>
          <a:prstGeom prst="rect">
            <a:avLst/>
          </a:prstGeom>
          <a:noFill/>
        </p:spPr>
        <p:txBody>
          <a:bodyPr wrap="none" rtlCol="0">
            <a:spAutoFit/>
          </a:bodyPr>
          <a:lstStyle/>
          <a:p>
            <a:r>
              <a:rPr lang="pt-PT" b="1" dirty="0"/>
              <a:t>+ 3 </a:t>
            </a:r>
            <a:r>
              <a:rPr lang="pt-PT" b="1" dirty="0" err="1"/>
              <a:t>spearfishes</a:t>
            </a:r>
            <a:r>
              <a:rPr lang="pt-PT" b="1" dirty="0"/>
              <a:t> </a:t>
            </a:r>
            <a:r>
              <a:rPr lang="pt-PT" b="1" dirty="0" err="1"/>
              <a:t>species</a:t>
            </a:r>
            <a:r>
              <a:rPr lang="pt-PT" b="1" dirty="0"/>
              <a:t> </a:t>
            </a:r>
            <a:r>
              <a:rPr lang="pt-PT" b="1" dirty="0" err="1"/>
              <a:t>without</a:t>
            </a:r>
            <a:r>
              <a:rPr lang="pt-PT" b="1" dirty="0"/>
              <a:t> stock </a:t>
            </a:r>
            <a:r>
              <a:rPr lang="pt-PT" b="1" dirty="0" err="1"/>
              <a:t>assessments</a:t>
            </a:r>
            <a:endParaRPr lang="pt-PT" b="1" dirty="0"/>
          </a:p>
        </p:txBody>
      </p:sp>
      <p:sp>
        <p:nvSpPr>
          <p:cNvPr id="12" name="TextBox 11"/>
          <p:cNvSpPr txBox="1"/>
          <p:nvPr/>
        </p:nvSpPr>
        <p:spPr>
          <a:xfrm>
            <a:off x="1835696" y="2348880"/>
            <a:ext cx="654346" cy="369332"/>
          </a:xfrm>
          <a:prstGeom prst="rect">
            <a:avLst/>
          </a:prstGeom>
          <a:noFill/>
        </p:spPr>
        <p:txBody>
          <a:bodyPr wrap="none" rtlCol="0">
            <a:spAutoFit/>
          </a:bodyPr>
          <a:lstStyle/>
          <a:p>
            <a:r>
              <a:rPr lang="en-US" dirty="0"/>
              <a:t>BUM</a:t>
            </a:r>
          </a:p>
        </p:txBody>
      </p:sp>
      <p:sp>
        <p:nvSpPr>
          <p:cNvPr id="13" name="TextBox 12"/>
          <p:cNvSpPr txBox="1"/>
          <p:nvPr/>
        </p:nvSpPr>
        <p:spPr>
          <a:xfrm>
            <a:off x="4922814" y="2411596"/>
            <a:ext cx="731290" cy="369332"/>
          </a:xfrm>
          <a:prstGeom prst="rect">
            <a:avLst/>
          </a:prstGeom>
          <a:noFill/>
        </p:spPr>
        <p:txBody>
          <a:bodyPr wrap="none" rtlCol="0">
            <a:spAutoFit/>
          </a:bodyPr>
          <a:lstStyle/>
          <a:p>
            <a:r>
              <a:rPr lang="en-US" dirty="0"/>
              <a:t>WHM</a:t>
            </a:r>
          </a:p>
        </p:txBody>
      </p:sp>
      <p:sp>
        <p:nvSpPr>
          <p:cNvPr id="14" name="TextBox 13"/>
          <p:cNvSpPr txBox="1"/>
          <p:nvPr/>
        </p:nvSpPr>
        <p:spPr>
          <a:xfrm>
            <a:off x="8028384" y="2339588"/>
            <a:ext cx="479555" cy="369332"/>
          </a:xfrm>
          <a:prstGeom prst="rect">
            <a:avLst/>
          </a:prstGeom>
          <a:noFill/>
        </p:spPr>
        <p:txBody>
          <a:bodyPr wrap="none" rtlCol="0">
            <a:spAutoFit/>
          </a:bodyPr>
          <a:lstStyle/>
          <a:p>
            <a:r>
              <a:rPr lang="en-US" dirty="0"/>
              <a:t>SAI</a:t>
            </a:r>
          </a:p>
        </p:txBody>
      </p:sp>
    </p:spTree>
    <p:extLst>
      <p:ext uri="{BB962C8B-B14F-4D97-AF65-F5344CB8AC3E}">
        <p14:creationId xmlns:p14="http://schemas.microsoft.com/office/powerpoint/2010/main" val="22313494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79512" y="1052731"/>
            <a:ext cx="8605464" cy="3200876"/>
          </a:xfrm>
          <a:prstGeom prst="rect">
            <a:avLst/>
          </a:prstGeom>
        </p:spPr>
        <p:txBody>
          <a:bodyPr wrap="square">
            <a:spAutoFit/>
          </a:bodyPr>
          <a:lstStyle/>
          <a:p>
            <a:pPr algn="just">
              <a:spcAft>
                <a:spcPts val="0"/>
              </a:spcAft>
            </a:pPr>
            <a:endParaRPr lang="fr-FR" sz="2200" dirty="0">
              <a:ea typeface="Times New Roman" panose="02020603050405020304" pitchFamily="18" charset="0"/>
            </a:endParaRPr>
          </a:p>
          <a:p>
            <a:pPr marL="342900" indent="-342900" algn="just">
              <a:buFont typeface="Arial" panose="020B0604020202020204" pitchFamily="34" charset="0"/>
              <a:buChar char="•"/>
            </a:pPr>
            <a:r>
              <a:rPr lang="en-US" sz="2000" dirty="0">
                <a:ea typeface="Times New Roman" panose="02020603050405020304" pitchFamily="18" charset="0"/>
              </a:rPr>
              <a:t>Considerable uncertainty still remains in the assessments of both the eastern and western stocks…. there are </a:t>
            </a:r>
            <a:r>
              <a:rPr lang="en-US" sz="2000" b="1" u="sng" dirty="0">
                <a:ea typeface="Times New Roman" panose="02020603050405020304" pitchFamily="18" charset="0"/>
              </a:rPr>
              <a:t>concerns that reported catches, including dead discards, may be incomplete</a:t>
            </a:r>
            <a:r>
              <a:rPr lang="en-US" sz="2000" dirty="0">
                <a:ea typeface="Times New Roman" panose="02020603050405020304" pitchFamily="18" charset="0"/>
              </a:rPr>
              <a:t>.</a:t>
            </a:r>
          </a:p>
          <a:p>
            <a:pPr marL="342900" indent="-342900" algn="just">
              <a:buFont typeface="Arial" panose="020B0604020202020204" pitchFamily="34" charset="0"/>
              <a:buChar char="•"/>
            </a:pPr>
            <a:endParaRPr lang="en-US" sz="2000" dirty="0">
              <a:ea typeface="Times New Roman" panose="02020603050405020304" pitchFamily="18" charset="0"/>
            </a:endParaRPr>
          </a:p>
          <a:p>
            <a:pPr marL="342900" indent="-342900" algn="just">
              <a:buFont typeface="Arial" panose="020B0604020202020204" pitchFamily="34" charset="0"/>
              <a:buChar char="•"/>
            </a:pPr>
            <a:endParaRPr lang="en-US" sz="2000" dirty="0">
              <a:ea typeface="Times New Roman" panose="02020603050405020304" pitchFamily="18" charset="0"/>
            </a:endParaRPr>
          </a:p>
          <a:p>
            <a:pPr marL="342900" indent="-342900" algn="just">
              <a:buFont typeface="Arial" panose="020B0604020202020204" pitchFamily="34" charset="0"/>
              <a:buChar char="•"/>
            </a:pPr>
            <a:endParaRPr lang="en-US" sz="2000" dirty="0">
              <a:ea typeface="Times New Roman" panose="02020603050405020304" pitchFamily="18" charset="0"/>
            </a:endParaRPr>
          </a:p>
          <a:p>
            <a:pPr marL="342900" indent="-342900" algn="just">
              <a:buFont typeface="Arial" panose="020B0604020202020204" pitchFamily="34" charset="0"/>
              <a:buChar char="•"/>
            </a:pPr>
            <a:r>
              <a:rPr lang="en-US" sz="2000" b="1" u="sng" dirty="0">
                <a:ea typeface="Times New Roman" panose="02020603050405020304" pitchFamily="18" charset="0"/>
              </a:rPr>
              <a:t>For both east and west Atlantic:</a:t>
            </a:r>
          </a:p>
          <a:p>
            <a:pPr marL="342900" indent="-342900" algn="just">
              <a:buFont typeface="Arial" panose="020B0604020202020204" pitchFamily="34" charset="0"/>
              <a:buChar char="•"/>
            </a:pPr>
            <a:endParaRPr lang="en-US" sz="2000" dirty="0">
              <a:ea typeface="Times New Roman" panose="02020603050405020304" pitchFamily="18" charset="0"/>
            </a:endParaRPr>
          </a:p>
          <a:p>
            <a:pPr marL="800100" lvl="1" indent="-342900" algn="just">
              <a:buFont typeface="Arial" panose="020B0604020202020204" pitchFamily="34" charset="0"/>
              <a:buChar char="•"/>
            </a:pPr>
            <a:r>
              <a:rPr lang="en-US" sz="2000" dirty="0">
                <a:ea typeface="Times New Roman" panose="02020603050405020304" pitchFamily="18" charset="0"/>
              </a:rPr>
              <a:t>the Committee </a:t>
            </a:r>
            <a:r>
              <a:rPr lang="en-US" sz="2000" b="1" dirty="0">
                <a:ea typeface="Times New Roman" panose="02020603050405020304" pitchFamily="18" charset="0"/>
              </a:rPr>
              <a:t>has not new management recommendations</a:t>
            </a:r>
            <a:r>
              <a:rPr lang="en-US" sz="2000" dirty="0">
                <a:ea typeface="Times New Roman" panose="02020603050405020304" pitchFamily="18" charset="0"/>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3" name="Slide Number Placeholder 2"/>
          <p:cNvSpPr>
            <a:spLocks noGrp="1"/>
          </p:cNvSpPr>
          <p:nvPr>
            <p:ph type="sldNum" sz="quarter" idx="12"/>
          </p:nvPr>
        </p:nvSpPr>
        <p:spPr/>
        <p:txBody>
          <a:bodyPr/>
          <a:lstStyle/>
          <a:p>
            <a:fld id="{550BDC99-089A-42AC-9981-69659C08CC3B}" type="slidenum">
              <a:rPr lang="en-US" smtClean="0"/>
              <a:pPr/>
              <a:t>69</a:t>
            </a:fld>
            <a:endParaRPr lang="en-US"/>
          </a:p>
        </p:txBody>
      </p:sp>
      <p:sp>
        <p:nvSpPr>
          <p:cNvPr id="4" name="Date Placeholder 3"/>
          <p:cNvSpPr>
            <a:spLocks noGrp="1"/>
          </p:cNvSpPr>
          <p:nvPr>
            <p:ph type="dt" sz="half" idx="10"/>
          </p:nvPr>
        </p:nvSpPr>
        <p:spPr/>
        <p:txBody>
          <a:bodyPr/>
          <a:lstStyle/>
          <a:p>
            <a:fld id="{EB998ED8-7806-49EF-8714-339C7B773613}" type="datetime1">
              <a:rPr lang="en-US" smtClean="0"/>
              <a:pPr/>
              <a:t>5/15/2024</a:t>
            </a:fld>
            <a:endParaRPr lang="en-US"/>
          </a:p>
        </p:txBody>
      </p:sp>
      <p:sp>
        <p:nvSpPr>
          <p:cNvPr id="8" name="Text Box 3"/>
          <p:cNvSpPr txBox="1">
            <a:spLocks noChangeArrowheads="1"/>
          </p:cNvSpPr>
          <p:nvPr/>
        </p:nvSpPr>
        <p:spPr bwMode="auto">
          <a:xfrm>
            <a:off x="3419872" y="39889"/>
            <a:ext cx="5976664"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SAI Management </a:t>
            </a:r>
            <a:r>
              <a:rPr lang="es-ES_tradnl" sz="2400" b="1" i="1" dirty="0" err="1">
                <a:solidFill>
                  <a:schemeClr val="bg1"/>
                </a:solidFill>
              </a:rPr>
              <a:t>recommendations</a:t>
            </a:r>
            <a:endParaRPr lang="es-ES_tradnl" sz="2400" b="1" i="1" dirty="0">
              <a:solidFill>
                <a:schemeClr val="bg1"/>
              </a:solidFill>
            </a:endParaRPr>
          </a:p>
        </p:txBody>
      </p:sp>
    </p:spTree>
    <p:extLst>
      <p:ext uri="{BB962C8B-B14F-4D97-AF65-F5344CB8AC3E}">
        <p14:creationId xmlns:p14="http://schemas.microsoft.com/office/powerpoint/2010/main" val="24490223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21"/>
          <p:cNvSpPr txBox="1"/>
          <p:nvPr/>
        </p:nvSpPr>
        <p:spPr>
          <a:xfrm>
            <a:off x="611560" y="5301208"/>
            <a:ext cx="8029400" cy="892552"/>
          </a:xfrm>
          <a:prstGeom prst="rect">
            <a:avLst/>
          </a:prstGeom>
          <a:noFill/>
          <a:ln>
            <a:noFill/>
          </a:ln>
        </p:spPr>
        <p:txBody>
          <a:bodyPr wrap="square" rtlCol="0" anchor="ctr" anchorCtr="1">
            <a:spAutoFit/>
          </a:bodyPr>
          <a:lstStyle/>
          <a:p>
            <a:pPr>
              <a:buFont typeface="Arial" pitchFamily="34" charset="0"/>
              <a:buChar char="•"/>
            </a:pPr>
            <a:r>
              <a:rPr lang="en-US" sz="2600" dirty="0">
                <a:solidFill>
                  <a:srgbClr val="0000FF"/>
                </a:solidFill>
              </a:rPr>
              <a:t> 9 indices of abundance used</a:t>
            </a:r>
          </a:p>
          <a:p>
            <a:pPr>
              <a:buFont typeface="Arial" pitchFamily="34" charset="0"/>
              <a:buChar char="•"/>
            </a:pPr>
            <a:r>
              <a:rPr lang="en-US" sz="2600" dirty="0">
                <a:solidFill>
                  <a:srgbClr val="0000FF"/>
                </a:solidFill>
              </a:rPr>
              <a:t> Including from longline, gillnet and recreational fisheries</a:t>
            </a:r>
          </a:p>
        </p:txBody>
      </p:sp>
      <p:sp>
        <p:nvSpPr>
          <p:cNvPr id="7" name="TextBox 2"/>
          <p:cNvSpPr txBox="1">
            <a:spLocks noChangeArrowheads="1"/>
          </p:cNvSpPr>
          <p:nvPr/>
        </p:nvSpPr>
        <p:spPr bwMode="auto">
          <a:xfrm>
            <a:off x="3851920" y="152922"/>
            <a:ext cx="368883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WHM Fishery Indicators</a:t>
            </a:r>
          </a:p>
        </p:txBody>
      </p:sp>
      <p:sp>
        <p:nvSpPr>
          <p:cNvPr id="3" name="Footer Placeholder 2"/>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7</a:t>
            </a:fld>
            <a:endParaRPr lang="en-US"/>
          </a:p>
        </p:txBody>
      </p:sp>
      <p:sp>
        <p:nvSpPr>
          <p:cNvPr id="6" name="Date Placeholder 5"/>
          <p:cNvSpPr>
            <a:spLocks noGrp="1"/>
          </p:cNvSpPr>
          <p:nvPr>
            <p:ph type="dt" sz="half" idx="10"/>
          </p:nvPr>
        </p:nvSpPr>
        <p:spPr/>
        <p:txBody>
          <a:bodyPr/>
          <a:lstStyle/>
          <a:p>
            <a:fld id="{C1694F18-2FB6-4085-ADDD-CA1B4490B226}" type="datetime1">
              <a:rPr lang="en-US" smtClean="0"/>
              <a:pPr/>
              <a:t>5/15/2024</a:t>
            </a:fld>
            <a:endParaRPr lang="en-US"/>
          </a:p>
        </p:txBody>
      </p:sp>
      <p:pic>
        <p:nvPicPr>
          <p:cNvPr id="114690" name="Picture 2"/>
          <p:cNvPicPr>
            <a:picLocks noChangeAspect="1" noChangeArrowheads="1"/>
          </p:cNvPicPr>
          <p:nvPr/>
        </p:nvPicPr>
        <p:blipFill>
          <a:blip r:embed="rId3" cstate="print"/>
          <a:srcRect/>
          <a:stretch>
            <a:fillRect/>
          </a:stretch>
        </p:blipFill>
        <p:spPr bwMode="auto">
          <a:xfrm>
            <a:off x="899592" y="1898466"/>
            <a:ext cx="6768752" cy="3330734"/>
          </a:xfrm>
          <a:prstGeom prst="rect">
            <a:avLst/>
          </a:prstGeom>
          <a:noFill/>
          <a:ln w="9525">
            <a:noFill/>
            <a:miter lim="800000"/>
            <a:headEnd/>
            <a:tailEnd/>
          </a:ln>
        </p:spPr>
      </p:pic>
      <p:sp>
        <p:nvSpPr>
          <p:cNvPr id="11" name="Rectangle 10"/>
          <p:cNvSpPr/>
          <p:nvPr/>
        </p:nvSpPr>
        <p:spPr>
          <a:xfrm>
            <a:off x="1187624" y="980728"/>
            <a:ext cx="3733714" cy="584775"/>
          </a:xfrm>
          <a:prstGeom prst="rect">
            <a:avLst/>
          </a:prstGeom>
        </p:spPr>
        <p:txBody>
          <a:bodyPr wrap="none">
            <a:spAutoFit/>
          </a:bodyPr>
          <a:lstStyle/>
          <a:p>
            <a:r>
              <a:rPr lang="en-US" sz="3200" dirty="0">
                <a:solidFill>
                  <a:srgbClr val="0000FF"/>
                </a:solidFill>
              </a:rPr>
              <a:t>Indices of abundance</a:t>
            </a:r>
            <a:endParaRPr lang="pt-PT" sz="3200" dirty="0">
              <a:solidFill>
                <a:srgbClr val="0000FF"/>
              </a:solidFill>
            </a:endParaRPr>
          </a:p>
        </p:txBody>
      </p:sp>
    </p:spTree>
    <p:extLst>
      <p:ext uri="{BB962C8B-B14F-4D97-AF65-F5344CB8AC3E}">
        <p14:creationId xmlns:p14="http://schemas.microsoft.com/office/powerpoint/2010/main" val="53778783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5/15/2024</a:t>
            </a:fld>
            <a:endParaRPr lang="en-US"/>
          </a:p>
        </p:txBody>
      </p:sp>
      <p:sp>
        <p:nvSpPr>
          <p:cNvPr id="4" name="Slide Number Placeholder 3"/>
          <p:cNvSpPr>
            <a:spLocks noGrp="1"/>
          </p:cNvSpPr>
          <p:nvPr>
            <p:ph type="sldNum" sz="quarter" idx="12"/>
          </p:nvPr>
        </p:nvSpPr>
        <p:spPr/>
        <p:txBody>
          <a:bodyPr/>
          <a:lstStyle/>
          <a:p>
            <a:fld id="{550BDC99-089A-42AC-9981-69659C08CC3B}" type="slidenum">
              <a:rPr lang="en-US" smtClean="0"/>
              <a:pPr/>
              <a:t>70</a:t>
            </a:fld>
            <a:endParaRPr lang="en-US"/>
          </a:p>
        </p:txBody>
      </p:sp>
      <p:sp>
        <p:nvSpPr>
          <p:cNvPr id="5" name="TextBox 2"/>
          <p:cNvSpPr txBox="1">
            <a:spLocks noChangeArrowheads="1"/>
          </p:cNvSpPr>
          <p:nvPr/>
        </p:nvSpPr>
        <p:spPr bwMode="auto">
          <a:xfrm>
            <a:off x="3492376" y="188640"/>
            <a:ext cx="5443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BIL Responses to the Commission</a:t>
            </a:r>
          </a:p>
        </p:txBody>
      </p:sp>
      <p:sp>
        <p:nvSpPr>
          <p:cNvPr id="6" name="TextBox 5"/>
          <p:cNvSpPr txBox="1"/>
          <p:nvPr/>
        </p:nvSpPr>
        <p:spPr>
          <a:xfrm>
            <a:off x="467544" y="425989"/>
            <a:ext cx="8423870" cy="1631216"/>
          </a:xfrm>
          <a:prstGeom prst="rect">
            <a:avLst/>
          </a:prstGeom>
          <a:noFill/>
        </p:spPr>
        <p:txBody>
          <a:bodyPr wrap="square" rtlCol="0">
            <a:spAutoFit/>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a:p>
            <a:r>
              <a:rPr lang="en-US" sz="2000" i="1" dirty="0"/>
              <a:t>19.3 Develop a new data collection initiative as part of the EPBR to overcome the data gap issues of those fisheries, in particular artisanal fisheries of developing CPCs. Rec. 18-04, paragraph 10.</a:t>
            </a:r>
          </a:p>
        </p:txBody>
      </p:sp>
      <p:sp>
        <p:nvSpPr>
          <p:cNvPr id="10" name="TextBox 9"/>
          <p:cNvSpPr txBox="1"/>
          <p:nvPr/>
        </p:nvSpPr>
        <p:spPr>
          <a:xfrm>
            <a:off x="468610" y="2178730"/>
            <a:ext cx="8423870" cy="1077218"/>
          </a:xfrm>
          <a:prstGeom prst="rect">
            <a:avLst/>
          </a:prstGeom>
          <a:noFill/>
        </p:spPr>
        <p:txBody>
          <a:bodyPr wrap="square" rtlCol="0">
            <a:spAutoFit/>
          </a:bodyPr>
          <a:lstStyle/>
          <a:p>
            <a:r>
              <a:rPr lang="en-US" sz="1600" i="1" dirty="0"/>
              <a:t>The </a:t>
            </a:r>
            <a:r>
              <a:rPr lang="en-US" sz="1600" i="1" u="sng" dirty="0"/>
              <a:t>SCRS shall also develop a new data collection initiative as part of the ICCAT Enhanced Program for Billfish Research (EPBR)</a:t>
            </a:r>
            <a:r>
              <a:rPr lang="en-US" sz="1600" i="1" dirty="0"/>
              <a:t> to overcome the data gap issues of those fisheries, in particular artisanal fisheries of developing CPCs, and shall recommend the initiative to the Commission for its approval in 2019.</a:t>
            </a:r>
          </a:p>
        </p:txBody>
      </p:sp>
      <p:sp>
        <p:nvSpPr>
          <p:cNvPr id="11" name="TextBox 10"/>
          <p:cNvSpPr txBox="1"/>
          <p:nvPr/>
        </p:nvSpPr>
        <p:spPr>
          <a:xfrm>
            <a:off x="323528" y="3429000"/>
            <a:ext cx="8423870" cy="2862322"/>
          </a:xfrm>
          <a:prstGeom prst="rect">
            <a:avLst/>
          </a:prstGeom>
          <a:noFill/>
        </p:spPr>
        <p:txBody>
          <a:bodyPr wrap="square" rtlCol="0">
            <a:spAutoFit/>
          </a:bodyPr>
          <a:lstStyle/>
          <a:p>
            <a:pPr>
              <a:buFont typeface="Arial" pitchFamily="34" charset="0"/>
              <a:buChar char="•"/>
            </a:pPr>
            <a:r>
              <a:rPr lang="en-US" dirty="0"/>
              <a:t> </a:t>
            </a:r>
            <a:r>
              <a:rPr lang="en-US" b="1" dirty="0"/>
              <a:t>Two studies have been completed on this issue</a:t>
            </a:r>
            <a:r>
              <a:rPr lang="en-US" dirty="0"/>
              <a:t>. A first in 2015 on an inventory of strategic investments relative to artisanal fisheries in the West African region (Kebe, 2015), and a second in 2018 with a review of similar programs in the Caribbean and Central America region (Arocha, 2018).</a:t>
            </a:r>
          </a:p>
          <a:p>
            <a:pPr>
              <a:buFont typeface="Arial" pitchFamily="34" charset="0"/>
              <a:buChar char="•"/>
            </a:pPr>
            <a:endParaRPr lang="en-US" dirty="0"/>
          </a:p>
          <a:p>
            <a:pPr>
              <a:buFont typeface="Arial" pitchFamily="34" charset="0"/>
              <a:buChar char="•"/>
            </a:pPr>
            <a:r>
              <a:rPr lang="en-US" dirty="0"/>
              <a:t> These studies provided the general overview of the magnitude and importance of the artisanal fisheries, </a:t>
            </a:r>
            <a:r>
              <a:rPr lang="en-US" b="1" dirty="0"/>
              <a:t>indicating that not only ICCAT, but multiple organizations and projects have dedicated substantial efforts and funds to artisanal fisheries in the Atlantic</a:t>
            </a:r>
            <a:r>
              <a:rPr lang="en-US" dirty="0"/>
              <a:t>. However, the lack of coordination among organizations, a continued support, training of personal and common policies among countries are hampering these efforts.</a:t>
            </a:r>
          </a:p>
        </p:txBody>
      </p:sp>
      <p:sp>
        <p:nvSpPr>
          <p:cNvPr id="9" name="Footer Placeholder 1"/>
          <p:cNvSpPr>
            <a:spLocks noGrp="1"/>
          </p:cNvSpPr>
          <p:nvPr>
            <p:ph type="ftr" sz="quarter" idx="11"/>
          </p:nvPr>
        </p:nvSpPr>
        <p:spPr>
          <a:xfrm>
            <a:off x="3028950" y="6356350"/>
            <a:ext cx="3086100" cy="365125"/>
          </a:xfrm>
        </p:spPr>
        <p:txBody>
          <a:bodyPr/>
          <a:lstStyle/>
          <a:p>
            <a:r>
              <a:rPr lang="en-US" dirty="0"/>
              <a:t>SCRS Report 2019 - Panel 4</a:t>
            </a:r>
          </a:p>
        </p:txBody>
      </p:sp>
    </p:spTree>
    <p:extLst>
      <p:ext uri="{BB962C8B-B14F-4D97-AF65-F5344CB8AC3E}">
        <p14:creationId xmlns:p14="http://schemas.microsoft.com/office/powerpoint/2010/main" val="33996697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BC0B33-D601-4264-A262-D000D0851013}" type="datetime1">
              <a:rPr lang="en-US" smtClean="0"/>
              <a:pPr/>
              <a:t>5/15/2024</a:t>
            </a:fld>
            <a:endParaRPr lang="en-US"/>
          </a:p>
        </p:txBody>
      </p:sp>
      <p:sp>
        <p:nvSpPr>
          <p:cNvPr id="3" name="Footer Placeholder 2"/>
          <p:cNvSpPr>
            <a:spLocks noGrp="1"/>
          </p:cNvSpPr>
          <p:nvPr>
            <p:ph type="ftr" sz="quarter" idx="11"/>
          </p:nvPr>
        </p:nvSpPr>
        <p:spPr/>
        <p:txBody>
          <a:bodyPr/>
          <a:lstStyle/>
          <a:p>
            <a:r>
              <a:rPr lang="en-US" dirty="0"/>
              <a:t>SCRS Report 2019 - Plenary</a:t>
            </a:r>
          </a:p>
        </p:txBody>
      </p:sp>
      <p:sp>
        <p:nvSpPr>
          <p:cNvPr id="4" name="Slide Number Placeholder 3"/>
          <p:cNvSpPr>
            <a:spLocks noGrp="1"/>
          </p:cNvSpPr>
          <p:nvPr>
            <p:ph type="sldNum" sz="quarter" idx="12"/>
          </p:nvPr>
        </p:nvSpPr>
        <p:spPr/>
        <p:txBody>
          <a:bodyPr/>
          <a:lstStyle/>
          <a:p>
            <a:fld id="{550BDC99-089A-42AC-9981-69659C08CC3B}" type="slidenum">
              <a:rPr lang="en-US" smtClean="0"/>
              <a:pPr/>
              <a:t>71</a:t>
            </a:fld>
            <a:endParaRPr lang="en-US"/>
          </a:p>
        </p:txBody>
      </p:sp>
      <p:sp>
        <p:nvSpPr>
          <p:cNvPr id="5" name="TextBox 2"/>
          <p:cNvSpPr txBox="1">
            <a:spLocks noChangeArrowheads="1"/>
          </p:cNvSpPr>
          <p:nvPr/>
        </p:nvSpPr>
        <p:spPr bwMode="auto">
          <a:xfrm>
            <a:off x="3492376" y="188640"/>
            <a:ext cx="5443350" cy="461665"/>
          </a:xfrm>
          <a:prstGeom prst="rect">
            <a:avLst/>
          </a:prstGeom>
          <a:noFill/>
          <a:ln w="9525">
            <a:noFill/>
            <a:miter lim="800000"/>
            <a:headEnd/>
            <a:tailEnd/>
          </a:ln>
        </p:spPr>
        <p:txBody>
          <a:bodyPr wrap="none">
            <a:spAutoFit/>
          </a:bodyPr>
          <a:lstStyle/>
          <a:p>
            <a:pPr>
              <a:buClr>
                <a:srgbClr val="5D739A"/>
              </a:buClr>
              <a:buSzPct val="95000"/>
              <a:buFont typeface="Wingdings 2" pitchFamily="18" charset="2"/>
              <a:buNone/>
            </a:pPr>
            <a:r>
              <a:rPr lang="en-US" altLang="en-US" sz="2400" b="1" i="1" dirty="0">
                <a:solidFill>
                  <a:schemeClr val="bg1"/>
                </a:solidFill>
                <a:latin typeface="Arial" panose="020B0604020202020204" pitchFamily="34" charset="0"/>
                <a:cs typeface="Arial" panose="020B0604020202020204" pitchFamily="34" charset="0"/>
              </a:rPr>
              <a:t>BIL Responses to the Commission</a:t>
            </a:r>
          </a:p>
        </p:txBody>
      </p:sp>
      <p:sp>
        <p:nvSpPr>
          <p:cNvPr id="11" name="TextBox 10"/>
          <p:cNvSpPr txBox="1"/>
          <p:nvPr/>
        </p:nvSpPr>
        <p:spPr>
          <a:xfrm>
            <a:off x="251520" y="980728"/>
            <a:ext cx="8423870" cy="4801314"/>
          </a:xfrm>
          <a:prstGeom prst="rect">
            <a:avLst/>
          </a:prstGeom>
          <a:noFill/>
        </p:spPr>
        <p:txBody>
          <a:bodyPr wrap="square" rtlCol="0">
            <a:spAutoFit/>
          </a:bodyPr>
          <a:lstStyle/>
          <a:p>
            <a:r>
              <a:rPr lang="en-US" b="1" i="1" dirty="0"/>
              <a:t>The Committee recommends several initiatives to overcome the data gap issues of those fisheries, in particular artisanal fisheries of developing CPCs</a:t>
            </a:r>
          </a:p>
          <a:p>
            <a:pPr>
              <a:buFont typeface="Arial" pitchFamily="34" charset="0"/>
              <a:buChar char="•"/>
            </a:pPr>
            <a:endParaRPr lang="en-US" dirty="0"/>
          </a:p>
          <a:p>
            <a:pPr>
              <a:buFont typeface="Arial" pitchFamily="34" charset="0"/>
              <a:buChar char="•"/>
            </a:pPr>
            <a:r>
              <a:rPr lang="en-US" dirty="0"/>
              <a:t> </a:t>
            </a:r>
            <a:r>
              <a:rPr lang="en-US" u="sng" dirty="0"/>
              <a:t>Collaboration with the Western Central Atlantic Fishery Commission (WECAFC):</a:t>
            </a:r>
          </a:p>
          <a:p>
            <a:pPr lvl="1">
              <a:buFont typeface="Arial" pitchFamily="34" charset="0"/>
              <a:buChar char="•"/>
            </a:pPr>
            <a:r>
              <a:rPr lang="en-US" dirty="0"/>
              <a:t> … collaboration between ICCAT and WECAFC, aiming the submission of fisheries statistics of WECAFC members to the ICCAT Secretariat including artisanal fisheries for billfish species;</a:t>
            </a:r>
          </a:p>
          <a:p>
            <a:pPr lvl="1">
              <a:buFont typeface="Arial" pitchFamily="34" charset="0"/>
              <a:buChar char="•"/>
            </a:pPr>
            <a:r>
              <a:rPr lang="en-US" dirty="0"/>
              <a:t>  … highlight the importance to continue to strengthen the coordination and collaboration of activities between ICCAT and WECAFC.</a:t>
            </a:r>
          </a:p>
          <a:p>
            <a:pPr lvl="1">
              <a:buFont typeface="Arial" pitchFamily="34" charset="0"/>
              <a:buChar char="•"/>
            </a:pPr>
            <a:endParaRPr lang="en-US" dirty="0"/>
          </a:p>
          <a:p>
            <a:pPr>
              <a:buFont typeface="Arial" pitchFamily="34" charset="0"/>
              <a:buChar char="•"/>
            </a:pPr>
            <a:r>
              <a:rPr lang="en-US" dirty="0"/>
              <a:t> </a:t>
            </a:r>
            <a:r>
              <a:rPr lang="en-US" u="sng" dirty="0"/>
              <a:t>Other proposals aiming at improvement in data collection and reporting</a:t>
            </a:r>
          </a:p>
          <a:p>
            <a:pPr lvl="1">
              <a:buFont typeface="Arial" pitchFamily="34" charset="0"/>
              <a:buChar char="•"/>
            </a:pPr>
            <a:r>
              <a:rPr lang="en-US" dirty="0"/>
              <a:t> Proposal to hold regional workshops to bring together the CPC statistical correspondents, aiming to improve the statistics of small-scale fisheries;</a:t>
            </a:r>
          </a:p>
          <a:p>
            <a:pPr lvl="1">
              <a:buFont typeface="Arial" pitchFamily="34" charset="0"/>
              <a:buChar char="•"/>
            </a:pPr>
            <a:r>
              <a:rPr lang="en-US" dirty="0"/>
              <a:t> Recommend to initiate  trial studies with local scientific institutions to develop applications (electronic phone e-forms) and portable databases to easily record fishing effort, catches, catch composition, photo-id of species, for remote port sampling of artisanal fisheries.</a:t>
            </a:r>
          </a:p>
        </p:txBody>
      </p:sp>
    </p:spTree>
    <p:extLst>
      <p:ext uri="{BB962C8B-B14F-4D97-AF65-F5344CB8AC3E}">
        <p14:creationId xmlns:p14="http://schemas.microsoft.com/office/powerpoint/2010/main" val="33996697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323528" y="1556792"/>
            <a:ext cx="8640960" cy="4708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lvl="1" indent="-165100" eaLnBrk="1" hangingPunct="1">
              <a:buClr>
                <a:schemeClr val="accent1"/>
              </a:buClr>
            </a:pPr>
            <a:r>
              <a:rPr lang="en-US" sz="2000" dirty="0">
                <a:latin typeface="+mn-lt"/>
              </a:rPr>
              <a:t>Considering Rec. 13-11, the </a:t>
            </a:r>
            <a:r>
              <a:rPr lang="en-US" sz="2000" i="1" u="sng" dirty="0">
                <a:latin typeface="+mn-lt"/>
              </a:rPr>
              <a:t>Sub-Committee once again recommends that the Commission take action to reduce sea turtle bycatch</a:t>
            </a:r>
            <a:r>
              <a:rPr lang="en-US" sz="2000" dirty="0">
                <a:latin typeface="+mn-lt"/>
              </a:rPr>
              <a:t>.</a:t>
            </a:r>
          </a:p>
          <a:p>
            <a:pPr marL="0" lvl="1" indent="-165100" eaLnBrk="1" hangingPunct="1">
              <a:buClr>
                <a:schemeClr val="accent1"/>
              </a:buClr>
            </a:pPr>
            <a:endParaRPr lang="en-US" sz="2000" dirty="0">
              <a:latin typeface="+mn-lt"/>
            </a:endParaRPr>
          </a:p>
          <a:p>
            <a:pPr marL="0" lvl="1" indent="-165100" eaLnBrk="1" hangingPunct="1">
              <a:buClr>
                <a:schemeClr val="accent1"/>
              </a:buClr>
            </a:pPr>
            <a:r>
              <a:rPr lang="en-US" sz="2000" dirty="0">
                <a:latin typeface="+mn-lt"/>
              </a:rPr>
              <a:t>Recent experimental and meta-data analyses presented to the Sub-Committee </a:t>
            </a:r>
            <a:r>
              <a:rPr lang="en-US" sz="2000" b="1" dirty="0">
                <a:latin typeface="+mn-lt"/>
              </a:rPr>
              <a:t>continue to indicate that large circle hooks are an effective measure in reducing sea turtle bycatch</a:t>
            </a:r>
            <a:r>
              <a:rPr lang="en-US" sz="2000" dirty="0">
                <a:latin typeface="+mn-lt"/>
              </a:rPr>
              <a:t> and could also increase post-release survival.</a:t>
            </a:r>
          </a:p>
          <a:p>
            <a:pPr marL="0" lvl="1" indent="-165100" eaLnBrk="1" hangingPunct="1">
              <a:buClr>
                <a:schemeClr val="accent1"/>
              </a:buClr>
            </a:pPr>
            <a:endParaRPr lang="en-US" sz="2000" dirty="0">
              <a:latin typeface="+mn-lt"/>
            </a:endParaRPr>
          </a:p>
          <a:p>
            <a:pPr marL="0" lvl="1" indent="-165100" eaLnBrk="1" hangingPunct="1">
              <a:buClr>
                <a:schemeClr val="accent1"/>
              </a:buClr>
            </a:pPr>
            <a:r>
              <a:rPr lang="en-US" sz="2000" dirty="0">
                <a:latin typeface="+mn-lt"/>
              </a:rPr>
              <a:t>The Sub- Committee acknowledges that while circle hooks are an effective sea turtle mitigation measure, </a:t>
            </a:r>
            <a:r>
              <a:rPr lang="en-US" sz="2000" b="1" dirty="0">
                <a:latin typeface="+mn-lt"/>
              </a:rPr>
              <a:t>they also have different impacts on both target and by-catch species </a:t>
            </a:r>
            <a:r>
              <a:rPr lang="en-US" sz="2000" dirty="0">
                <a:latin typeface="+mn-lt"/>
              </a:rPr>
              <a:t>and, therefore, </a:t>
            </a:r>
            <a:r>
              <a:rPr lang="en-US" sz="2000" b="1" dirty="0">
                <a:latin typeface="+mn-lt"/>
              </a:rPr>
              <a:t>circle hooks should not be considered a mitigation measure for all bycatch species</a:t>
            </a:r>
            <a:r>
              <a:rPr lang="en-US" sz="2000" dirty="0">
                <a:latin typeface="+mn-lt"/>
              </a:rPr>
              <a:t>.</a:t>
            </a:r>
          </a:p>
          <a:p>
            <a:pPr marL="0" lvl="1" indent="-165100" eaLnBrk="1" hangingPunct="1">
              <a:buClr>
                <a:schemeClr val="accent1"/>
              </a:buClr>
            </a:pPr>
            <a:endParaRPr lang="en-US" sz="2000" dirty="0">
              <a:latin typeface="+mn-lt"/>
            </a:endParaRPr>
          </a:p>
          <a:p>
            <a:pPr marL="0" lvl="1" indent="-165100" eaLnBrk="1" hangingPunct="1">
              <a:buClr>
                <a:schemeClr val="accent1"/>
              </a:buClr>
            </a:pPr>
            <a:r>
              <a:rPr lang="en-US" sz="2000" dirty="0">
                <a:latin typeface="+mn-lt"/>
              </a:rPr>
              <a:t>Taking into consideration the above scientific information, and that most sea turtle by-catch occurs on shallow longline sets, the </a:t>
            </a:r>
            <a:r>
              <a:rPr lang="en-US" sz="2000" b="1" dirty="0">
                <a:latin typeface="+mn-lt"/>
              </a:rPr>
              <a:t>Sub-Committee recommends the Commission to adopt the use of large circle hooks for shallow longline sets</a:t>
            </a:r>
            <a:r>
              <a:rPr lang="en-US" sz="2000" dirty="0">
                <a:latin typeface="+mn-lt"/>
              </a:rPr>
              <a:t>.</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72</a:t>
            </a:fld>
            <a:endParaRPr lang="en-US"/>
          </a:p>
        </p:txBody>
      </p:sp>
      <p:sp>
        <p:nvSpPr>
          <p:cNvPr id="6" name="Date Placeholder 5"/>
          <p:cNvSpPr>
            <a:spLocks noGrp="1"/>
          </p:cNvSpPr>
          <p:nvPr>
            <p:ph type="dt" sz="half" idx="10"/>
          </p:nvPr>
        </p:nvSpPr>
        <p:spPr/>
        <p:txBody>
          <a:bodyPr/>
          <a:lstStyle/>
          <a:p>
            <a:fld id="{714A490C-59B4-40B4-B883-470F0BF24776}" type="datetime1">
              <a:rPr lang="en-US" smtClean="0"/>
              <a:pPr/>
              <a:t>5/15/2024</a:t>
            </a:fld>
            <a:endParaRPr lang="en-US"/>
          </a:p>
        </p:txBody>
      </p:sp>
      <p:sp>
        <p:nvSpPr>
          <p:cNvPr id="9" name="Rectangle 8"/>
          <p:cNvSpPr/>
          <p:nvPr/>
        </p:nvSpPr>
        <p:spPr>
          <a:xfrm>
            <a:off x="395536" y="1053897"/>
            <a:ext cx="7992888" cy="430887"/>
          </a:xfrm>
          <a:prstGeom prst="rect">
            <a:avLst/>
          </a:prstGeom>
        </p:spPr>
        <p:txBody>
          <a:bodyPr wrap="square">
            <a:spAutoFit/>
          </a:bodyPr>
          <a:lstStyle/>
          <a:p>
            <a:r>
              <a:rPr lang="en-US" sz="2200" b="1" u="sng" dirty="0"/>
              <a:t>Other recommendations (from the SC-ECO Report)</a:t>
            </a:r>
            <a:endParaRPr lang="en-US" sz="2200" b="1" dirty="0"/>
          </a:p>
        </p:txBody>
      </p:sp>
      <p:sp>
        <p:nvSpPr>
          <p:cNvPr id="14" name="Text Box 3"/>
          <p:cNvSpPr txBox="1">
            <a:spLocks noChangeArrowheads="1"/>
          </p:cNvSpPr>
          <p:nvPr/>
        </p:nvSpPr>
        <p:spPr bwMode="auto">
          <a:xfrm>
            <a:off x="3635896" y="116632"/>
            <a:ext cx="4968552" cy="683264"/>
          </a:xfrm>
          <a:prstGeom prst="rect">
            <a:avLst/>
          </a:prstGeom>
          <a:noFill/>
          <a:ln>
            <a:noFill/>
          </a:ln>
          <a:effec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err="1">
                <a:solidFill>
                  <a:schemeClr val="bg1"/>
                </a:solidFill>
              </a:rPr>
              <a:t>By</a:t>
            </a:r>
            <a:r>
              <a:rPr lang="es-ES_tradnl" sz="2400" b="1" i="1" dirty="0">
                <a:solidFill>
                  <a:schemeClr val="bg1"/>
                </a:solidFill>
              </a:rPr>
              <a:t>-catch </a:t>
            </a:r>
            <a:r>
              <a:rPr lang="es-ES_tradnl" sz="2400" b="1" i="1" dirty="0" err="1">
                <a:solidFill>
                  <a:schemeClr val="bg1"/>
                </a:solidFill>
              </a:rPr>
              <a:t>issues</a:t>
            </a:r>
            <a:endParaRPr lang="es-ES_tradnl" sz="2400" b="1" i="1" dirty="0">
              <a:solidFill>
                <a:schemeClr val="bg1"/>
              </a:solidFill>
            </a:endParaRPr>
          </a:p>
        </p:txBody>
      </p:sp>
    </p:spTree>
    <p:extLst>
      <p:ext uri="{BB962C8B-B14F-4D97-AF65-F5344CB8AC3E}">
        <p14:creationId xmlns:p14="http://schemas.microsoft.com/office/powerpoint/2010/main" val="2231349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5" name="Picture 3"/>
          <p:cNvPicPr>
            <a:picLocks noChangeAspect="1" noChangeArrowheads="1"/>
          </p:cNvPicPr>
          <p:nvPr/>
        </p:nvPicPr>
        <p:blipFill>
          <a:blip r:embed="rId3" cstate="print"/>
          <a:srcRect/>
          <a:stretch>
            <a:fillRect/>
          </a:stretch>
        </p:blipFill>
        <p:spPr bwMode="auto">
          <a:xfrm>
            <a:off x="4788024" y="3273497"/>
            <a:ext cx="3688027" cy="2747791"/>
          </a:xfrm>
          <a:prstGeom prst="rect">
            <a:avLst/>
          </a:prstGeom>
          <a:noFill/>
          <a:ln w="9525">
            <a:noFill/>
            <a:miter lim="800000"/>
            <a:headEnd/>
            <a:tailEnd/>
          </a:ln>
        </p:spPr>
      </p:pic>
      <p:sp>
        <p:nvSpPr>
          <p:cNvPr id="18"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3" name="TextBox 2"/>
          <p:cNvSpPr txBox="1"/>
          <p:nvPr/>
        </p:nvSpPr>
        <p:spPr>
          <a:xfrm>
            <a:off x="179512" y="1067252"/>
            <a:ext cx="8064896" cy="1477328"/>
          </a:xfrm>
          <a:prstGeom prst="rect">
            <a:avLst/>
          </a:prstGeom>
          <a:noFill/>
        </p:spPr>
        <p:txBody>
          <a:bodyPr wrap="square" rtlCol="0">
            <a:spAutoFit/>
          </a:bodyPr>
          <a:lstStyle/>
          <a:p>
            <a:r>
              <a:rPr lang="en-US" sz="2400" dirty="0">
                <a:solidFill>
                  <a:srgbClr val="0000FF"/>
                </a:solidFill>
              </a:rPr>
              <a:t>2 types of models used:</a:t>
            </a:r>
          </a:p>
          <a:p>
            <a:pPr marL="268288" lvl="1" indent="188913">
              <a:buFont typeface="Arial" pitchFamily="34" charset="0"/>
              <a:buChar char="•"/>
            </a:pPr>
            <a:r>
              <a:rPr lang="en-US" sz="2200" dirty="0">
                <a:solidFill>
                  <a:srgbClr val="0000FF"/>
                </a:solidFill>
              </a:rPr>
              <a:t> Surplus production models (JABBA)</a:t>
            </a:r>
          </a:p>
          <a:p>
            <a:pPr marL="268288" lvl="1" indent="188913">
              <a:buFont typeface="Arial" pitchFamily="34" charset="0"/>
              <a:buChar char="•"/>
            </a:pPr>
            <a:r>
              <a:rPr lang="en-US" sz="2200" dirty="0">
                <a:solidFill>
                  <a:srgbClr val="0000FF"/>
                </a:solidFill>
              </a:rPr>
              <a:t> Integrated models (SS3):</a:t>
            </a:r>
          </a:p>
          <a:p>
            <a:pPr marL="725488" lvl="2" indent="188913">
              <a:buFont typeface="Arial" pitchFamily="34" charset="0"/>
              <a:buChar char="•"/>
            </a:pPr>
            <a:r>
              <a:rPr lang="en-US" sz="2200" dirty="0">
                <a:solidFill>
                  <a:srgbClr val="0000FF"/>
                </a:solidFill>
              </a:rPr>
              <a:t>2 types of assumptions about discards</a:t>
            </a:r>
          </a:p>
        </p:txBody>
      </p:sp>
      <p:sp>
        <p:nvSpPr>
          <p:cNvPr id="13" name="TextBox 12"/>
          <p:cNvSpPr txBox="1"/>
          <p:nvPr/>
        </p:nvSpPr>
        <p:spPr>
          <a:xfrm>
            <a:off x="5029342" y="2811832"/>
            <a:ext cx="3503098" cy="461665"/>
          </a:xfrm>
          <a:prstGeom prst="rect">
            <a:avLst/>
          </a:prstGeom>
          <a:noFill/>
        </p:spPr>
        <p:txBody>
          <a:bodyPr wrap="square" rtlCol="0">
            <a:spAutoFit/>
          </a:bodyPr>
          <a:lstStyle/>
          <a:p>
            <a:r>
              <a:rPr lang="en-US" sz="2400" dirty="0">
                <a:solidFill>
                  <a:srgbClr val="0000FF"/>
                </a:solidFill>
              </a:rPr>
              <a:t>Relative fishing mortality</a:t>
            </a:r>
          </a:p>
        </p:txBody>
      </p:sp>
      <p:sp>
        <p:nvSpPr>
          <p:cNvPr id="15" name="TextBox 14"/>
          <p:cNvSpPr txBox="1"/>
          <p:nvPr/>
        </p:nvSpPr>
        <p:spPr>
          <a:xfrm>
            <a:off x="1259632" y="2811832"/>
            <a:ext cx="3082830" cy="461665"/>
          </a:xfrm>
          <a:prstGeom prst="rect">
            <a:avLst/>
          </a:prstGeom>
          <a:noFill/>
        </p:spPr>
        <p:txBody>
          <a:bodyPr wrap="square" rtlCol="0">
            <a:spAutoFit/>
          </a:bodyPr>
          <a:lstStyle/>
          <a:p>
            <a:r>
              <a:rPr lang="en-US" sz="2400" dirty="0">
                <a:solidFill>
                  <a:srgbClr val="0000FF"/>
                </a:solidFill>
              </a:rPr>
              <a:t>Relative Biomass</a:t>
            </a:r>
          </a:p>
        </p:txBody>
      </p:sp>
      <p:sp>
        <p:nvSpPr>
          <p:cNvPr id="2" name="Footer Placeholder 1"/>
          <p:cNvSpPr>
            <a:spLocks noGrp="1"/>
          </p:cNvSpPr>
          <p:nvPr>
            <p:ph type="ftr" sz="quarter" idx="11"/>
          </p:nvPr>
        </p:nvSpPr>
        <p:spPr/>
        <p:txBody>
          <a:bodyPr/>
          <a:lstStyle/>
          <a:p>
            <a:r>
              <a:rPr lang="en-US" dirty="0"/>
              <a:t>SCRS Report 2019 - Panel 4</a:t>
            </a:r>
          </a:p>
        </p:txBody>
      </p:sp>
      <p:sp>
        <p:nvSpPr>
          <p:cNvPr id="4" name="Slide Number Placeholder 3"/>
          <p:cNvSpPr>
            <a:spLocks noGrp="1"/>
          </p:cNvSpPr>
          <p:nvPr>
            <p:ph type="sldNum" sz="quarter" idx="12"/>
          </p:nvPr>
        </p:nvSpPr>
        <p:spPr/>
        <p:txBody>
          <a:bodyPr/>
          <a:lstStyle/>
          <a:p>
            <a:fld id="{550BDC99-089A-42AC-9981-69659C08CC3B}" type="slidenum">
              <a:rPr lang="en-US" smtClean="0"/>
              <a:pPr/>
              <a:t>8</a:t>
            </a:fld>
            <a:endParaRPr lang="en-US"/>
          </a:p>
        </p:txBody>
      </p:sp>
      <p:sp>
        <p:nvSpPr>
          <p:cNvPr id="5" name="Date Placeholder 4"/>
          <p:cNvSpPr>
            <a:spLocks noGrp="1"/>
          </p:cNvSpPr>
          <p:nvPr>
            <p:ph type="dt" sz="half" idx="10"/>
          </p:nvPr>
        </p:nvSpPr>
        <p:spPr/>
        <p:txBody>
          <a:bodyPr/>
          <a:lstStyle/>
          <a:p>
            <a:fld id="{9B8F5F5E-2B6F-4071-A706-B017045318FC}" type="datetime1">
              <a:rPr lang="en-US" smtClean="0"/>
              <a:pPr/>
              <a:t>5/15/2024</a:t>
            </a:fld>
            <a:endParaRPr lang="en-US"/>
          </a:p>
        </p:txBody>
      </p:sp>
      <p:pic>
        <p:nvPicPr>
          <p:cNvPr id="115714" name="Picture 2"/>
          <p:cNvPicPr>
            <a:picLocks noChangeAspect="1" noChangeArrowheads="1"/>
          </p:cNvPicPr>
          <p:nvPr/>
        </p:nvPicPr>
        <p:blipFill>
          <a:blip r:embed="rId4" cstate="print"/>
          <a:srcRect/>
          <a:stretch>
            <a:fillRect/>
          </a:stretch>
        </p:blipFill>
        <p:spPr bwMode="auto">
          <a:xfrm>
            <a:off x="539552" y="3281831"/>
            <a:ext cx="3634774" cy="2727970"/>
          </a:xfrm>
          <a:prstGeom prst="rect">
            <a:avLst/>
          </a:prstGeom>
          <a:noFill/>
          <a:ln w="9525">
            <a:noFill/>
            <a:miter lim="800000"/>
            <a:headEnd/>
            <a:tailEnd/>
          </a:ln>
        </p:spPr>
      </p:pic>
    </p:spTree>
    <p:extLst>
      <p:ext uri="{BB962C8B-B14F-4D97-AF65-F5344CB8AC3E}">
        <p14:creationId xmlns:p14="http://schemas.microsoft.com/office/powerpoint/2010/main" val="9228425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g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908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8374" y="1080063"/>
            <a:ext cx="4383626" cy="4478149"/>
          </a:xfrm>
          <a:prstGeom prst="rect">
            <a:avLst/>
          </a:prstGeom>
          <a:noFill/>
        </p:spPr>
        <p:txBody>
          <a:bodyPr wrap="square" rtlCol="0">
            <a:spAutoFit/>
          </a:bodyPr>
          <a:lstStyle/>
          <a:p>
            <a:r>
              <a:rPr lang="en-US" sz="1900" dirty="0"/>
              <a:t>The … stock of Atlantic white marlin was </a:t>
            </a:r>
            <a:r>
              <a:rPr lang="en-US" sz="1900" b="1" dirty="0"/>
              <a:t>overfished but not undergoing overfishing</a:t>
            </a:r>
            <a:r>
              <a:rPr lang="en-US" sz="1900" dirty="0"/>
              <a:t>.</a:t>
            </a:r>
          </a:p>
          <a:p>
            <a:endParaRPr lang="en-US" sz="1900" dirty="0"/>
          </a:p>
          <a:p>
            <a:r>
              <a:rPr lang="en-US" sz="1900" dirty="0"/>
              <a:t>High probability of being in the </a:t>
            </a:r>
            <a:r>
              <a:rPr lang="en-US" sz="1900" b="1" dirty="0"/>
              <a:t>yellow quadrant of the Kobe plot (99%).</a:t>
            </a:r>
            <a:r>
              <a:rPr lang="en-US" sz="1900" dirty="0"/>
              <a:t>  Low probabilities of being in the red or green (&lt;1%).</a:t>
            </a:r>
          </a:p>
          <a:p>
            <a:endParaRPr lang="en-US" sz="1900" dirty="0"/>
          </a:p>
          <a:p>
            <a:r>
              <a:rPr lang="en-US" sz="1900" b="1" dirty="0"/>
              <a:t>MSY is estimated at 1,495 t </a:t>
            </a:r>
            <a:r>
              <a:rPr lang="en-US" sz="1900" dirty="0"/>
              <a:t>(95% confidence intervals: 1,316 t - 1,745 t)</a:t>
            </a:r>
          </a:p>
          <a:p>
            <a:endParaRPr lang="en-US" sz="1900" dirty="0"/>
          </a:p>
          <a:p>
            <a:r>
              <a:rPr lang="en-US" sz="1900" dirty="0"/>
              <a:t>… the </a:t>
            </a:r>
            <a:r>
              <a:rPr lang="en-US" sz="1900" b="1" dirty="0"/>
              <a:t>Committee recognizes the high uncertainty </a:t>
            </a:r>
            <a:r>
              <a:rPr lang="en-US" sz="1900" dirty="0"/>
              <a:t>with regard to data and productivity of the stock.</a:t>
            </a:r>
          </a:p>
        </p:txBody>
      </p:sp>
      <p:sp>
        <p:nvSpPr>
          <p:cNvPr id="3" name="Footer Placeholder 2"/>
          <p:cNvSpPr>
            <a:spLocks noGrp="1"/>
          </p:cNvSpPr>
          <p:nvPr>
            <p:ph type="ftr" sz="quarter" idx="11"/>
          </p:nvPr>
        </p:nvSpPr>
        <p:spPr/>
        <p:txBody>
          <a:bodyPr/>
          <a:lstStyle/>
          <a:p>
            <a:r>
              <a:rPr lang="en-US" dirty="0"/>
              <a:t>SCRS Report 2019 - Panel 4</a:t>
            </a:r>
          </a:p>
        </p:txBody>
      </p:sp>
      <p:sp>
        <p:nvSpPr>
          <p:cNvPr id="6" name="Slide Number Placeholder 5"/>
          <p:cNvSpPr>
            <a:spLocks noGrp="1"/>
          </p:cNvSpPr>
          <p:nvPr>
            <p:ph type="sldNum" sz="quarter" idx="12"/>
          </p:nvPr>
        </p:nvSpPr>
        <p:spPr/>
        <p:txBody>
          <a:bodyPr/>
          <a:lstStyle/>
          <a:p>
            <a:fld id="{550BDC99-089A-42AC-9981-69659C08CC3B}" type="slidenum">
              <a:rPr lang="en-US" smtClean="0"/>
              <a:pPr/>
              <a:t>9</a:t>
            </a:fld>
            <a:endParaRPr lang="en-US"/>
          </a:p>
        </p:txBody>
      </p:sp>
      <p:sp>
        <p:nvSpPr>
          <p:cNvPr id="8" name="Date Placeholder 7"/>
          <p:cNvSpPr>
            <a:spLocks noGrp="1"/>
          </p:cNvSpPr>
          <p:nvPr>
            <p:ph type="dt" sz="half" idx="10"/>
          </p:nvPr>
        </p:nvSpPr>
        <p:spPr/>
        <p:txBody>
          <a:bodyPr/>
          <a:lstStyle/>
          <a:p>
            <a:fld id="{79F66C4C-4BBD-432A-84AA-07A3B751C5C0}" type="datetime1">
              <a:rPr lang="en-US" smtClean="0"/>
              <a:pPr/>
              <a:t>5/15/2024</a:t>
            </a:fld>
            <a:endParaRPr lang="en-US"/>
          </a:p>
        </p:txBody>
      </p:sp>
      <p:sp>
        <p:nvSpPr>
          <p:cNvPr id="14" name="Text Box 3"/>
          <p:cNvSpPr txBox="1">
            <a:spLocks noChangeArrowheads="1"/>
          </p:cNvSpPr>
          <p:nvPr/>
        </p:nvSpPr>
        <p:spPr bwMode="auto">
          <a:xfrm>
            <a:off x="3685296" y="-10285"/>
            <a:ext cx="4680520" cy="68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nSpc>
                <a:spcPct val="160000"/>
              </a:lnSpc>
              <a:spcBef>
                <a:spcPct val="50000"/>
              </a:spcBef>
              <a:buClr>
                <a:schemeClr val="accent1"/>
              </a:buClr>
            </a:pPr>
            <a:r>
              <a:rPr lang="es-ES_tradnl" sz="2400" b="1" i="1" dirty="0">
                <a:solidFill>
                  <a:schemeClr val="bg1"/>
                </a:solidFill>
              </a:rPr>
              <a:t>WHM </a:t>
            </a:r>
            <a:r>
              <a:rPr lang="es-ES_tradnl" sz="2400" b="1" i="1" dirty="0" err="1">
                <a:solidFill>
                  <a:schemeClr val="bg1"/>
                </a:solidFill>
              </a:rPr>
              <a:t>State</a:t>
            </a:r>
            <a:r>
              <a:rPr lang="es-ES_tradnl" sz="2400" b="1" i="1" dirty="0">
                <a:solidFill>
                  <a:schemeClr val="bg1"/>
                </a:solidFill>
              </a:rPr>
              <a:t> of </a:t>
            </a:r>
            <a:r>
              <a:rPr lang="es-ES_tradnl" sz="2400" b="1" i="1" dirty="0" err="1">
                <a:solidFill>
                  <a:schemeClr val="bg1"/>
                </a:solidFill>
              </a:rPr>
              <a:t>the</a:t>
            </a:r>
            <a:r>
              <a:rPr lang="es-ES_tradnl" sz="2400" b="1" i="1" dirty="0">
                <a:solidFill>
                  <a:schemeClr val="bg1"/>
                </a:solidFill>
              </a:rPr>
              <a:t> Stocks</a:t>
            </a:r>
          </a:p>
        </p:txBody>
      </p:sp>
      <p:sp>
        <p:nvSpPr>
          <p:cNvPr id="10" name="Rectangle 9"/>
          <p:cNvSpPr/>
          <p:nvPr/>
        </p:nvSpPr>
        <p:spPr>
          <a:xfrm>
            <a:off x="5004048" y="5651956"/>
            <a:ext cx="3168352" cy="369332"/>
          </a:xfrm>
          <a:prstGeom prst="rect">
            <a:avLst/>
          </a:prstGeom>
        </p:spPr>
        <p:txBody>
          <a:bodyPr wrap="square">
            <a:spAutoFit/>
          </a:bodyPr>
          <a:lstStyle/>
          <a:p>
            <a:r>
              <a:rPr lang="en-US" dirty="0"/>
              <a:t>stock status (last data: 2017)</a:t>
            </a:r>
          </a:p>
        </p:txBody>
      </p:sp>
      <p:pic>
        <p:nvPicPr>
          <p:cNvPr id="116738" name="Picture 2"/>
          <p:cNvPicPr>
            <a:picLocks noChangeAspect="1" noChangeArrowheads="1"/>
          </p:cNvPicPr>
          <p:nvPr/>
        </p:nvPicPr>
        <p:blipFill>
          <a:blip r:embed="rId4" cstate="print"/>
          <a:srcRect/>
          <a:stretch>
            <a:fillRect/>
          </a:stretch>
        </p:blipFill>
        <p:spPr bwMode="auto">
          <a:xfrm>
            <a:off x="4572000" y="1373187"/>
            <a:ext cx="4425875" cy="4072037"/>
          </a:xfrm>
          <a:prstGeom prst="rect">
            <a:avLst/>
          </a:prstGeom>
          <a:noFill/>
          <a:ln w="9525">
            <a:noFill/>
            <a:miter lim="800000"/>
            <a:headEnd/>
            <a:tailEnd/>
          </a:ln>
        </p:spPr>
      </p:pic>
    </p:spTree>
    <p:extLst>
      <p:ext uri="{BB962C8B-B14F-4D97-AF65-F5344CB8AC3E}">
        <p14:creationId xmlns:p14="http://schemas.microsoft.com/office/powerpoint/2010/main" val="3022586769"/>
      </p:ext>
    </p:extLst>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ICCAT_SecretariatPowerPoint_template</Template>
  <TotalTime>16759</TotalTime>
  <Words>8535</Words>
  <Application>Microsoft Office PowerPoint</Application>
  <PresentationFormat>On-screen Show (4:3)</PresentationFormat>
  <Paragraphs>838</Paragraphs>
  <Slides>72</Slides>
  <Notes>51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72</vt:i4>
      </vt:variant>
    </vt:vector>
  </HeadingPairs>
  <TitlesOfParts>
    <vt:vector size="84" baseType="lpstr">
      <vt:lpstr>MS Mincho</vt:lpstr>
      <vt:lpstr>Arial</vt:lpstr>
      <vt:lpstr>Calibri</vt:lpstr>
      <vt:lpstr>Calibri Light</vt:lpstr>
      <vt:lpstr>Cambria</vt:lpstr>
      <vt:lpstr>Courier New</vt:lpstr>
      <vt:lpstr>Helvetica</vt:lpstr>
      <vt:lpstr>Tahoma</vt:lpstr>
      <vt:lpstr>Times New Roman</vt:lpstr>
      <vt:lpstr>Wingdings 2</vt:lpstr>
      <vt:lpstr>1_Custom Design</vt:lpstr>
      <vt:lpstr>Custom Design</vt:lpstr>
      <vt:lpstr>SCRS Report 2019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 sub-title (Doc ref number)</dc:title>
  <dc:creator>Miguel Santos</dc:creator>
  <cp:lastModifiedBy>Juan Carlos Muñoz</cp:lastModifiedBy>
  <cp:revision>424</cp:revision>
  <cp:lastPrinted>2018-09-20T11:55:07Z</cp:lastPrinted>
  <dcterms:created xsi:type="dcterms:W3CDTF">2015-07-02T16:22:01Z</dcterms:created>
  <dcterms:modified xsi:type="dcterms:W3CDTF">2024-05-15T08:43:20Z</dcterms:modified>
</cp:coreProperties>
</file>